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7"/>
  </p:notesMasterIdLst>
  <p:sldIdLst>
    <p:sldId id="256" r:id="rId2"/>
    <p:sldId id="257" r:id="rId3"/>
    <p:sldId id="258" r:id="rId4"/>
    <p:sldId id="262"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A8BAC-1320-4DBA-BBA3-E82B94494AD2}" v="44" dt="2024-03-25T15:40:32.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A3D16-76FA-4B96-AF85-8FE9A41E7C2C}"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5BAD5-597F-4810-A367-F0A802D4902D}" type="slidenum">
              <a:rPr lang="en-US" smtClean="0"/>
              <a:t>‹#›</a:t>
            </a:fld>
            <a:endParaRPr lang="en-US"/>
          </a:p>
        </p:txBody>
      </p:sp>
    </p:spTree>
    <p:extLst>
      <p:ext uri="{BB962C8B-B14F-4D97-AF65-F5344CB8AC3E}">
        <p14:creationId xmlns:p14="http://schemas.microsoft.com/office/powerpoint/2010/main" val="158871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4A5BAD5-597F-4810-A367-F0A802D4902D}" type="slidenum">
              <a:rPr lang="en-US" smtClean="0"/>
              <a:t>3</a:t>
            </a:fld>
            <a:endParaRPr lang="en-US"/>
          </a:p>
        </p:txBody>
      </p:sp>
    </p:spTree>
    <p:extLst>
      <p:ext uri="{BB962C8B-B14F-4D97-AF65-F5344CB8AC3E}">
        <p14:creationId xmlns:p14="http://schemas.microsoft.com/office/powerpoint/2010/main" val="271670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4A5BAD5-597F-4810-A367-F0A802D4902D}" type="slidenum">
              <a:rPr lang="en-US" smtClean="0"/>
              <a:t>4</a:t>
            </a:fld>
            <a:endParaRPr lang="en-US"/>
          </a:p>
        </p:txBody>
      </p:sp>
    </p:spTree>
    <p:extLst>
      <p:ext uri="{BB962C8B-B14F-4D97-AF65-F5344CB8AC3E}">
        <p14:creationId xmlns:p14="http://schemas.microsoft.com/office/powerpoint/2010/main" val="265037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4A5BAD5-597F-4810-A367-F0A802D4902D}" type="slidenum">
              <a:rPr lang="en-US" smtClean="0"/>
              <a:t>5</a:t>
            </a:fld>
            <a:endParaRPr lang="en-US"/>
          </a:p>
        </p:txBody>
      </p:sp>
    </p:spTree>
    <p:extLst>
      <p:ext uri="{BB962C8B-B14F-4D97-AF65-F5344CB8AC3E}">
        <p14:creationId xmlns:p14="http://schemas.microsoft.com/office/powerpoint/2010/main" val="123425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7CA90-EE0B-49BE-8038-7F3664322AB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263978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7CA90-EE0B-49BE-8038-7F3664322AB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195735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7CA90-EE0B-49BE-8038-7F3664322AB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BAF27-4E23-4916-8A82-04AE64FD2CC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7107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7CA90-EE0B-49BE-8038-7F3664322AB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3256960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7CA90-EE0B-49BE-8038-7F3664322AB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BAF27-4E23-4916-8A82-04AE64FD2C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9773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7CA90-EE0B-49BE-8038-7F3664322AB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932458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7CA90-EE0B-49BE-8038-7F3664322AB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187503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7CA90-EE0B-49BE-8038-7F3664322AB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372708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7CA90-EE0B-49BE-8038-7F3664322AB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92796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7CA90-EE0B-49BE-8038-7F3664322AB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25622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7CA90-EE0B-49BE-8038-7F3664322AB0}"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406957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7CA90-EE0B-49BE-8038-7F3664322AB0}"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245784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7CA90-EE0B-49BE-8038-7F3664322AB0}"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172399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7CA90-EE0B-49BE-8038-7F3664322AB0}"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199454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7CA90-EE0B-49BE-8038-7F3664322AB0}"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424597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7CA90-EE0B-49BE-8038-7F3664322AB0}"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BAF27-4E23-4916-8A82-04AE64FD2CC3}" type="slidenum">
              <a:rPr lang="en-US" smtClean="0"/>
              <a:t>‹#›</a:t>
            </a:fld>
            <a:endParaRPr lang="en-US"/>
          </a:p>
        </p:txBody>
      </p:sp>
    </p:spTree>
    <p:extLst>
      <p:ext uri="{BB962C8B-B14F-4D97-AF65-F5344CB8AC3E}">
        <p14:creationId xmlns:p14="http://schemas.microsoft.com/office/powerpoint/2010/main" val="422930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57CA90-EE0B-49BE-8038-7F3664322AB0}" type="datetimeFigureOut">
              <a:rPr lang="en-US" smtClean="0"/>
              <a:t>3/25/2024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5BAF27-4E23-4916-8A82-04AE64FD2CC3}" type="slidenum">
              <a:rPr lang="en-US" smtClean="0"/>
              <a:t>‹#›</a:t>
            </a:fld>
            <a:endParaRPr lang="en-US"/>
          </a:p>
        </p:txBody>
      </p:sp>
    </p:spTree>
    <p:extLst>
      <p:ext uri="{BB962C8B-B14F-4D97-AF65-F5344CB8AC3E}">
        <p14:creationId xmlns:p14="http://schemas.microsoft.com/office/powerpoint/2010/main" val="409941496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javascript-ui-controls/js-data-grid" TargetMode="External"/><Relationship Id="rId13" Type="http://schemas.openxmlformats.org/officeDocument/2006/relationships/hyperlink" Target="https://www.syncfusion.com/flutter-widgets/flutter-datagrid" TargetMode="External"/><Relationship Id="rId18" Type="http://schemas.openxmlformats.org/officeDocument/2006/relationships/hyperlink" Target="https://www.syncfusion.com/winui-controls/datagrid" TargetMode="External"/><Relationship Id="rId3" Type="http://schemas.openxmlformats.org/officeDocument/2006/relationships/image" Target="../media/image1.png"/><Relationship Id="rId21" Type="http://schemas.openxmlformats.org/officeDocument/2006/relationships/hyperlink" Target="https://www.syncfusion.com/maui-controls/maui-datagrid" TargetMode="External"/><Relationship Id="rId7" Type="http://schemas.openxmlformats.org/officeDocument/2006/relationships/image" Target="../media/image5.svg"/><Relationship Id="rId12" Type="http://schemas.openxmlformats.org/officeDocument/2006/relationships/hyperlink" Target="https://www.syncfusion.com/blazor-components/blazor-datagrid" TargetMode="External"/><Relationship Id="rId17" Type="http://schemas.openxmlformats.org/officeDocument/2006/relationships/hyperlink" Target="https://www.syncfusion.com/wpf-controls/datagrid" TargetMode="External"/><Relationship Id="rId2" Type="http://schemas.openxmlformats.org/officeDocument/2006/relationships/notesSlide" Target="../notesSlides/notesSlide1.xml"/><Relationship Id="rId16" Type="http://schemas.openxmlformats.org/officeDocument/2006/relationships/hyperlink" Target="https://www.syncfusion.com/winforms-ui-controls/datagrid" TargetMode="External"/><Relationship Id="rId20" Type="http://schemas.openxmlformats.org/officeDocument/2006/relationships/hyperlink" Target="https://www.syncfusion.com/uwp-ui-controls/datagrid"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syncfusion.com/vue-components/vue-grid" TargetMode="External"/><Relationship Id="rId5" Type="http://schemas.openxmlformats.org/officeDocument/2006/relationships/image" Target="../media/image3.svg"/><Relationship Id="rId15" Type="http://schemas.openxmlformats.org/officeDocument/2006/relationships/hyperlink" Target="https://www.syncfusion.com/aspnet-core-ui-controls/grid" TargetMode="External"/><Relationship Id="rId10" Type="http://schemas.openxmlformats.org/officeDocument/2006/relationships/hyperlink" Target="https://www.syncfusion.com/react-components/react-data-grid" TargetMode="External"/><Relationship Id="rId19" Type="http://schemas.openxmlformats.org/officeDocument/2006/relationships/hyperlink" Target="https://www.syncfusion.com/xamarin-ui-controls/xamarin-datagrid" TargetMode="External"/><Relationship Id="rId4" Type="http://schemas.openxmlformats.org/officeDocument/2006/relationships/image" Target="../media/image2.png"/><Relationship Id="rId9" Type="http://schemas.openxmlformats.org/officeDocument/2006/relationships/hyperlink" Target="https://www.syncfusion.com/angular-components/angular-grid" TargetMode="External"/><Relationship Id="rId14" Type="http://schemas.openxmlformats.org/officeDocument/2006/relationships/hyperlink" Target="https://www.syncfusion.com/aspnet-mvc-ui-controls/listview" TargetMode="External"/><Relationship Id="rId22"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ngular-components/angular-grid" TargetMode="External"/><Relationship Id="rId13" Type="http://schemas.openxmlformats.org/officeDocument/2006/relationships/hyperlink" Target="https://www.syncfusion.com/aspnet-mvc-ui-controls/listview" TargetMode="External"/><Relationship Id="rId18" Type="http://schemas.openxmlformats.org/officeDocument/2006/relationships/hyperlink" Target="https://www.syncfusion.com/xamarin-ui-controls/xamarin-datagrid" TargetMode="External"/><Relationship Id="rId3" Type="http://schemas.openxmlformats.org/officeDocument/2006/relationships/image" Target="../media/image2.png"/><Relationship Id="rId21" Type="http://schemas.openxmlformats.org/officeDocument/2006/relationships/image" Target="../media/image6.jpeg"/><Relationship Id="rId7" Type="http://schemas.openxmlformats.org/officeDocument/2006/relationships/hyperlink" Target="https://www.syncfusion.com/javascript-ui-controls/js-data-grid" TargetMode="External"/><Relationship Id="rId12" Type="http://schemas.openxmlformats.org/officeDocument/2006/relationships/hyperlink" Target="https://www.syncfusion.com/flutter-widgets/flutter-datagrid" TargetMode="External"/><Relationship Id="rId17" Type="http://schemas.openxmlformats.org/officeDocument/2006/relationships/hyperlink" Target="https://www.syncfusion.com/winui-controls/datagrid" TargetMode="External"/><Relationship Id="rId2" Type="http://schemas.openxmlformats.org/officeDocument/2006/relationships/notesSlide" Target="../notesSlides/notesSlide2.xml"/><Relationship Id="rId16" Type="http://schemas.openxmlformats.org/officeDocument/2006/relationships/hyperlink" Target="https://www.syncfusion.com/wpf-controls/datagrid" TargetMode="External"/><Relationship Id="rId20" Type="http://schemas.openxmlformats.org/officeDocument/2006/relationships/hyperlink" Target="https://www.syncfusion.com/maui-controls/maui-datagrid" TargetMode="Externa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www.syncfusion.com/blazor-components/blazor-datagrid" TargetMode="External"/><Relationship Id="rId5" Type="http://schemas.openxmlformats.org/officeDocument/2006/relationships/image" Target="../media/image4.png"/><Relationship Id="rId15" Type="http://schemas.openxmlformats.org/officeDocument/2006/relationships/hyperlink" Target="https://www.syncfusion.com/winforms-ui-controls/datagrid" TargetMode="External"/><Relationship Id="rId10" Type="http://schemas.openxmlformats.org/officeDocument/2006/relationships/hyperlink" Target="https://www.syncfusion.com/vue-components/vue-grid" TargetMode="External"/><Relationship Id="rId19" Type="http://schemas.openxmlformats.org/officeDocument/2006/relationships/hyperlink" Target="https://www.syncfusion.com/uwp-ui-controls/datagrid" TargetMode="External"/><Relationship Id="rId4" Type="http://schemas.openxmlformats.org/officeDocument/2006/relationships/image" Target="../media/image3.svg"/><Relationship Id="rId9" Type="http://schemas.openxmlformats.org/officeDocument/2006/relationships/hyperlink" Target="https://www.syncfusion.com/react-components/react-data-grid" TargetMode="External"/><Relationship Id="rId14" Type="http://schemas.openxmlformats.org/officeDocument/2006/relationships/hyperlink" Target="https://www.syncfusion.com/aspnet-core-ui-controls/grid" TargetMode="External"/><Relationship Id="rId22"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ngular-components/angular-grid" TargetMode="External"/><Relationship Id="rId13" Type="http://schemas.openxmlformats.org/officeDocument/2006/relationships/hyperlink" Target="https://www.syncfusion.com/aspnet-mvc-ui-controls/listview" TargetMode="External"/><Relationship Id="rId18" Type="http://schemas.openxmlformats.org/officeDocument/2006/relationships/hyperlink" Target="https://www.syncfusion.com/xamarin-ui-controls/xamarin-datagrid" TargetMode="External"/><Relationship Id="rId3" Type="http://schemas.openxmlformats.org/officeDocument/2006/relationships/image" Target="../media/image2.png"/><Relationship Id="rId21" Type="http://schemas.openxmlformats.org/officeDocument/2006/relationships/image" Target="../media/image6.jpeg"/><Relationship Id="rId7" Type="http://schemas.openxmlformats.org/officeDocument/2006/relationships/hyperlink" Target="https://www.syncfusion.com/javascript-ui-controls/js-data-grid" TargetMode="External"/><Relationship Id="rId12" Type="http://schemas.openxmlformats.org/officeDocument/2006/relationships/hyperlink" Target="https://www.syncfusion.com/flutter-widgets/flutter-datagrid" TargetMode="External"/><Relationship Id="rId17" Type="http://schemas.openxmlformats.org/officeDocument/2006/relationships/hyperlink" Target="https://www.syncfusion.com/winui-controls/datagrid" TargetMode="External"/><Relationship Id="rId2" Type="http://schemas.openxmlformats.org/officeDocument/2006/relationships/notesSlide" Target="../notesSlides/notesSlide3.xml"/><Relationship Id="rId16" Type="http://schemas.openxmlformats.org/officeDocument/2006/relationships/hyperlink" Target="https://www.syncfusion.com/wpf-controls/datagrid" TargetMode="External"/><Relationship Id="rId20" Type="http://schemas.openxmlformats.org/officeDocument/2006/relationships/hyperlink" Target="https://www.syncfusion.com/maui-controls/maui-datagrid" TargetMode="Externa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www.syncfusion.com/blazor-components/blazor-datagrid" TargetMode="External"/><Relationship Id="rId5" Type="http://schemas.openxmlformats.org/officeDocument/2006/relationships/image" Target="../media/image4.png"/><Relationship Id="rId15" Type="http://schemas.openxmlformats.org/officeDocument/2006/relationships/hyperlink" Target="https://www.syncfusion.com/winforms-ui-controls/datagrid" TargetMode="External"/><Relationship Id="rId10" Type="http://schemas.openxmlformats.org/officeDocument/2006/relationships/hyperlink" Target="https://www.syncfusion.com/vue-components/vue-grid" TargetMode="External"/><Relationship Id="rId19" Type="http://schemas.openxmlformats.org/officeDocument/2006/relationships/hyperlink" Target="https://www.syncfusion.com/uwp-ui-controls/datagrid" TargetMode="External"/><Relationship Id="rId4" Type="http://schemas.openxmlformats.org/officeDocument/2006/relationships/image" Target="../media/image3.svg"/><Relationship Id="rId9" Type="http://schemas.openxmlformats.org/officeDocument/2006/relationships/hyperlink" Target="https://www.syncfusion.com/react-components/react-data-grid" TargetMode="External"/><Relationship Id="rId14" Type="http://schemas.openxmlformats.org/officeDocument/2006/relationships/hyperlink" Target="https://www.syncfusion.com/aspnet-core-ui-controls/grid" TargetMode="External"/><Relationship Id="rId2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4527-B59E-04BD-BBA3-C9F66FD93756}"/>
              </a:ext>
            </a:extLst>
          </p:cNvPr>
          <p:cNvSpPr>
            <a:spLocks noGrp="1"/>
          </p:cNvSpPr>
          <p:nvPr>
            <p:ph type="ctrTitle"/>
          </p:nvPr>
        </p:nvSpPr>
        <p:spPr/>
        <p:txBody>
          <a:bodyPr>
            <a:normAutofit fontScale="90000"/>
          </a:bodyPr>
          <a:lstStyle/>
          <a:p>
            <a:r>
              <a:rPr lang="en-US" b="1" i="0" dirty="0">
                <a:effectLst/>
                <a:latin typeface="Open Sans" panose="020B0606030504020204" pitchFamily="34" charset="0"/>
              </a:rPr>
              <a:t>Most Popular Components in </a:t>
            </a:r>
            <a:r>
              <a:rPr lang="en-US" dirty="0" err="1">
                <a:latin typeface="Open Sans" panose="020B0606030504020204" pitchFamily="34" charset="0"/>
              </a:rPr>
              <a:t>S</a:t>
            </a:r>
            <a:r>
              <a:rPr lang="en-US" b="1" i="0" dirty="0" err="1">
                <a:effectLst/>
                <a:latin typeface="Open Sans" panose="020B0606030504020204" pitchFamily="34" charset="0"/>
              </a:rPr>
              <a:t>yncfusion</a:t>
            </a:r>
            <a:endParaRPr lang="en-US" dirty="0"/>
          </a:p>
        </p:txBody>
      </p:sp>
      <p:sp>
        <p:nvSpPr>
          <p:cNvPr id="3" name="Subtitle 2">
            <a:extLst>
              <a:ext uri="{FF2B5EF4-FFF2-40B4-BE49-F238E27FC236}">
                <a16:creationId xmlns:a16="http://schemas.microsoft.com/office/drawing/2014/main" id="{06924ED8-CBD0-1734-ECE0-93DFE506B739}"/>
              </a:ext>
            </a:extLst>
          </p:cNvPr>
          <p:cNvSpPr>
            <a:spLocks noGrp="1"/>
          </p:cNvSpPr>
          <p:nvPr>
            <p:ph type="subTitle" idx="1"/>
          </p:nvPr>
        </p:nvSpPr>
        <p:spPr/>
        <p:txBody>
          <a:bodyPr/>
          <a:lstStyle/>
          <a:p>
            <a:r>
              <a:rPr lang="en-US" dirty="0"/>
              <a:t>Hemavathi</a:t>
            </a:r>
          </a:p>
        </p:txBody>
      </p:sp>
    </p:spTree>
    <p:extLst>
      <p:ext uri="{BB962C8B-B14F-4D97-AF65-F5344CB8AC3E}">
        <p14:creationId xmlns:p14="http://schemas.microsoft.com/office/powerpoint/2010/main" val="308972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539B19-4E1C-B52E-1243-9D817FBE5015}"/>
              </a:ext>
            </a:extLst>
          </p:cNvPr>
          <p:cNvSpPr>
            <a:spLocks noGrp="1"/>
          </p:cNvSpPr>
          <p:nvPr>
            <p:ph type="title"/>
          </p:nvPr>
        </p:nvSpPr>
        <p:spPr>
          <a:xfrm>
            <a:off x="1043950" y="1179151"/>
            <a:ext cx="3300646" cy="4463889"/>
          </a:xfrm>
        </p:spPr>
        <p:txBody>
          <a:bodyPr anchor="ctr">
            <a:normAutofit/>
          </a:bodyPr>
          <a:lstStyle/>
          <a:p>
            <a:r>
              <a:rPr lang="en-US" dirty="0"/>
              <a:t>List of Popular Components </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2DAA67-95E4-A0AC-89B2-E5D6428013D8}"/>
              </a:ext>
            </a:extLst>
          </p:cNvPr>
          <p:cNvSpPr>
            <a:spLocks noGrp="1"/>
          </p:cNvSpPr>
          <p:nvPr>
            <p:ph idx="1"/>
          </p:nvPr>
        </p:nvSpPr>
        <p:spPr>
          <a:xfrm>
            <a:off x="4978918" y="1109145"/>
            <a:ext cx="6341016" cy="4603900"/>
          </a:xfrm>
        </p:spPr>
        <p:txBody>
          <a:bodyPr anchor="ctr">
            <a:normAutofit/>
          </a:bodyPr>
          <a:lstStyle/>
          <a:p>
            <a:r>
              <a:rPr lang="en-US" b="1" i="0">
                <a:effectLst/>
                <a:latin typeface="Open Sans" panose="020B0606030504020204" pitchFamily="34" charset="0"/>
              </a:rPr>
              <a:t>DataGrid</a:t>
            </a:r>
          </a:p>
          <a:p>
            <a:r>
              <a:rPr lang="en-US" b="1">
                <a:latin typeface="Open Sans" panose="020B0606030504020204" pitchFamily="34" charset="0"/>
              </a:rPr>
              <a:t>Charts</a:t>
            </a:r>
          </a:p>
          <a:p>
            <a:r>
              <a:rPr lang="en-US" b="1" err="1">
                <a:latin typeface="Open Sans" panose="020B0606030504020204" pitchFamily="34" charset="0"/>
              </a:rPr>
              <a:t>ListView</a:t>
            </a:r>
            <a:endParaRPr lang="en-US" b="1">
              <a:latin typeface="Open Sans" panose="020B0606030504020204" pitchFamily="34" charset="0"/>
            </a:endParaRPr>
          </a:p>
          <a:p>
            <a:r>
              <a:rPr lang="en-US" b="1">
                <a:latin typeface="Open Sans" panose="020B0606030504020204" pitchFamily="34" charset="0"/>
              </a:rPr>
              <a:t>Scheduler</a:t>
            </a:r>
          </a:p>
          <a:p>
            <a:r>
              <a:rPr lang="en-US" b="1">
                <a:latin typeface="Open Sans" panose="020B0606030504020204" pitchFamily="34" charset="0"/>
              </a:rPr>
              <a:t>Diagram</a:t>
            </a:r>
            <a:endParaRPr lang="en-US"/>
          </a:p>
          <a:p>
            <a:pPr marL="0" indent="0">
              <a:buNone/>
            </a:pPr>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5251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CDDF-ADF7-4CCD-D7A3-2B40277A5B23}"/>
              </a:ext>
            </a:extLst>
          </p:cNvPr>
          <p:cNvSpPr>
            <a:spLocks noGrp="1"/>
          </p:cNvSpPr>
          <p:nvPr>
            <p:ph type="title"/>
          </p:nvPr>
        </p:nvSpPr>
        <p:spPr>
          <a:xfrm>
            <a:off x="677334" y="436880"/>
            <a:ext cx="8596668" cy="1320800"/>
          </a:xfrm>
        </p:spPr>
        <p:txBody>
          <a:bodyPr anchor="t">
            <a:normAutofit/>
          </a:bodyPr>
          <a:lstStyle/>
          <a:p>
            <a:r>
              <a:rPr lang="en-US" b="1" i="0" dirty="0">
                <a:effectLst/>
                <a:latin typeface="Open Sans" panose="020B0606030504020204" pitchFamily="34" charset="0"/>
              </a:rPr>
              <a:t>DataGrid</a:t>
            </a:r>
            <a:endParaRPr lang="en-US" dirty="0"/>
          </a:p>
        </p:txBody>
      </p:sp>
      <p:sp>
        <p:nvSpPr>
          <p:cNvPr id="3" name="Content Placeholder 2">
            <a:extLst>
              <a:ext uri="{FF2B5EF4-FFF2-40B4-BE49-F238E27FC236}">
                <a16:creationId xmlns:a16="http://schemas.microsoft.com/office/drawing/2014/main" id="{D462CE3E-F265-31B2-338A-276168E53BEF}"/>
              </a:ext>
            </a:extLst>
          </p:cNvPr>
          <p:cNvSpPr>
            <a:spLocks noGrp="1"/>
          </p:cNvSpPr>
          <p:nvPr>
            <p:ph idx="1"/>
          </p:nvPr>
        </p:nvSpPr>
        <p:spPr>
          <a:xfrm>
            <a:off x="677334" y="1318629"/>
            <a:ext cx="5987626" cy="2330131"/>
          </a:xfrm>
        </p:spPr>
        <p:txBody>
          <a:bodyPr>
            <a:normAutofit/>
          </a:bodyPr>
          <a:lstStyle/>
          <a:p>
            <a:r>
              <a:rPr lang="en-US" b="0" i="0" dirty="0">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buNone/>
            </a:pPr>
            <a:endParaRPr lang="en-US" dirty="0"/>
          </a:p>
        </p:txBody>
      </p:sp>
      <p:pic>
        <p:nvPicPr>
          <p:cNvPr id="4" name="Picture 2" descr="Syncfusion Essential DataGrid">
            <a:extLst>
              <a:ext uri="{FF2B5EF4-FFF2-40B4-BE49-F238E27FC236}">
                <a16:creationId xmlns:a16="http://schemas.microsoft.com/office/drawing/2014/main" id="{1E73ECDC-1F34-5CCD-7924-1BBE0C7855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130" b="-7"/>
          <a:stretch/>
        </p:blipFill>
        <p:spPr bwMode="auto">
          <a:xfrm>
            <a:off x="6853935" y="1038896"/>
            <a:ext cx="4415050" cy="3882362"/>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World outline">
            <a:extLst>
              <a:ext uri="{FF2B5EF4-FFF2-40B4-BE49-F238E27FC236}">
                <a16:creationId xmlns:a16="http://schemas.microsoft.com/office/drawing/2014/main" id="{0B60B960-4FE9-39FB-BA05-B06D706C00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9679" y="4416279"/>
            <a:ext cx="409786" cy="409786"/>
          </a:xfrm>
          <a:prstGeom prst="rect">
            <a:avLst/>
          </a:prstGeom>
        </p:spPr>
      </p:pic>
      <p:pic>
        <p:nvPicPr>
          <p:cNvPr id="13" name="Graphic 12" descr="Monitor outline">
            <a:extLst>
              <a:ext uri="{FF2B5EF4-FFF2-40B4-BE49-F238E27FC236}">
                <a16:creationId xmlns:a16="http://schemas.microsoft.com/office/drawing/2014/main" id="{85B72CDD-1D96-97A2-B1CC-ABCC1D995E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7030" y="5476828"/>
            <a:ext cx="457200" cy="461772"/>
          </a:xfrm>
          <a:prstGeom prst="rect">
            <a:avLst/>
          </a:prstGeom>
        </p:spPr>
      </p:pic>
      <p:sp>
        <p:nvSpPr>
          <p:cNvPr id="6" name="TextBox 5">
            <a:extLst>
              <a:ext uri="{FF2B5EF4-FFF2-40B4-BE49-F238E27FC236}">
                <a16:creationId xmlns:a16="http://schemas.microsoft.com/office/drawing/2014/main" id="{D17A0FB2-ECE1-0DBA-D7F3-D6F49B680EB1}"/>
              </a:ext>
            </a:extLst>
          </p:cNvPr>
          <p:cNvSpPr txBox="1"/>
          <p:nvPr/>
        </p:nvSpPr>
        <p:spPr>
          <a:xfrm>
            <a:off x="1246293" y="4251840"/>
            <a:ext cx="160934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hlinkClick r:id="rId8">
                  <a:extLst>
                    <a:ext uri="{A12FA001-AC4F-418D-AE19-62706E023703}">
                      <ahyp:hlinkClr xmlns:ahyp="http://schemas.microsoft.com/office/drawing/2018/hyperlinkcolor" val="tx"/>
                    </a:ext>
                  </a:extLst>
                </a:hlinkClick>
              </a:rPr>
              <a:t>JavaScript</a:t>
            </a:r>
            <a:endParaRPr lang="en-US" dirty="0"/>
          </a:p>
        </p:txBody>
      </p:sp>
      <p:sp>
        <p:nvSpPr>
          <p:cNvPr id="8" name="TextBox 7">
            <a:extLst>
              <a:ext uri="{FF2B5EF4-FFF2-40B4-BE49-F238E27FC236}">
                <a16:creationId xmlns:a16="http://schemas.microsoft.com/office/drawing/2014/main" id="{A01CCFFA-6EB7-BD03-998E-AFEE348083B0}"/>
              </a:ext>
            </a:extLst>
          </p:cNvPr>
          <p:cNvSpPr txBox="1"/>
          <p:nvPr/>
        </p:nvSpPr>
        <p:spPr>
          <a:xfrm>
            <a:off x="2807153" y="4251840"/>
            <a:ext cx="1257075" cy="369332"/>
          </a:xfrm>
          <a:prstGeom prst="rect">
            <a:avLst/>
          </a:prstGeom>
          <a:noFill/>
        </p:spPr>
        <p:txBody>
          <a:bodyPr wrap="none" rtlCol="0">
            <a:spAutoFit/>
          </a:bodyPr>
          <a:lstStyle/>
          <a:p>
            <a:pPr marL="285750" indent="-285750">
              <a:buFont typeface="Trebuchet MS" panose="020B0603020202020204" pitchFamily="34" charset="0"/>
              <a:buChar char="•"/>
            </a:pPr>
            <a:r>
              <a:rPr lang="en-US" dirty="0">
                <a:solidFill>
                  <a:srgbClr val="00B0F0"/>
                </a:solidFill>
                <a:hlinkClick r:id="rId9">
                  <a:extLst>
                    <a:ext uri="{A12FA001-AC4F-418D-AE19-62706E023703}">
                      <ahyp:hlinkClr xmlns:ahyp="http://schemas.microsoft.com/office/drawing/2018/hyperlinkcolor" val="tx"/>
                    </a:ext>
                  </a:extLst>
                </a:hlinkClick>
              </a:rPr>
              <a:t>Angular</a:t>
            </a:r>
            <a:endParaRPr lang="en-US" dirty="0"/>
          </a:p>
        </p:txBody>
      </p:sp>
      <p:sp>
        <p:nvSpPr>
          <p:cNvPr id="10" name="TextBox 9">
            <a:extLst>
              <a:ext uri="{FF2B5EF4-FFF2-40B4-BE49-F238E27FC236}">
                <a16:creationId xmlns:a16="http://schemas.microsoft.com/office/drawing/2014/main" id="{F9BE8DC5-7189-C8EB-7524-622A2EC2C95F}"/>
              </a:ext>
            </a:extLst>
          </p:cNvPr>
          <p:cNvSpPr txBox="1"/>
          <p:nvPr/>
        </p:nvSpPr>
        <p:spPr>
          <a:xfrm>
            <a:off x="4837176" y="4736592"/>
            <a:ext cx="184731" cy="369332"/>
          </a:xfrm>
          <a:prstGeom prst="rect">
            <a:avLst/>
          </a:prstGeom>
          <a:noFill/>
        </p:spPr>
        <p:txBody>
          <a:bodyPr wrap="none" rtlCol="0">
            <a:spAutoFit/>
          </a:bodyPr>
          <a:lstStyle/>
          <a:p>
            <a:endParaRPr lang="en-US"/>
          </a:p>
        </p:txBody>
      </p:sp>
      <p:sp>
        <p:nvSpPr>
          <p:cNvPr id="12" name="TextBox 11">
            <a:extLst>
              <a:ext uri="{FF2B5EF4-FFF2-40B4-BE49-F238E27FC236}">
                <a16:creationId xmlns:a16="http://schemas.microsoft.com/office/drawing/2014/main" id="{8FC3F0CE-BFAF-ADD3-FA79-33C0D1572824}"/>
              </a:ext>
            </a:extLst>
          </p:cNvPr>
          <p:cNvSpPr txBox="1"/>
          <p:nvPr/>
        </p:nvSpPr>
        <p:spPr>
          <a:xfrm>
            <a:off x="3984187" y="4251840"/>
            <a:ext cx="1190006"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rPr>
              <a:t> </a:t>
            </a:r>
            <a:r>
              <a:rPr lang="en-US" dirty="0">
                <a:solidFill>
                  <a:srgbClr val="00B0F0"/>
                </a:solidFill>
                <a:hlinkClick r:id="rId10">
                  <a:extLst>
                    <a:ext uri="{A12FA001-AC4F-418D-AE19-62706E023703}">
                      <ahyp:hlinkClr xmlns:ahyp="http://schemas.microsoft.com/office/drawing/2018/hyperlinkcolor" val="tx"/>
                    </a:ext>
                  </a:extLst>
                </a:hlinkClick>
              </a:rPr>
              <a:t>React</a:t>
            </a:r>
            <a:r>
              <a:rPr lang="en-US" dirty="0">
                <a:solidFill>
                  <a:srgbClr val="00B0F0"/>
                </a:solidFill>
              </a:rPr>
              <a:t> </a:t>
            </a:r>
            <a:endParaRPr lang="en-US" dirty="0"/>
          </a:p>
        </p:txBody>
      </p:sp>
      <p:sp>
        <p:nvSpPr>
          <p:cNvPr id="14" name="TextBox 13">
            <a:extLst>
              <a:ext uri="{FF2B5EF4-FFF2-40B4-BE49-F238E27FC236}">
                <a16:creationId xmlns:a16="http://schemas.microsoft.com/office/drawing/2014/main" id="{C6E8BFFE-0415-F532-DE4E-7108384F1D88}"/>
              </a:ext>
            </a:extLst>
          </p:cNvPr>
          <p:cNvSpPr txBox="1"/>
          <p:nvPr/>
        </p:nvSpPr>
        <p:spPr>
          <a:xfrm>
            <a:off x="4975668" y="4228447"/>
            <a:ext cx="985591"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rPr>
              <a:t> V</a:t>
            </a:r>
            <a:r>
              <a:rPr lang="en-US" dirty="0">
                <a:solidFill>
                  <a:srgbClr val="00B0F0"/>
                </a:solidFill>
                <a:hlinkClick r:id="rId11">
                  <a:extLst>
                    <a:ext uri="{A12FA001-AC4F-418D-AE19-62706E023703}">
                      <ahyp:hlinkClr xmlns:ahyp="http://schemas.microsoft.com/office/drawing/2018/hyperlinkcolor" val="tx"/>
                    </a:ext>
                  </a:extLst>
                </a:hlinkClick>
              </a:rPr>
              <a:t>ue</a:t>
            </a:r>
            <a:r>
              <a:rPr lang="en-US" dirty="0">
                <a:solidFill>
                  <a:srgbClr val="00B0F0"/>
                </a:solidFill>
              </a:rPr>
              <a:t> </a:t>
            </a:r>
            <a:endParaRPr lang="en-US" dirty="0"/>
          </a:p>
        </p:txBody>
      </p:sp>
      <p:sp>
        <p:nvSpPr>
          <p:cNvPr id="15" name="TextBox 14">
            <a:extLst>
              <a:ext uri="{FF2B5EF4-FFF2-40B4-BE49-F238E27FC236}">
                <a16:creationId xmlns:a16="http://schemas.microsoft.com/office/drawing/2014/main" id="{B1E629C6-B055-CE72-27AD-31BD361F0242}"/>
              </a:ext>
            </a:extLst>
          </p:cNvPr>
          <p:cNvSpPr txBox="1"/>
          <p:nvPr/>
        </p:nvSpPr>
        <p:spPr>
          <a:xfrm>
            <a:off x="5801276" y="4231613"/>
            <a:ext cx="1114408" cy="646331"/>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hlinkClick r:id="rId12">
                  <a:extLst>
                    <a:ext uri="{A12FA001-AC4F-418D-AE19-62706E023703}">
                      <ahyp:hlinkClr xmlns:ahyp="http://schemas.microsoft.com/office/drawing/2018/hyperlinkcolor" val="tx"/>
                    </a:ext>
                  </a:extLst>
                </a:hlinkClick>
              </a:rPr>
              <a:t>Blazor</a:t>
            </a:r>
            <a:endParaRPr lang="en-US" dirty="0">
              <a:solidFill>
                <a:srgbClr val="00B0F0"/>
              </a:solidFill>
            </a:endParaRPr>
          </a:p>
          <a:p>
            <a:endParaRPr lang="en-US" dirty="0"/>
          </a:p>
        </p:txBody>
      </p:sp>
      <p:sp>
        <p:nvSpPr>
          <p:cNvPr id="16" name="TextBox 15">
            <a:extLst>
              <a:ext uri="{FF2B5EF4-FFF2-40B4-BE49-F238E27FC236}">
                <a16:creationId xmlns:a16="http://schemas.microsoft.com/office/drawing/2014/main" id="{2A792F64-38B2-4F2A-3BF0-A827D9CDC8B1}"/>
              </a:ext>
            </a:extLst>
          </p:cNvPr>
          <p:cNvSpPr txBox="1"/>
          <p:nvPr/>
        </p:nvSpPr>
        <p:spPr>
          <a:xfrm>
            <a:off x="1263290" y="4641399"/>
            <a:ext cx="127862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hlinkClick r:id="rId13">
                  <a:extLst>
                    <a:ext uri="{A12FA001-AC4F-418D-AE19-62706E023703}">
                      <ahyp:hlinkClr xmlns:ahyp="http://schemas.microsoft.com/office/drawing/2018/hyperlinkcolor" val="tx"/>
                    </a:ext>
                  </a:extLst>
                </a:hlinkClick>
              </a:rPr>
              <a:t>Flutter</a:t>
            </a:r>
            <a:endParaRPr lang="en-US" dirty="0"/>
          </a:p>
        </p:txBody>
      </p:sp>
      <p:sp>
        <p:nvSpPr>
          <p:cNvPr id="19" name="TextBox 18">
            <a:extLst>
              <a:ext uri="{FF2B5EF4-FFF2-40B4-BE49-F238E27FC236}">
                <a16:creationId xmlns:a16="http://schemas.microsoft.com/office/drawing/2014/main" id="{19FD6825-F251-9798-340E-884F352D683D}"/>
              </a:ext>
            </a:extLst>
          </p:cNvPr>
          <p:cNvSpPr txBox="1"/>
          <p:nvPr/>
        </p:nvSpPr>
        <p:spPr>
          <a:xfrm>
            <a:off x="2579657" y="4692550"/>
            <a:ext cx="1901949"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4">
                  <a:extLst>
                    <a:ext uri="{A12FA001-AC4F-418D-AE19-62706E023703}">
                      <ahyp:hlinkClr xmlns:ahyp="http://schemas.microsoft.com/office/drawing/2018/hyperlinkcolor" val="tx"/>
                    </a:ext>
                  </a:extLst>
                </a:hlinkClick>
              </a:rPr>
              <a:t>ASP.NET.MVC</a:t>
            </a:r>
            <a:r>
              <a:rPr lang="en-US" dirty="0">
                <a:solidFill>
                  <a:srgbClr val="00B0F0"/>
                </a:solidFill>
              </a:rPr>
              <a:t> </a:t>
            </a:r>
            <a:endParaRPr lang="en-US" dirty="0"/>
          </a:p>
        </p:txBody>
      </p:sp>
      <p:sp>
        <p:nvSpPr>
          <p:cNvPr id="20" name="TextBox 19">
            <a:extLst>
              <a:ext uri="{FF2B5EF4-FFF2-40B4-BE49-F238E27FC236}">
                <a16:creationId xmlns:a16="http://schemas.microsoft.com/office/drawing/2014/main" id="{814E6817-A15D-5949-C2B8-26F71DD8A170}"/>
              </a:ext>
            </a:extLst>
          </p:cNvPr>
          <p:cNvSpPr txBox="1"/>
          <p:nvPr/>
        </p:nvSpPr>
        <p:spPr>
          <a:xfrm>
            <a:off x="4439208" y="4669157"/>
            <a:ext cx="1812163"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hlinkClick r:id="rId15">
                  <a:extLst>
                    <a:ext uri="{A12FA001-AC4F-418D-AE19-62706E023703}">
                      <ahyp:hlinkClr xmlns:ahyp="http://schemas.microsoft.com/office/drawing/2018/hyperlinkcolor" val="tx"/>
                    </a:ext>
                  </a:extLst>
                </a:hlinkClick>
              </a:rPr>
              <a:t>ASP.NET core</a:t>
            </a:r>
            <a:endParaRPr lang="en-US" dirty="0">
              <a:solidFill>
                <a:srgbClr val="00B0F0"/>
              </a:solidFill>
            </a:endParaRPr>
          </a:p>
        </p:txBody>
      </p:sp>
      <p:sp>
        <p:nvSpPr>
          <p:cNvPr id="21" name="TextBox 20">
            <a:extLst>
              <a:ext uri="{FF2B5EF4-FFF2-40B4-BE49-F238E27FC236}">
                <a16:creationId xmlns:a16="http://schemas.microsoft.com/office/drawing/2014/main" id="{DFF07091-4B7A-7B88-FBCE-BDC8EC5EE43F}"/>
              </a:ext>
            </a:extLst>
          </p:cNvPr>
          <p:cNvSpPr txBox="1"/>
          <p:nvPr/>
        </p:nvSpPr>
        <p:spPr>
          <a:xfrm flipH="1">
            <a:off x="1043283" y="3763138"/>
            <a:ext cx="4654298" cy="646331"/>
          </a:xfrm>
          <a:prstGeom prst="rect">
            <a:avLst/>
          </a:prstGeom>
          <a:noFill/>
        </p:spPr>
        <p:txBody>
          <a:bodyPr wrap="square" rtlCol="0">
            <a:spAutoFit/>
          </a:bodyPr>
          <a:lstStyle/>
          <a:p>
            <a:r>
              <a:rPr lang="en-US" dirty="0"/>
              <a:t>Supported Platforms</a:t>
            </a:r>
          </a:p>
          <a:p>
            <a:endParaRPr lang="en-US" dirty="0"/>
          </a:p>
        </p:txBody>
      </p:sp>
      <p:sp>
        <p:nvSpPr>
          <p:cNvPr id="22" name="TextBox 21">
            <a:extLst>
              <a:ext uri="{FF2B5EF4-FFF2-40B4-BE49-F238E27FC236}">
                <a16:creationId xmlns:a16="http://schemas.microsoft.com/office/drawing/2014/main" id="{4D36F5E4-62E6-9FF0-9E66-3A7F02C6BAD7}"/>
              </a:ext>
            </a:extLst>
          </p:cNvPr>
          <p:cNvSpPr txBox="1"/>
          <p:nvPr/>
        </p:nvSpPr>
        <p:spPr>
          <a:xfrm>
            <a:off x="1276852" y="5370600"/>
            <a:ext cx="1530302" cy="369332"/>
          </a:xfrm>
          <a:prstGeom prst="rect">
            <a:avLst/>
          </a:prstGeom>
          <a:noFill/>
        </p:spPr>
        <p:txBody>
          <a:bodyPr wrap="square">
            <a:spAutoFit/>
          </a:bodyPr>
          <a:lstStyle/>
          <a:p>
            <a:pPr marL="285750" indent="-285750">
              <a:buFont typeface="Arial" panose="020B0604020202020204" pitchFamily="34" charset="0"/>
              <a:buChar char="•"/>
            </a:pPr>
            <a:r>
              <a:rPr lang="en-US" dirty="0" err="1">
                <a:solidFill>
                  <a:srgbClr val="00B0F0"/>
                </a:solidFill>
                <a:hlinkClick r:id="rId16">
                  <a:extLst>
                    <a:ext uri="{A12FA001-AC4F-418D-AE19-62706E023703}">
                      <ahyp:hlinkClr xmlns:ahyp="http://schemas.microsoft.com/office/drawing/2018/hyperlinkcolor" val="tx"/>
                    </a:ext>
                  </a:extLst>
                </a:hlinkClick>
              </a:rPr>
              <a:t>Winforms</a:t>
            </a:r>
            <a:endParaRPr lang="en-US" dirty="0"/>
          </a:p>
        </p:txBody>
      </p:sp>
      <p:sp>
        <p:nvSpPr>
          <p:cNvPr id="23" name="TextBox 22">
            <a:extLst>
              <a:ext uri="{FF2B5EF4-FFF2-40B4-BE49-F238E27FC236}">
                <a16:creationId xmlns:a16="http://schemas.microsoft.com/office/drawing/2014/main" id="{2932350C-FC48-B304-9911-FF5C05201B9D}"/>
              </a:ext>
            </a:extLst>
          </p:cNvPr>
          <p:cNvSpPr txBox="1"/>
          <p:nvPr/>
        </p:nvSpPr>
        <p:spPr>
          <a:xfrm>
            <a:off x="2644431" y="5357277"/>
            <a:ext cx="1133481"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7">
                  <a:extLst>
                    <a:ext uri="{A12FA001-AC4F-418D-AE19-62706E023703}">
                      <ahyp:hlinkClr xmlns:ahyp="http://schemas.microsoft.com/office/drawing/2018/hyperlinkcolor" val="tx"/>
                    </a:ext>
                  </a:extLst>
                </a:hlinkClick>
              </a:rPr>
              <a:t>WPF</a:t>
            </a:r>
            <a:endParaRPr lang="en-US" dirty="0"/>
          </a:p>
        </p:txBody>
      </p:sp>
      <p:sp>
        <p:nvSpPr>
          <p:cNvPr id="24" name="TextBox 23">
            <a:extLst>
              <a:ext uri="{FF2B5EF4-FFF2-40B4-BE49-F238E27FC236}">
                <a16:creationId xmlns:a16="http://schemas.microsoft.com/office/drawing/2014/main" id="{B17682F4-F08F-2157-8496-DEBC0E28283D}"/>
              </a:ext>
            </a:extLst>
          </p:cNvPr>
          <p:cNvSpPr txBox="1"/>
          <p:nvPr/>
        </p:nvSpPr>
        <p:spPr>
          <a:xfrm>
            <a:off x="3626867" y="5326930"/>
            <a:ext cx="1133481" cy="369332"/>
          </a:xfrm>
          <a:prstGeom prst="rect">
            <a:avLst/>
          </a:prstGeom>
          <a:noFill/>
        </p:spPr>
        <p:txBody>
          <a:bodyPr wrap="square">
            <a:spAutoFit/>
          </a:bodyPr>
          <a:lstStyle/>
          <a:p>
            <a:pPr marL="285750" indent="-285750">
              <a:buFont typeface="Arial" panose="020B0604020202020204" pitchFamily="34" charset="0"/>
              <a:buChar char="•"/>
            </a:pPr>
            <a:r>
              <a:rPr lang="en-US" dirty="0" err="1">
                <a:solidFill>
                  <a:srgbClr val="00B0F0"/>
                </a:solidFill>
                <a:hlinkClick r:id="rId18">
                  <a:extLst>
                    <a:ext uri="{A12FA001-AC4F-418D-AE19-62706E023703}">
                      <ahyp:hlinkClr xmlns:ahyp="http://schemas.microsoft.com/office/drawing/2018/hyperlinkcolor" val="tx"/>
                    </a:ext>
                  </a:extLst>
                </a:hlinkClick>
              </a:rPr>
              <a:t>WinUI</a:t>
            </a:r>
            <a:endParaRPr lang="en-US" dirty="0"/>
          </a:p>
        </p:txBody>
      </p:sp>
      <p:sp>
        <p:nvSpPr>
          <p:cNvPr id="25" name="TextBox 24">
            <a:extLst>
              <a:ext uri="{FF2B5EF4-FFF2-40B4-BE49-F238E27FC236}">
                <a16:creationId xmlns:a16="http://schemas.microsoft.com/office/drawing/2014/main" id="{13F42625-8DFE-BE2E-0721-B0E9A6B095EB}"/>
              </a:ext>
            </a:extLst>
          </p:cNvPr>
          <p:cNvSpPr txBox="1"/>
          <p:nvPr/>
        </p:nvSpPr>
        <p:spPr>
          <a:xfrm>
            <a:off x="4753055" y="5309414"/>
            <a:ext cx="1324733"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3">
                  <a:extLst>
                    <a:ext uri="{A12FA001-AC4F-418D-AE19-62706E023703}">
                      <ahyp:hlinkClr xmlns:ahyp="http://schemas.microsoft.com/office/drawing/2018/hyperlinkcolor" val="tx"/>
                    </a:ext>
                  </a:extLst>
                </a:hlinkClick>
              </a:rPr>
              <a:t>Flutter</a:t>
            </a:r>
            <a:endParaRPr lang="en-US" dirty="0"/>
          </a:p>
        </p:txBody>
      </p:sp>
      <p:sp>
        <p:nvSpPr>
          <p:cNvPr id="27" name="TextBox 26">
            <a:extLst>
              <a:ext uri="{FF2B5EF4-FFF2-40B4-BE49-F238E27FC236}">
                <a16:creationId xmlns:a16="http://schemas.microsoft.com/office/drawing/2014/main" id="{53C6924C-4DC6-68D4-98BF-E6B4DAC8DC98}"/>
              </a:ext>
            </a:extLst>
          </p:cNvPr>
          <p:cNvSpPr txBox="1"/>
          <p:nvPr/>
        </p:nvSpPr>
        <p:spPr>
          <a:xfrm>
            <a:off x="5961259" y="5276131"/>
            <a:ext cx="144041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9">
                  <a:extLst>
                    <a:ext uri="{A12FA001-AC4F-418D-AE19-62706E023703}">
                      <ahyp:hlinkClr xmlns:ahyp="http://schemas.microsoft.com/office/drawing/2018/hyperlinkcolor" val="tx"/>
                    </a:ext>
                  </a:extLst>
                </a:hlinkClick>
              </a:rPr>
              <a:t>Xamarin</a:t>
            </a:r>
            <a:endParaRPr lang="en-US" dirty="0"/>
          </a:p>
        </p:txBody>
      </p:sp>
      <p:sp>
        <p:nvSpPr>
          <p:cNvPr id="29" name="TextBox 28">
            <a:extLst>
              <a:ext uri="{FF2B5EF4-FFF2-40B4-BE49-F238E27FC236}">
                <a16:creationId xmlns:a16="http://schemas.microsoft.com/office/drawing/2014/main" id="{19547AB3-2233-BDAD-55CF-A184BF717F33}"/>
              </a:ext>
            </a:extLst>
          </p:cNvPr>
          <p:cNvSpPr txBox="1"/>
          <p:nvPr/>
        </p:nvSpPr>
        <p:spPr>
          <a:xfrm>
            <a:off x="1276852" y="5784950"/>
            <a:ext cx="100812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20">
                  <a:extLst>
                    <a:ext uri="{A12FA001-AC4F-418D-AE19-62706E023703}">
                      <ahyp:hlinkClr xmlns:ahyp="http://schemas.microsoft.com/office/drawing/2018/hyperlinkcolor" val="tx"/>
                    </a:ext>
                  </a:extLst>
                </a:hlinkClick>
              </a:rPr>
              <a:t>UWP</a:t>
            </a:r>
            <a:endParaRPr lang="en-US" dirty="0"/>
          </a:p>
        </p:txBody>
      </p:sp>
      <p:sp>
        <p:nvSpPr>
          <p:cNvPr id="30" name="TextBox 29">
            <a:extLst>
              <a:ext uri="{FF2B5EF4-FFF2-40B4-BE49-F238E27FC236}">
                <a16:creationId xmlns:a16="http://schemas.microsoft.com/office/drawing/2014/main" id="{B30022CC-32F9-C97A-7ED4-F31754E2CF81}"/>
              </a:ext>
            </a:extLst>
          </p:cNvPr>
          <p:cNvSpPr txBox="1"/>
          <p:nvPr/>
        </p:nvSpPr>
        <p:spPr>
          <a:xfrm>
            <a:off x="1759138" y="5760159"/>
            <a:ext cx="2670048" cy="369332"/>
          </a:xfrm>
          <a:prstGeom prst="rect">
            <a:avLst/>
          </a:prstGeom>
          <a:noFill/>
        </p:spPr>
        <p:txBody>
          <a:bodyPr wrap="square">
            <a:spAutoFit/>
          </a:bodyPr>
          <a:lstStyle/>
          <a:p>
            <a:pPr marL="1200150" lvl="2" indent="-285750">
              <a:buFont typeface="Arial" panose="020B0604020202020204" pitchFamily="34" charset="0"/>
              <a:buChar char="•"/>
            </a:pPr>
            <a:r>
              <a:rPr lang="en-US" dirty="0">
                <a:solidFill>
                  <a:srgbClr val="00B0F0"/>
                </a:solidFill>
                <a:hlinkClick r:id="rId21">
                  <a:extLst>
                    <a:ext uri="{A12FA001-AC4F-418D-AE19-62706E023703}">
                      <ahyp:hlinkClr xmlns:ahyp="http://schemas.microsoft.com/office/drawing/2018/hyperlinkcolor" val="tx"/>
                    </a:ext>
                  </a:extLst>
                </a:hlinkClick>
              </a:rPr>
              <a:t>.NET MAUI</a:t>
            </a:r>
            <a:endParaRPr lang="en-US" dirty="0"/>
          </a:p>
        </p:txBody>
      </p:sp>
      <p:cxnSp>
        <p:nvCxnSpPr>
          <p:cNvPr id="32" name="Straight Connector 31">
            <a:extLst>
              <a:ext uri="{FF2B5EF4-FFF2-40B4-BE49-F238E27FC236}">
                <a16:creationId xmlns:a16="http://schemas.microsoft.com/office/drawing/2014/main" id="{F6631AA3-D35F-AAE0-A62F-656E7399AADA}"/>
              </a:ext>
            </a:extLst>
          </p:cNvPr>
          <p:cNvCxnSpPr/>
          <p:nvPr/>
        </p:nvCxnSpPr>
        <p:spPr>
          <a:xfrm>
            <a:off x="1246293" y="4429888"/>
            <a:ext cx="0" cy="448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4DE5644-7519-3E92-1E04-2AE463CE589D}"/>
              </a:ext>
            </a:extLst>
          </p:cNvPr>
          <p:cNvCxnSpPr/>
          <p:nvPr/>
        </p:nvCxnSpPr>
        <p:spPr>
          <a:xfrm>
            <a:off x="1246293" y="5515904"/>
            <a:ext cx="0" cy="448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EBFE3CD-DFBF-9ACB-B7E5-B1AF2D078C6A}"/>
              </a:ext>
            </a:extLst>
          </p:cNvPr>
          <p:cNvSpPr txBox="1"/>
          <p:nvPr/>
        </p:nvSpPr>
        <p:spPr>
          <a:xfrm>
            <a:off x="1276852" y="6304694"/>
            <a:ext cx="1381141"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9">
                  <a:extLst>
                    <a:ext uri="{A12FA001-AC4F-418D-AE19-62706E023703}">
                      <ahyp:hlinkClr xmlns:ahyp="http://schemas.microsoft.com/office/drawing/2018/hyperlinkcolor" val="tx"/>
                    </a:ext>
                  </a:extLst>
                </a:hlinkClick>
              </a:rPr>
              <a:t>Xamarin</a:t>
            </a:r>
            <a:endParaRPr lang="en-US" dirty="0"/>
          </a:p>
        </p:txBody>
      </p:sp>
      <p:sp>
        <p:nvSpPr>
          <p:cNvPr id="36" name="TextBox 35">
            <a:extLst>
              <a:ext uri="{FF2B5EF4-FFF2-40B4-BE49-F238E27FC236}">
                <a16:creationId xmlns:a16="http://schemas.microsoft.com/office/drawing/2014/main" id="{E5D1127C-1985-0BC5-5E22-DAD6AD5D1A86}"/>
              </a:ext>
            </a:extLst>
          </p:cNvPr>
          <p:cNvSpPr txBox="1"/>
          <p:nvPr/>
        </p:nvSpPr>
        <p:spPr>
          <a:xfrm>
            <a:off x="2657993" y="6304694"/>
            <a:ext cx="138968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3">
                  <a:extLst>
                    <a:ext uri="{A12FA001-AC4F-418D-AE19-62706E023703}">
                      <ahyp:hlinkClr xmlns:ahyp="http://schemas.microsoft.com/office/drawing/2018/hyperlinkcolor" val="tx"/>
                    </a:ext>
                  </a:extLst>
                </a:hlinkClick>
              </a:rPr>
              <a:t>Flutter</a:t>
            </a:r>
            <a:endParaRPr lang="en-US" dirty="0"/>
          </a:p>
        </p:txBody>
      </p:sp>
      <p:sp>
        <p:nvSpPr>
          <p:cNvPr id="38" name="TextBox 37">
            <a:extLst>
              <a:ext uri="{FF2B5EF4-FFF2-40B4-BE49-F238E27FC236}">
                <a16:creationId xmlns:a16="http://schemas.microsoft.com/office/drawing/2014/main" id="{1ABDCA4D-011B-9C4F-37CD-7C222E1DF9EF}"/>
              </a:ext>
            </a:extLst>
          </p:cNvPr>
          <p:cNvSpPr txBox="1"/>
          <p:nvPr/>
        </p:nvSpPr>
        <p:spPr>
          <a:xfrm>
            <a:off x="3984187" y="6304694"/>
            <a:ext cx="121158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20">
                  <a:extLst>
                    <a:ext uri="{A12FA001-AC4F-418D-AE19-62706E023703}">
                      <ahyp:hlinkClr xmlns:ahyp="http://schemas.microsoft.com/office/drawing/2018/hyperlinkcolor" val="tx"/>
                    </a:ext>
                  </a:extLst>
                </a:hlinkClick>
              </a:rPr>
              <a:t>UWP</a:t>
            </a:r>
            <a:endParaRPr lang="en-US" dirty="0"/>
          </a:p>
        </p:txBody>
      </p:sp>
      <p:sp>
        <p:nvSpPr>
          <p:cNvPr id="40" name="TextBox 39">
            <a:extLst>
              <a:ext uri="{FF2B5EF4-FFF2-40B4-BE49-F238E27FC236}">
                <a16:creationId xmlns:a16="http://schemas.microsoft.com/office/drawing/2014/main" id="{9CBA0A2B-2EA0-E97F-A3E3-0EDBB440C32D}"/>
              </a:ext>
            </a:extLst>
          </p:cNvPr>
          <p:cNvSpPr txBox="1"/>
          <p:nvPr/>
        </p:nvSpPr>
        <p:spPr>
          <a:xfrm>
            <a:off x="5039790" y="6293238"/>
            <a:ext cx="1708481"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8">
                  <a:extLst>
                    <a:ext uri="{A12FA001-AC4F-418D-AE19-62706E023703}">
                      <ahyp:hlinkClr xmlns:ahyp="http://schemas.microsoft.com/office/drawing/2018/hyperlinkcolor" val="tx"/>
                    </a:ext>
                  </a:extLst>
                </a:hlinkClick>
              </a:rPr>
              <a:t>JavaScript</a:t>
            </a:r>
            <a:endParaRPr lang="en-US" dirty="0"/>
          </a:p>
        </p:txBody>
      </p:sp>
      <p:sp>
        <p:nvSpPr>
          <p:cNvPr id="42" name="TextBox 41">
            <a:extLst>
              <a:ext uri="{FF2B5EF4-FFF2-40B4-BE49-F238E27FC236}">
                <a16:creationId xmlns:a16="http://schemas.microsoft.com/office/drawing/2014/main" id="{CA07BDDD-7A95-BDC3-3F44-B25667A9BA95}"/>
              </a:ext>
            </a:extLst>
          </p:cNvPr>
          <p:cNvSpPr txBox="1"/>
          <p:nvPr/>
        </p:nvSpPr>
        <p:spPr>
          <a:xfrm>
            <a:off x="6681468" y="6211312"/>
            <a:ext cx="1966976"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21">
                  <a:extLst>
                    <a:ext uri="{A12FA001-AC4F-418D-AE19-62706E023703}">
                      <ahyp:hlinkClr xmlns:ahyp="http://schemas.microsoft.com/office/drawing/2018/hyperlinkcolor" val="tx"/>
                    </a:ext>
                  </a:extLst>
                </a:hlinkClick>
              </a:rPr>
              <a:t>.NET MAUI</a:t>
            </a:r>
            <a:endParaRPr lang="en-US" dirty="0"/>
          </a:p>
          <a:p>
            <a:pPr marL="285750" indent="-285750">
              <a:buFont typeface="Arial" panose="020B0604020202020204" pitchFamily="34" charset="0"/>
              <a:buChar char="•"/>
            </a:pPr>
            <a:endParaRPr lang="en-US" dirty="0"/>
          </a:p>
        </p:txBody>
      </p:sp>
      <p:cxnSp>
        <p:nvCxnSpPr>
          <p:cNvPr id="43" name="Straight Connector 42">
            <a:extLst>
              <a:ext uri="{FF2B5EF4-FFF2-40B4-BE49-F238E27FC236}">
                <a16:creationId xmlns:a16="http://schemas.microsoft.com/office/drawing/2014/main" id="{ED3E94DC-9E36-5F5F-F253-4E5F8C6D7791}"/>
              </a:ext>
            </a:extLst>
          </p:cNvPr>
          <p:cNvCxnSpPr/>
          <p:nvPr/>
        </p:nvCxnSpPr>
        <p:spPr>
          <a:xfrm>
            <a:off x="1239937" y="6275760"/>
            <a:ext cx="0" cy="448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4" name="Picture 2" descr="Cell Phone Clipart Vector, Vector Phone Cell Icon, Phone Icons, Cell Icons,  Mobile PNG Image For Free Download">
            <a:extLst>
              <a:ext uri="{FF2B5EF4-FFF2-40B4-BE49-F238E27FC236}">
                <a16:creationId xmlns:a16="http://schemas.microsoft.com/office/drawing/2014/main" id="{314957F1-112E-15D7-3217-D0A342DA530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7334" y="6273330"/>
            <a:ext cx="380803" cy="38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61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CDDF-ADF7-4CCD-D7A3-2B40277A5B23}"/>
              </a:ext>
            </a:extLst>
          </p:cNvPr>
          <p:cNvSpPr>
            <a:spLocks noGrp="1"/>
          </p:cNvSpPr>
          <p:nvPr>
            <p:ph type="title"/>
          </p:nvPr>
        </p:nvSpPr>
        <p:spPr>
          <a:xfrm>
            <a:off x="677334" y="436880"/>
            <a:ext cx="8596668" cy="1320800"/>
          </a:xfrm>
        </p:spPr>
        <p:txBody>
          <a:bodyPr anchor="t">
            <a:normAutofit/>
          </a:bodyPr>
          <a:lstStyle/>
          <a:p>
            <a:r>
              <a:rPr lang="en-US" dirty="0"/>
              <a:t>Charts</a:t>
            </a:r>
          </a:p>
        </p:txBody>
      </p:sp>
      <p:sp>
        <p:nvSpPr>
          <p:cNvPr id="3" name="Content Placeholder 2">
            <a:extLst>
              <a:ext uri="{FF2B5EF4-FFF2-40B4-BE49-F238E27FC236}">
                <a16:creationId xmlns:a16="http://schemas.microsoft.com/office/drawing/2014/main" id="{D462CE3E-F265-31B2-338A-276168E53BEF}"/>
              </a:ext>
            </a:extLst>
          </p:cNvPr>
          <p:cNvSpPr>
            <a:spLocks noGrp="1"/>
          </p:cNvSpPr>
          <p:nvPr>
            <p:ph idx="1"/>
          </p:nvPr>
        </p:nvSpPr>
        <p:spPr>
          <a:xfrm>
            <a:off x="633054" y="1328199"/>
            <a:ext cx="5987626" cy="2330131"/>
          </a:xfrm>
        </p:spPr>
        <p:txBody>
          <a:bodyPr>
            <a:normAutofit/>
          </a:bodyPr>
          <a:lstStyle/>
          <a:p>
            <a:r>
              <a:rPr lang="en-US" b="0" i="0" dirty="0">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dirty="0"/>
          </a:p>
          <a:p>
            <a:pPr marL="0" indent="0">
              <a:buNone/>
            </a:pPr>
            <a:endParaRPr lang="en-US" dirty="0"/>
          </a:p>
        </p:txBody>
      </p:sp>
      <p:pic>
        <p:nvPicPr>
          <p:cNvPr id="9" name="Graphic 8" descr="World outline">
            <a:extLst>
              <a:ext uri="{FF2B5EF4-FFF2-40B4-BE49-F238E27FC236}">
                <a16:creationId xmlns:a16="http://schemas.microsoft.com/office/drawing/2014/main" id="{0B60B960-4FE9-39FB-BA05-B06D706C00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679" y="4416279"/>
            <a:ext cx="409786" cy="409786"/>
          </a:xfrm>
          <a:prstGeom prst="rect">
            <a:avLst/>
          </a:prstGeom>
        </p:spPr>
      </p:pic>
      <p:pic>
        <p:nvPicPr>
          <p:cNvPr id="13" name="Graphic 12" descr="Monitor outline">
            <a:extLst>
              <a:ext uri="{FF2B5EF4-FFF2-40B4-BE49-F238E27FC236}">
                <a16:creationId xmlns:a16="http://schemas.microsoft.com/office/drawing/2014/main" id="{85B72CDD-1D96-97A2-B1CC-ABCC1D995E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7030" y="5476828"/>
            <a:ext cx="457200" cy="461772"/>
          </a:xfrm>
          <a:prstGeom prst="rect">
            <a:avLst/>
          </a:prstGeom>
        </p:spPr>
      </p:pic>
      <p:sp>
        <p:nvSpPr>
          <p:cNvPr id="6" name="TextBox 5">
            <a:extLst>
              <a:ext uri="{FF2B5EF4-FFF2-40B4-BE49-F238E27FC236}">
                <a16:creationId xmlns:a16="http://schemas.microsoft.com/office/drawing/2014/main" id="{D17A0FB2-ECE1-0DBA-D7F3-D6F49B680EB1}"/>
              </a:ext>
            </a:extLst>
          </p:cNvPr>
          <p:cNvSpPr txBox="1"/>
          <p:nvPr/>
        </p:nvSpPr>
        <p:spPr>
          <a:xfrm>
            <a:off x="1246293" y="4251840"/>
            <a:ext cx="160934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hlinkClick r:id="rId7">
                  <a:extLst>
                    <a:ext uri="{A12FA001-AC4F-418D-AE19-62706E023703}">
                      <ahyp:hlinkClr xmlns:ahyp="http://schemas.microsoft.com/office/drawing/2018/hyperlinkcolor" val="tx"/>
                    </a:ext>
                  </a:extLst>
                </a:hlinkClick>
              </a:rPr>
              <a:t>JavaScript</a:t>
            </a:r>
            <a:endParaRPr lang="en-US" dirty="0"/>
          </a:p>
        </p:txBody>
      </p:sp>
      <p:sp>
        <p:nvSpPr>
          <p:cNvPr id="8" name="TextBox 7">
            <a:extLst>
              <a:ext uri="{FF2B5EF4-FFF2-40B4-BE49-F238E27FC236}">
                <a16:creationId xmlns:a16="http://schemas.microsoft.com/office/drawing/2014/main" id="{A01CCFFA-6EB7-BD03-998E-AFEE348083B0}"/>
              </a:ext>
            </a:extLst>
          </p:cNvPr>
          <p:cNvSpPr txBox="1"/>
          <p:nvPr/>
        </p:nvSpPr>
        <p:spPr>
          <a:xfrm>
            <a:off x="2807153" y="4251840"/>
            <a:ext cx="1257075" cy="369332"/>
          </a:xfrm>
          <a:prstGeom prst="rect">
            <a:avLst/>
          </a:prstGeom>
          <a:noFill/>
        </p:spPr>
        <p:txBody>
          <a:bodyPr wrap="none" rtlCol="0">
            <a:spAutoFit/>
          </a:bodyPr>
          <a:lstStyle/>
          <a:p>
            <a:pPr marL="285750" indent="-285750">
              <a:buFont typeface="Trebuchet MS" panose="020B0603020202020204" pitchFamily="34" charset="0"/>
              <a:buChar char="•"/>
            </a:pPr>
            <a:r>
              <a:rPr lang="en-US" dirty="0">
                <a:solidFill>
                  <a:srgbClr val="00B0F0"/>
                </a:solidFill>
                <a:hlinkClick r:id="rId8">
                  <a:extLst>
                    <a:ext uri="{A12FA001-AC4F-418D-AE19-62706E023703}">
                      <ahyp:hlinkClr xmlns:ahyp="http://schemas.microsoft.com/office/drawing/2018/hyperlinkcolor" val="tx"/>
                    </a:ext>
                  </a:extLst>
                </a:hlinkClick>
              </a:rPr>
              <a:t>Angular</a:t>
            </a:r>
            <a:endParaRPr lang="en-US" dirty="0"/>
          </a:p>
        </p:txBody>
      </p:sp>
      <p:sp>
        <p:nvSpPr>
          <p:cNvPr id="10" name="TextBox 9">
            <a:extLst>
              <a:ext uri="{FF2B5EF4-FFF2-40B4-BE49-F238E27FC236}">
                <a16:creationId xmlns:a16="http://schemas.microsoft.com/office/drawing/2014/main" id="{F9BE8DC5-7189-C8EB-7524-622A2EC2C95F}"/>
              </a:ext>
            </a:extLst>
          </p:cNvPr>
          <p:cNvSpPr txBox="1"/>
          <p:nvPr/>
        </p:nvSpPr>
        <p:spPr>
          <a:xfrm>
            <a:off x="4837176" y="4736592"/>
            <a:ext cx="184731" cy="369332"/>
          </a:xfrm>
          <a:prstGeom prst="rect">
            <a:avLst/>
          </a:prstGeom>
          <a:noFill/>
        </p:spPr>
        <p:txBody>
          <a:bodyPr wrap="none" rtlCol="0">
            <a:spAutoFit/>
          </a:bodyPr>
          <a:lstStyle/>
          <a:p>
            <a:endParaRPr lang="en-US"/>
          </a:p>
        </p:txBody>
      </p:sp>
      <p:sp>
        <p:nvSpPr>
          <p:cNvPr id="12" name="TextBox 11">
            <a:extLst>
              <a:ext uri="{FF2B5EF4-FFF2-40B4-BE49-F238E27FC236}">
                <a16:creationId xmlns:a16="http://schemas.microsoft.com/office/drawing/2014/main" id="{8FC3F0CE-BFAF-ADD3-FA79-33C0D1572824}"/>
              </a:ext>
            </a:extLst>
          </p:cNvPr>
          <p:cNvSpPr txBox="1"/>
          <p:nvPr/>
        </p:nvSpPr>
        <p:spPr>
          <a:xfrm>
            <a:off x="3984187" y="4251840"/>
            <a:ext cx="1190006"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rPr>
              <a:t> </a:t>
            </a:r>
            <a:r>
              <a:rPr lang="en-US" dirty="0">
                <a:solidFill>
                  <a:srgbClr val="00B0F0"/>
                </a:solidFill>
                <a:hlinkClick r:id="rId9">
                  <a:extLst>
                    <a:ext uri="{A12FA001-AC4F-418D-AE19-62706E023703}">
                      <ahyp:hlinkClr xmlns:ahyp="http://schemas.microsoft.com/office/drawing/2018/hyperlinkcolor" val="tx"/>
                    </a:ext>
                  </a:extLst>
                </a:hlinkClick>
              </a:rPr>
              <a:t>React</a:t>
            </a:r>
            <a:r>
              <a:rPr lang="en-US" dirty="0">
                <a:solidFill>
                  <a:srgbClr val="00B0F0"/>
                </a:solidFill>
              </a:rPr>
              <a:t> </a:t>
            </a:r>
            <a:endParaRPr lang="en-US" dirty="0"/>
          </a:p>
        </p:txBody>
      </p:sp>
      <p:sp>
        <p:nvSpPr>
          <p:cNvPr id="14" name="TextBox 13">
            <a:extLst>
              <a:ext uri="{FF2B5EF4-FFF2-40B4-BE49-F238E27FC236}">
                <a16:creationId xmlns:a16="http://schemas.microsoft.com/office/drawing/2014/main" id="{C6E8BFFE-0415-F532-DE4E-7108384F1D88}"/>
              </a:ext>
            </a:extLst>
          </p:cNvPr>
          <p:cNvSpPr txBox="1"/>
          <p:nvPr/>
        </p:nvSpPr>
        <p:spPr>
          <a:xfrm>
            <a:off x="4975668" y="4228447"/>
            <a:ext cx="985591"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rPr>
              <a:t> V</a:t>
            </a:r>
            <a:r>
              <a:rPr lang="en-US" dirty="0">
                <a:solidFill>
                  <a:srgbClr val="00B0F0"/>
                </a:solidFill>
                <a:hlinkClick r:id="rId10">
                  <a:extLst>
                    <a:ext uri="{A12FA001-AC4F-418D-AE19-62706E023703}">
                      <ahyp:hlinkClr xmlns:ahyp="http://schemas.microsoft.com/office/drawing/2018/hyperlinkcolor" val="tx"/>
                    </a:ext>
                  </a:extLst>
                </a:hlinkClick>
              </a:rPr>
              <a:t>ue</a:t>
            </a:r>
            <a:r>
              <a:rPr lang="en-US" dirty="0">
                <a:solidFill>
                  <a:srgbClr val="00B0F0"/>
                </a:solidFill>
              </a:rPr>
              <a:t> </a:t>
            </a:r>
            <a:endParaRPr lang="en-US" dirty="0"/>
          </a:p>
        </p:txBody>
      </p:sp>
      <p:sp>
        <p:nvSpPr>
          <p:cNvPr id="15" name="TextBox 14">
            <a:extLst>
              <a:ext uri="{FF2B5EF4-FFF2-40B4-BE49-F238E27FC236}">
                <a16:creationId xmlns:a16="http://schemas.microsoft.com/office/drawing/2014/main" id="{B1E629C6-B055-CE72-27AD-31BD361F0242}"/>
              </a:ext>
            </a:extLst>
          </p:cNvPr>
          <p:cNvSpPr txBox="1"/>
          <p:nvPr/>
        </p:nvSpPr>
        <p:spPr>
          <a:xfrm>
            <a:off x="5801276" y="4231613"/>
            <a:ext cx="1114408" cy="646331"/>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hlinkClick r:id="rId11">
                  <a:extLst>
                    <a:ext uri="{A12FA001-AC4F-418D-AE19-62706E023703}">
                      <ahyp:hlinkClr xmlns:ahyp="http://schemas.microsoft.com/office/drawing/2018/hyperlinkcolor" val="tx"/>
                    </a:ext>
                  </a:extLst>
                </a:hlinkClick>
              </a:rPr>
              <a:t>Blazor</a:t>
            </a:r>
            <a:endParaRPr lang="en-US" dirty="0">
              <a:solidFill>
                <a:srgbClr val="00B0F0"/>
              </a:solidFill>
            </a:endParaRPr>
          </a:p>
          <a:p>
            <a:endParaRPr lang="en-US" dirty="0"/>
          </a:p>
        </p:txBody>
      </p:sp>
      <p:sp>
        <p:nvSpPr>
          <p:cNvPr id="16" name="TextBox 15">
            <a:extLst>
              <a:ext uri="{FF2B5EF4-FFF2-40B4-BE49-F238E27FC236}">
                <a16:creationId xmlns:a16="http://schemas.microsoft.com/office/drawing/2014/main" id="{2A792F64-38B2-4F2A-3BF0-A827D9CDC8B1}"/>
              </a:ext>
            </a:extLst>
          </p:cNvPr>
          <p:cNvSpPr txBox="1"/>
          <p:nvPr/>
        </p:nvSpPr>
        <p:spPr>
          <a:xfrm>
            <a:off x="1263290" y="4641399"/>
            <a:ext cx="127862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hlinkClick r:id="rId12">
                  <a:extLst>
                    <a:ext uri="{A12FA001-AC4F-418D-AE19-62706E023703}">
                      <ahyp:hlinkClr xmlns:ahyp="http://schemas.microsoft.com/office/drawing/2018/hyperlinkcolor" val="tx"/>
                    </a:ext>
                  </a:extLst>
                </a:hlinkClick>
              </a:rPr>
              <a:t>Flutter</a:t>
            </a:r>
            <a:endParaRPr lang="en-US" dirty="0"/>
          </a:p>
        </p:txBody>
      </p:sp>
      <p:sp>
        <p:nvSpPr>
          <p:cNvPr id="19" name="TextBox 18">
            <a:extLst>
              <a:ext uri="{FF2B5EF4-FFF2-40B4-BE49-F238E27FC236}">
                <a16:creationId xmlns:a16="http://schemas.microsoft.com/office/drawing/2014/main" id="{19FD6825-F251-9798-340E-884F352D683D}"/>
              </a:ext>
            </a:extLst>
          </p:cNvPr>
          <p:cNvSpPr txBox="1"/>
          <p:nvPr/>
        </p:nvSpPr>
        <p:spPr>
          <a:xfrm>
            <a:off x="2579657" y="4692550"/>
            <a:ext cx="1901949"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3">
                  <a:extLst>
                    <a:ext uri="{A12FA001-AC4F-418D-AE19-62706E023703}">
                      <ahyp:hlinkClr xmlns:ahyp="http://schemas.microsoft.com/office/drawing/2018/hyperlinkcolor" val="tx"/>
                    </a:ext>
                  </a:extLst>
                </a:hlinkClick>
              </a:rPr>
              <a:t>ASP.NET.MVC</a:t>
            </a:r>
            <a:r>
              <a:rPr lang="en-US" dirty="0">
                <a:solidFill>
                  <a:srgbClr val="00B0F0"/>
                </a:solidFill>
              </a:rPr>
              <a:t> </a:t>
            </a:r>
            <a:endParaRPr lang="en-US" dirty="0"/>
          </a:p>
        </p:txBody>
      </p:sp>
      <p:sp>
        <p:nvSpPr>
          <p:cNvPr id="20" name="TextBox 19">
            <a:extLst>
              <a:ext uri="{FF2B5EF4-FFF2-40B4-BE49-F238E27FC236}">
                <a16:creationId xmlns:a16="http://schemas.microsoft.com/office/drawing/2014/main" id="{814E6817-A15D-5949-C2B8-26F71DD8A170}"/>
              </a:ext>
            </a:extLst>
          </p:cNvPr>
          <p:cNvSpPr txBox="1"/>
          <p:nvPr/>
        </p:nvSpPr>
        <p:spPr>
          <a:xfrm>
            <a:off x="4439208" y="4669157"/>
            <a:ext cx="1812163"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hlinkClick r:id="rId14">
                  <a:extLst>
                    <a:ext uri="{A12FA001-AC4F-418D-AE19-62706E023703}">
                      <ahyp:hlinkClr xmlns:ahyp="http://schemas.microsoft.com/office/drawing/2018/hyperlinkcolor" val="tx"/>
                    </a:ext>
                  </a:extLst>
                </a:hlinkClick>
              </a:rPr>
              <a:t>ASP.NET core</a:t>
            </a:r>
            <a:endParaRPr lang="en-US" dirty="0">
              <a:solidFill>
                <a:srgbClr val="00B0F0"/>
              </a:solidFill>
            </a:endParaRPr>
          </a:p>
        </p:txBody>
      </p:sp>
      <p:sp>
        <p:nvSpPr>
          <p:cNvPr id="21" name="TextBox 20">
            <a:extLst>
              <a:ext uri="{FF2B5EF4-FFF2-40B4-BE49-F238E27FC236}">
                <a16:creationId xmlns:a16="http://schemas.microsoft.com/office/drawing/2014/main" id="{DFF07091-4B7A-7B88-FBCE-BDC8EC5EE43F}"/>
              </a:ext>
            </a:extLst>
          </p:cNvPr>
          <p:cNvSpPr txBox="1"/>
          <p:nvPr/>
        </p:nvSpPr>
        <p:spPr>
          <a:xfrm flipH="1">
            <a:off x="1043283" y="3763138"/>
            <a:ext cx="4654298" cy="646331"/>
          </a:xfrm>
          <a:prstGeom prst="rect">
            <a:avLst/>
          </a:prstGeom>
          <a:noFill/>
        </p:spPr>
        <p:txBody>
          <a:bodyPr wrap="square" rtlCol="0">
            <a:spAutoFit/>
          </a:bodyPr>
          <a:lstStyle/>
          <a:p>
            <a:r>
              <a:rPr lang="en-US" dirty="0"/>
              <a:t>Supported Platforms</a:t>
            </a:r>
          </a:p>
          <a:p>
            <a:endParaRPr lang="en-US" dirty="0"/>
          </a:p>
        </p:txBody>
      </p:sp>
      <p:sp>
        <p:nvSpPr>
          <p:cNvPr id="22" name="TextBox 21">
            <a:extLst>
              <a:ext uri="{FF2B5EF4-FFF2-40B4-BE49-F238E27FC236}">
                <a16:creationId xmlns:a16="http://schemas.microsoft.com/office/drawing/2014/main" id="{4D36F5E4-62E6-9FF0-9E66-3A7F02C6BAD7}"/>
              </a:ext>
            </a:extLst>
          </p:cNvPr>
          <p:cNvSpPr txBox="1"/>
          <p:nvPr/>
        </p:nvSpPr>
        <p:spPr>
          <a:xfrm>
            <a:off x="1276852" y="5370600"/>
            <a:ext cx="1530302" cy="369332"/>
          </a:xfrm>
          <a:prstGeom prst="rect">
            <a:avLst/>
          </a:prstGeom>
          <a:noFill/>
        </p:spPr>
        <p:txBody>
          <a:bodyPr wrap="square">
            <a:spAutoFit/>
          </a:bodyPr>
          <a:lstStyle/>
          <a:p>
            <a:pPr marL="285750" indent="-285750">
              <a:buFont typeface="Arial" panose="020B0604020202020204" pitchFamily="34" charset="0"/>
              <a:buChar char="•"/>
            </a:pPr>
            <a:r>
              <a:rPr lang="en-US" dirty="0" err="1">
                <a:solidFill>
                  <a:srgbClr val="00B0F0"/>
                </a:solidFill>
                <a:hlinkClick r:id="rId15">
                  <a:extLst>
                    <a:ext uri="{A12FA001-AC4F-418D-AE19-62706E023703}">
                      <ahyp:hlinkClr xmlns:ahyp="http://schemas.microsoft.com/office/drawing/2018/hyperlinkcolor" val="tx"/>
                    </a:ext>
                  </a:extLst>
                </a:hlinkClick>
              </a:rPr>
              <a:t>Winforms</a:t>
            </a:r>
            <a:endParaRPr lang="en-US" dirty="0"/>
          </a:p>
        </p:txBody>
      </p:sp>
      <p:sp>
        <p:nvSpPr>
          <p:cNvPr id="23" name="TextBox 22">
            <a:extLst>
              <a:ext uri="{FF2B5EF4-FFF2-40B4-BE49-F238E27FC236}">
                <a16:creationId xmlns:a16="http://schemas.microsoft.com/office/drawing/2014/main" id="{2932350C-FC48-B304-9911-FF5C05201B9D}"/>
              </a:ext>
            </a:extLst>
          </p:cNvPr>
          <p:cNvSpPr txBox="1"/>
          <p:nvPr/>
        </p:nvSpPr>
        <p:spPr>
          <a:xfrm>
            <a:off x="2644431" y="5357277"/>
            <a:ext cx="1133481"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6">
                  <a:extLst>
                    <a:ext uri="{A12FA001-AC4F-418D-AE19-62706E023703}">
                      <ahyp:hlinkClr xmlns:ahyp="http://schemas.microsoft.com/office/drawing/2018/hyperlinkcolor" val="tx"/>
                    </a:ext>
                  </a:extLst>
                </a:hlinkClick>
              </a:rPr>
              <a:t>WPF</a:t>
            </a:r>
            <a:endParaRPr lang="en-US" dirty="0"/>
          </a:p>
        </p:txBody>
      </p:sp>
      <p:sp>
        <p:nvSpPr>
          <p:cNvPr id="24" name="TextBox 23">
            <a:extLst>
              <a:ext uri="{FF2B5EF4-FFF2-40B4-BE49-F238E27FC236}">
                <a16:creationId xmlns:a16="http://schemas.microsoft.com/office/drawing/2014/main" id="{B17682F4-F08F-2157-8496-DEBC0E28283D}"/>
              </a:ext>
            </a:extLst>
          </p:cNvPr>
          <p:cNvSpPr txBox="1"/>
          <p:nvPr/>
        </p:nvSpPr>
        <p:spPr>
          <a:xfrm>
            <a:off x="3626867" y="5326930"/>
            <a:ext cx="1133481" cy="369332"/>
          </a:xfrm>
          <a:prstGeom prst="rect">
            <a:avLst/>
          </a:prstGeom>
          <a:noFill/>
        </p:spPr>
        <p:txBody>
          <a:bodyPr wrap="square">
            <a:spAutoFit/>
          </a:bodyPr>
          <a:lstStyle/>
          <a:p>
            <a:pPr marL="285750" indent="-285750">
              <a:buFont typeface="Arial" panose="020B0604020202020204" pitchFamily="34" charset="0"/>
              <a:buChar char="•"/>
            </a:pPr>
            <a:r>
              <a:rPr lang="en-US" dirty="0" err="1">
                <a:solidFill>
                  <a:srgbClr val="00B0F0"/>
                </a:solidFill>
                <a:hlinkClick r:id="rId17">
                  <a:extLst>
                    <a:ext uri="{A12FA001-AC4F-418D-AE19-62706E023703}">
                      <ahyp:hlinkClr xmlns:ahyp="http://schemas.microsoft.com/office/drawing/2018/hyperlinkcolor" val="tx"/>
                    </a:ext>
                  </a:extLst>
                </a:hlinkClick>
              </a:rPr>
              <a:t>WinUI</a:t>
            </a:r>
            <a:endParaRPr lang="en-US" dirty="0"/>
          </a:p>
        </p:txBody>
      </p:sp>
      <p:sp>
        <p:nvSpPr>
          <p:cNvPr id="25" name="TextBox 24">
            <a:extLst>
              <a:ext uri="{FF2B5EF4-FFF2-40B4-BE49-F238E27FC236}">
                <a16:creationId xmlns:a16="http://schemas.microsoft.com/office/drawing/2014/main" id="{13F42625-8DFE-BE2E-0721-B0E9A6B095EB}"/>
              </a:ext>
            </a:extLst>
          </p:cNvPr>
          <p:cNvSpPr txBox="1"/>
          <p:nvPr/>
        </p:nvSpPr>
        <p:spPr>
          <a:xfrm>
            <a:off x="4753055" y="5309414"/>
            <a:ext cx="1324733"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2">
                  <a:extLst>
                    <a:ext uri="{A12FA001-AC4F-418D-AE19-62706E023703}">
                      <ahyp:hlinkClr xmlns:ahyp="http://schemas.microsoft.com/office/drawing/2018/hyperlinkcolor" val="tx"/>
                    </a:ext>
                  </a:extLst>
                </a:hlinkClick>
              </a:rPr>
              <a:t>Flutter</a:t>
            </a:r>
            <a:endParaRPr lang="en-US" dirty="0"/>
          </a:p>
        </p:txBody>
      </p:sp>
      <p:sp>
        <p:nvSpPr>
          <p:cNvPr id="27" name="TextBox 26">
            <a:extLst>
              <a:ext uri="{FF2B5EF4-FFF2-40B4-BE49-F238E27FC236}">
                <a16:creationId xmlns:a16="http://schemas.microsoft.com/office/drawing/2014/main" id="{53C6924C-4DC6-68D4-98BF-E6B4DAC8DC98}"/>
              </a:ext>
            </a:extLst>
          </p:cNvPr>
          <p:cNvSpPr txBox="1"/>
          <p:nvPr/>
        </p:nvSpPr>
        <p:spPr>
          <a:xfrm>
            <a:off x="5961259" y="5276131"/>
            <a:ext cx="144041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8">
                  <a:extLst>
                    <a:ext uri="{A12FA001-AC4F-418D-AE19-62706E023703}">
                      <ahyp:hlinkClr xmlns:ahyp="http://schemas.microsoft.com/office/drawing/2018/hyperlinkcolor" val="tx"/>
                    </a:ext>
                  </a:extLst>
                </a:hlinkClick>
              </a:rPr>
              <a:t>Xamarin</a:t>
            </a:r>
            <a:endParaRPr lang="en-US" dirty="0"/>
          </a:p>
        </p:txBody>
      </p:sp>
      <p:sp>
        <p:nvSpPr>
          <p:cNvPr id="29" name="TextBox 28">
            <a:extLst>
              <a:ext uri="{FF2B5EF4-FFF2-40B4-BE49-F238E27FC236}">
                <a16:creationId xmlns:a16="http://schemas.microsoft.com/office/drawing/2014/main" id="{19547AB3-2233-BDAD-55CF-A184BF717F33}"/>
              </a:ext>
            </a:extLst>
          </p:cNvPr>
          <p:cNvSpPr txBox="1"/>
          <p:nvPr/>
        </p:nvSpPr>
        <p:spPr>
          <a:xfrm>
            <a:off x="1276852" y="5784950"/>
            <a:ext cx="100812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9">
                  <a:extLst>
                    <a:ext uri="{A12FA001-AC4F-418D-AE19-62706E023703}">
                      <ahyp:hlinkClr xmlns:ahyp="http://schemas.microsoft.com/office/drawing/2018/hyperlinkcolor" val="tx"/>
                    </a:ext>
                  </a:extLst>
                </a:hlinkClick>
              </a:rPr>
              <a:t>UWP</a:t>
            </a:r>
            <a:endParaRPr lang="en-US" dirty="0"/>
          </a:p>
        </p:txBody>
      </p:sp>
      <p:sp>
        <p:nvSpPr>
          <p:cNvPr id="30" name="TextBox 29">
            <a:extLst>
              <a:ext uri="{FF2B5EF4-FFF2-40B4-BE49-F238E27FC236}">
                <a16:creationId xmlns:a16="http://schemas.microsoft.com/office/drawing/2014/main" id="{B30022CC-32F9-C97A-7ED4-F31754E2CF81}"/>
              </a:ext>
            </a:extLst>
          </p:cNvPr>
          <p:cNvSpPr txBox="1"/>
          <p:nvPr/>
        </p:nvSpPr>
        <p:spPr>
          <a:xfrm>
            <a:off x="1759138" y="5760159"/>
            <a:ext cx="2670048" cy="369332"/>
          </a:xfrm>
          <a:prstGeom prst="rect">
            <a:avLst/>
          </a:prstGeom>
          <a:noFill/>
        </p:spPr>
        <p:txBody>
          <a:bodyPr wrap="square">
            <a:spAutoFit/>
          </a:bodyPr>
          <a:lstStyle/>
          <a:p>
            <a:pPr marL="1200150" lvl="2" indent="-285750">
              <a:buFont typeface="Arial" panose="020B0604020202020204" pitchFamily="34" charset="0"/>
              <a:buChar char="•"/>
            </a:pPr>
            <a:r>
              <a:rPr lang="en-US" dirty="0">
                <a:solidFill>
                  <a:srgbClr val="00B0F0"/>
                </a:solidFill>
                <a:hlinkClick r:id="rId20">
                  <a:extLst>
                    <a:ext uri="{A12FA001-AC4F-418D-AE19-62706E023703}">
                      <ahyp:hlinkClr xmlns:ahyp="http://schemas.microsoft.com/office/drawing/2018/hyperlinkcolor" val="tx"/>
                    </a:ext>
                  </a:extLst>
                </a:hlinkClick>
              </a:rPr>
              <a:t>.NET MAUI</a:t>
            </a:r>
            <a:endParaRPr lang="en-US" dirty="0"/>
          </a:p>
        </p:txBody>
      </p:sp>
      <p:cxnSp>
        <p:nvCxnSpPr>
          <p:cNvPr id="32" name="Straight Connector 31">
            <a:extLst>
              <a:ext uri="{FF2B5EF4-FFF2-40B4-BE49-F238E27FC236}">
                <a16:creationId xmlns:a16="http://schemas.microsoft.com/office/drawing/2014/main" id="{F6631AA3-D35F-AAE0-A62F-656E7399AADA}"/>
              </a:ext>
            </a:extLst>
          </p:cNvPr>
          <p:cNvCxnSpPr/>
          <p:nvPr/>
        </p:nvCxnSpPr>
        <p:spPr>
          <a:xfrm>
            <a:off x="1246293" y="4429888"/>
            <a:ext cx="0" cy="448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4DE5644-7519-3E92-1E04-2AE463CE589D}"/>
              </a:ext>
            </a:extLst>
          </p:cNvPr>
          <p:cNvCxnSpPr/>
          <p:nvPr/>
        </p:nvCxnSpPr>
        <p:spPr>
          <a:xfrm>
            <a:off x="1246293" y="5515904"/>
            <a:ext cx="0" cy="448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EBFE3CD-DFBF-9ACB-B7E5-B1AF2D078C6A}"/>
              </a:ext>
            </a:extLst>
          </p:cNvPr>
          <p:cNvSpPr txBox="1"/>
          <p:nvPr/>
        </p:nvSpPr>
        <p:spPr>
          <a:xfrm>
            <a:off x="1276852" y="6304694"/>
            <a:ext cx="1381141"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8">
                  <a:extLst>
                    <a:ext uri="{A12FA001-AC4F-418D-AE19-62706E023703}">
                      <ahyp:hlinkClr xmlns:ahyp="http://schemas.microsoft.com/office/drawing/2018/hyperlinkcolor" val="tx"/>
                    </a:ext>
                  </a:extLst>
                </a:hlinkClick>
              </a:rPr>
              <a:t>Xamarin</a:t>
            </a:r>
            <a:endParaRPr lang="en-US" dirty="0"/>
          </a:p>
        </p:txBody>
      </p:sp>
      <p:sp>
        <p:nvSpPr>
          <p:cNvPr id="36" name="TextBox 35">
            <a:extLst>
              <a:ext uri="{FF2B5EF4-FFF2-40B4-BE49-F238E27FC236}">
                <a16:creationId xmlns:a16="http://schemas.microsoft.com/office/drawing/2014/main" id="{E5D1127C-1985-0BC5-5E22-DAD6AD5D1A86}"/>
              </a:ext>
            </a:extLst>
          </p:cNvPr>
          <p:cNvSpPr txBox="1"/>
          <p:nvPr/>
        </p:nvSpPr>
        <p:spPr>
          <a:xfrm>
            <a:off x="2657993" y="6304694"/>
            <a:ext cx="138968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2">
                  <a:extLst>
                    <a:ext uri="{A12FA001-AC4F-418D-AE19-62706E023703}">
                      <ahyp:hlinkClr xmlns:ahyp="http://schemas.microsoft.com/office/drawing/2018/hyperlinkcolor" val="tx"/>
                    </a:ext>
                  </a:extLst>
                </a:hlinkClick>
              </a:rPr>
              <a:t>Flutter</a:t>
            </a:r>
            <a:endParaRPr lang="en-US" dirty="0"/>
          </a:p>
        </p:txBody>
      </p:sp>
      <p:sp>
        <p:nvSpPr>
          <p:cNvPr id="38" name="TextBox 37">
            <a:extLst>
              <a:ext uri="{FF2B5EF4-FFF2-40B4-BE49-F238E27FC236}">
                <a16:creationId xmlns:a16="http://schemas.microsoft.com/office/drawing/2014/main" id="{1ABDCA4D-011B-9C4F-37CD-7C222E1DF9EF}"/>
              </a:ext>
            </a:extLst>
          </p:cNvPr>
          <p:cNvSpPr txBox="1"/>
          <p:nvPr/>
        </p:nvSpPr>
        <p:spPr>
          <a:xfrm>
            <a:off x="3984187" y="6304694"/>
            <a:ext cx="121158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9">
                  <a:extLst>
                    <a:ext uri="{A12FA001-AC4F-418D-AE19-62706E023703}">
                      <ahyp:hlinkClr xmlns:ahyp="http://schemas.microsoft.com/office/drawing/2018/hyperlinkcolor" val="tx"/>
                    </a:ext>
                  </a:extLst>
                </a:hlinkClick>
              </a:rPr>
              <a:t>UWP</a:t>
            </a:r>
            <a:endParaRPr lang="en-US" dirty="0"/>
          </a:p>
        </p:txBody>
      </p:sp>
      <p:sp>
        <p:nvSpPr>
          <p:cNvPr id="40" name="TextBox 39">
            <a:extLst>
              <a:ext uri="{FF2B5EF4-FFF2-40B4-BE49-F238E27FC236}">
                <a16:creationId xmlns:a16="http://schemas.microsoft.com/office/drawing/2014/main" id="{9CBA0A2B-2EA0-E97F-A3E3-0EDBB440C32D}"/>
              </a:ext>
            </a:extLst>
          </p:cNvPr>
          <p:cNvSpPr txBox="1"/>
          <p:nvPr/>
        </p:nvSpPr>
        <p:spPr>
          <a:xfrm>
            <a:off x="5039790" y="6293238"/>
            <a:ext cx="1708481"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7">
                  <a:extLst>
                    <a:ext uri="{A12FA001-AC4F-418D-AE19-62706E023703}">
                      <ahyp:hlinkClr xmlns:ahyp="http://schemas.microsoft.com/office/drawing/2018/hyperlinkcolor" val="tx"/>
                    </a:ext>
                  </a:extLst>
                </a:hlinkClick>
              </a:rPr>
              <a:t>JavaScript</a:t>
            </a:r>
            <a:endParaRPr lang="en-US" dirty="0"/>
          </a:p>
        </p:txBody>
      </p:sp>
      <p:sp>
        <p:nvSpPr>
          <p:cNvPr id="42" name="TextBox 41">
            <a:extLst>
              <a:ext uri="{FF2B5EF4-FFF2-40B4-BE49-F238E27FC236}">
                <a16:creationId xmlns:a16="http://schemas.microsoft.com/office/drawing/2014/main" id="{CA07BDDD-7A95-BDC3-3F44-B25667A9BA95}"/>
              </a:ext>
            </a:extLst>
          </p:cNvPr>
          <p:cNvSpPr txBox="1"/>
          <p:nvPr/>
        </p:nvSpPr>
        <p:spPr>
          <a:xfrm>
            <a:off x="6681468" y="6211312"/>
            <a:ext cx="1966976"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20">
                  <a:extLst>
                    <a:ext uri="{A12FA001-AC4F-418D-AE19-62706E023703}">
                      <ahyp:hlinkClr xmlns:ahyp="http://schemas.microsoft.com/office/drawing/2018/hyperlinkcolor" val="tx"/>
                    </a:ext>
                  </a:extLst>
                </a:hlinkClick>
              </a:rPr>
              <a:t>.NET MAUI</a:t>
            </a:r>
            <a:endParaRPr lang="en-US" dirty="0"/>
          </a:p>
          <a:p>
            <a:pPr marL="285750" indent="-285750">
              <a:buFont typeface="Arial" panose="020B0604020202020204" pitchFamily="34" charset="0"/>
              <a:buChar char="•"/>
            </a:pPr>
            <a:endParaRPr lang="en-US" dirty="0"/>
          </a:p>
        </p:txBody>
      </p:sp>
      <p:cxnSp>
        <p:nvCxnSpPr>
          <p:cNvPr id="43" name="Straight Connector 42">
            <a:extLst>
              <a:ext uri="{FF2B5EF4-FFF2-40B4-BE49-F238E27FC236}">
                <a16:creationId xmlns:a16="http://schemas.microsoft.com/office/drawing/2014/main" id="{ED3E94DC-9E36-5F5F-F253-4E5F8C6D7791}"/>
              </a:ext>
            </a:extLst>
          </p:cNvPr>
          <p:cNvCxnSpPr/>
          <p:nvPr/>
        </p:nvCxnSpPr>
        <p:spPr>
          <a:xfrm>
            <a:off x="1239937" y="6275760"/>
            <a:ext cx="0" cy="448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4" name="Picture 2" descr="Cell Phone Clipart Vector, Vector Phone Cell Icon, Phone Icons, Cell Icons,  Mobile PNG Image For Free Download">
            <a:extLst>
              <a:ext uri="{FF2B5EF4-FFF2-40B4-BE49-F238E27FC236}">
                <a16:creationId xmlns:a16="http://schemas.microsoft.com/office/drawing/2014/main" id="{314957F1-112E-15D7-3217-D0A342DA530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7334" y="6273330"/>
            <a:ext cx="380803" cy="3808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yncfusion Essential Chart">
            <a:extLst>
              <a:ext uri="{FF2B5EF4-FFF2-40B4-BE49-F238E27FC236}">
                <a16:creationId xmlns:a16="http://schemas.microsoft.com/office/drawing/2014/main" id="{CEC2F35C-A9AE-6001-7717-ABF966622B18}"/>
              </a:ext>
            </a:extLst>
          </p:cNvPr>
          <p:cNvPicPr>
            <a:picLocks noChangeAspect="1" noChangeArrowheads="1"/>
          </p:cNvPicPr>
          <p:nvPr/>
        </p:nvPicPr>
        <p:blipFill>
          <a:blip r:embed="rId22">
            <a:extLst>
              <a:ext uri="{28A0092B-C50C-407E-A947-70E740481C1C}">
                <a14:useLocalDpi xmlns:a14="http://schemas.microsoft.com/office/drawing/2010/main" val="0"/>
              </a:ext>
            </a:extLst>
          </a:blip>
          <a:stretch>
            <a:fillRect/>
          </a:stretch>
        </p:blipFill>
        <p:spPr bwMode="auto">
          <a:xfrm>
            <a:off x="7171083" y="847198"/>
            <a:ext cx="4194728" cy="3750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95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CDDF-ADF7-4CCD-D7A3-2B40277A5B23}"/>
              </a:ext>
            </a:extLst>
          </p:cNvPr>
          <p:cNvSpPr>
            <a:spLocks noGrp="1"/>
          </p:cNvSpPr>
          <p:nvPr>
            <p:ph type="title"/>
          </p:nvPr>
        </p:nvSpPr>
        <p:spPr>
          <a:xfrm>
            <a:off x="677334" y="436880"/>
            <a:ext cx="8596668" cy="1320800"/>
          </a:xfrm>
        </p:spPr>
        <p:txBody>
          <a:bodyPr anchor="t">
            <a:normAutofit/>
          </a:bodyPr>
          <a:lstStyle/>
          <a:p>
            <a:r>
              <a:rPr lang="en-US" dirty="0" err="1"/>
              <a:t>ListView</a:t>
            </a:r>
            <a:endParaRPr lang="en-US" dirty="0"/>
          </a:p>
        </p:txBody>
      </p:sp>
      <p:sp>
        <p:nvSpPr>
          <p:cNvPr id="3" name="Content Placeholder 2">
            <a:extLst>
              <a:ext uri="{FF2B5EF4-FFF2-40B4-BE49-F238E27FC236}">
                <a16:creationId xmlns:a16="http://schemas.microsoft.com/office/drawing/2014/main" id="{D462CE3E-F265-31B2-338A-276168E53BEF}"/>
              </a:ext>
            </a:extLst>
          </p:cNvPr>
          <p:cNvSpPr>
            <a:spLocks noGrp="1"/>
          </p:cNvSpPr>
          <p:nvPr>
            <p:ph idx="1"/>
          </p:nvPr>
        </p:nvSpPr>
        <p:spPr>
          <a:xfrm>
            <a:off x="677334" y="1318629"/>
            <a:ext cx="5987626" cy="2330131"/>
          </a:xfrm>
        </p:spPr>
        <p:txBody>
          <a:bodyPr>
            <a:normAutofit/>
          </a:bodyPr>
          <a:lstStyle/>
          <a:p>
            <a:r>
              <a:rPr lang="en-US" b="0" i="0" dirty="0">
                <a:effectLst/>
                <a:latin typeface="Open Sans" panose="020B0606030504020204" pitchFamily="34" charset="0"/>
              </a:rPr>
              <a:t>The </a:t>
            </a:r>
            <a:r>
              <a:rPr lang="en-US" b="0" i="0" dirty="0" err="1">
                <a:effectLst/>
                <a:latin typeface="Open Sans" panose="020B0606030504020204" pitchFamily="34" charset="0"/>
              </a:rPr>
              <a:t>ListView</a:t>
            </a:r>
            <a:r>
              <a:rPr lang="en-US" b="0" i="0" dirty="0">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b="0" i="0" dirty="0" err="1">
                <a:effectLst/>
                <a:latin typeface="Open Sans" panose="020B0606030504020204" pitchFamily="34" charset="0"/>
              </a:rPr>
              <a:t>ListView</a:t>
            </a:r>
            <a:r>
              <a:rPr lang="en-US" b="0" i="0" dirty="0">
                <a:effectLst/>
                <a:latin typeface="Open Sans" panose="020B0606030504020204" pitchFamily="34" charset="0"/>
              </a:rPr>
              <a:t> control has been optimized to work with large amounts of data.</a:t>
            </a:r>
          </a:p>
          <a:p>
            <a:pPr marL="0" indent="0">
              <a:buNone/>
            </a:pPr>
            <a:endParaRPr lang="en-US" dirty="0"/>
          </a:p>
        </p:txBody>
      </p:sp>
      <p:pic>
        <p:nvPicPr>
          <p:cNvPr id="9" name="Graphic 8" descr="World outline">
            <a:extLst>
              <a:ext uri="{FF2B5EF4-FFF2-40B4-BE49-F238E27FC236}">
                <a16:creationId xmlns:a16="http://schemas.microsoft.com/office/drawing/2014/main" id="{0B60B960-4FE9-39FB-BA05-B06D706C00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679" y="4416279"/>
            <a:ext cx="409786" cy="409786"/>
          </a:xfrm>
          <a:prstGeom prst="rect">
            <a:avLst/>
          </a:prstGeom>
        </p:spPr>
      </p:pic>
      <p:pic>
        <p:nvPicPr>
          <p:cNvPr id="13" name="Graphic 12" descr="Monitor outline">
            <a:extLst>
              <a:ext uri="{FF2B5EF4-FFF2-40B4-BE49-F238E27FC236}">
                <a16:creationId xmlns:a16="http://schemas.microsoft.com/office/drawing/2014/main" id="{85B72CDD-1D96-97A2-B1CC-ABCC1D995E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7030" y="5476828"/>
            <a:ext cx="457200" cy="461772"/>
          </a:xfrm>
          <a:prstGeom prst="rect">
            <a:avLst/>
          </a:prstGeom>
        </p:spPr>
      </p:pic>
      <p:sp>
        <p:nvSpPr>
          <p:cNvPr id="6" name="TextBox 5">
            <a:extLst>
              <a:ext uri="{FF2B5EF4-FFF2-40B4-BE49-F238E27FC236}">
                <a16:creationId xmlns:a16="http://schemas.microsoft.com/office/drawing/2014/main" id="{D17A0FB2-ECE1-0DBA-D7F3-D6F49B680EB1}"/>
              </a:ext>
            </a:extLst>
          </p:cNvPr>
          <p:cNvSpPr txBox="1"/>
          <p:nvPr/>
        </p:nvSpPr>
        <p:spPr>
          <a:xfrm>
            <a:off x="1246293" y="4251840"/>
            <a:ext cx="160934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hlinkClick r:id="rId7">
                  <a:extLst>
                    <a:ext uri="{A12FA001-AC4F-418D-AE19-62706E023703}">
                      <ahyp:hlinkClr xmlns:ahyp="http://schemas.microsoft.com/office/drawing/2018/hyperlinkcolor" val="tx"/>
                    </a:ext>
                  </a:extLst>
                </a:hlinkClick>
              </a:rPr>
              <a:t>JavaScript</a:t>
            </a:r>
            <a:endParaRPr lang="en-US" dirty="0"/>
          </a:p>
        </p:txBody>
      </p:sp>
      <p:sp>
        <p:nvSpPr>
          <p:cNvPr id="8" name="TextBox 7">
            <a:extLst>
              <a:ext uri="{FF2B5EF4-FFF2-40B4-BE49-F238E27FC236}">
                <a16:creationId xmlns:a16="http://schemas.microsoft.com/office/drawing/2014/main" id="{A01CCFFA-6EB7-BD03-998E-AFEE348083B0}"/>
              </a:ext>
            </a:extLst>
          </p:cNvPr>
          <p:cNvSpPr txBox="1"/>
          <p:nvPr/>
        </p:nvSpPr>
        <p:spPr>
          <a:xfrm>
            <a:off x="2807153" y="4251840"/>
            <a:ext cx="1257075" cy="369332"/>
          </a:xfrm>
          <a:prstGeom prst="rect">
            <a:avLst/>
          </a:prstGeom>
          <a:noFill/>
        </p:spPr>
        <p:txBody>
          <a:bodyPr wrap="none" rtlCol="0">
            <a:spAutoFit/>
          </a:bodyPr>
          <a:lstStyle/>
          <a:p>
            <a:pPr marL="285750" indent="-285750">
              <a:buFont typeface="Trebuchet MS" panose="020B0603020202020204" pitchFamily="34" charset="0"/>
              <a:buChar char="•"/>
            </a:pPr>
            <a:r>
              <a:rPr lang="en-US" dirty="0">
                <a:solidFill>
                  <a:srgbClr val="00B0F0"/>
                </a:solidFill>
                <a:hlinkClick r:id="rId8">
                  <a:extLst>
                    <a:ext uri="{A12FA001-AC4F-418D-AE19-62706E023703}">
                      <ahyp:hlinkClr xmlns:ahyp="http://schemas.microsoft.com/office/drawing/2018/hyperlinkcolor" val="tx"/>
                    </a:ext>
                  </a:extLst>
                </a:hlinkClick>
              </a:rPr>
              <a:t>Angular</a:t>
            </a:r>
            <a:endParaRPr lang="en-US" dirty="0"/>
          </a:p>
        </p:txBody>
      </p:sp>
      <p:sp>
        <p:nvSpPr>
          <p:cNvPr id="10" name="TextBox 9">
            <a:extLst>
              <a:ext uri="{FF2B5EF4-FFF2-40B4-BE49-F238E27FC236}">
                <a16:creationId xmlns:a16="http://schemas.microsoft.com/office/drawing/2014/main" id="{F9BE8DC5-7189-C8EB-7524-622A2EC2C95F}"/>
              </a:ext>
            </a:extLst>
          </p:cNvPr>
          <p:cNvSpPr txBox="1"/>
          <p:nvPr/>
        </p:nvSpPr>
        <p:spPr>
          <a:xfrm>
            <a:off x="4837176" y="4736592"/>
            <a:ext cx="184731" cy="369332"/>
          </a:xfrm>
          <a:prstGeom prst="rect">
            <a:avLst/>
          </a:prstGeom>
          <a:noFill/>
        </p:spPr>
        <p:txBody>
          <a:bodyPr wrap="none" rtlCol="0">
            <a:spAutoFit/>
          </a:bodyPr>
          <a:lstStyle/>
          <a:p>
            <a:endParaRPr lang="en-US"/>
          </a:p>
        </p:txBody>
      </p:sp>
      <p:sp>
        <p:nvSpPr>
          <p:cNvPr id="12" name="TextBox 11">
            <a:extLst>
              <a:ext uri="{FF2B5EF4-FFF2-40B4-BE49-F238E27FC236}">
                <a16:creationId xmlns:a16="http://schemas.microsoft.com/office/drawing/2014/main" id="{8FC3F0CE-BFAF-ADD3-FA79-33C0D1572824}"/>
              </a:ext>
            </a:extLst>
          </p:cNvPr>
          <p:cNvSpPr txBox="1"/>
          <p:nvPr/>
        </p:nvSpPr>
        <p:spPr>
          <a:xfrm>
            <a:off x="3984187" y="4251840"/>
            <a:ext cx="1190006"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rPr>
              <a:t> </a:t>
            </a:r>
            <a:r>
              <a:rPr lang="en-US" dirty="0">
                <a:solidFill>
                  <a:srgbClr val="00B0F0"/>
                </a:solidFill>
                <a:hlinkClick r:id="rId9">
                  <a:extLst>
                    <a:ext uri="{A12FA001-AC4F-418D-AE19-62706E023703}">
                      <ahyp:hlinkClr xmlns:ahyp="http://schemas.microsoft.com/office/drawing/2018/hyperlinkcolor" val="tx"/>
                    </a:ext>
                  </a:extLst>
                </a:hlinkClick>
              </a:rPr>
              <a:t>React</a:t>
            </a:r>
            <a:r>
              <a:rPr lang="en-US" dirty="0">
                <a:solidFill>
                  <a:srgbClr val="00B0F0"/>
                </a:solidFill>
              </a:rPr>
              <a:t> </a:t>
            </a:r>
            <a:endParaRPr lang="en-US" dirty="0"/>
          </a:p>
        </p:txBody>
      </p:sp>
      <p:sp>
        <p:nvSpPr>
          <p:cNvPr id="14" name="TextBox 13">
            <a:extLst>
              <a:ext uri="{FF2B5EF4-FFF2-40B4-BE49-F238E27FC236}">
                <a16:creationId xmlns:a16="http://schemas.microsoft.com/office/drawing/2014/main" id="{C6E8BFFE-0415-F532-DE4E-7108384F1D88}"/>
              </a:ext>
            </a:extLst>
          </p:cNvPr>
          <p:cNvSpPr txBox="1"/>
          <p:nvPr/>
        </p:nvSpPr>
        <p:spPr>
          <a:xfrm>
            <a:off x="4975668" y="4228447"/>
            <a:ext cx="985591"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rPr>
              <a:t> V</a:t>
            </a:r>
            <a:r>
              <a:rPr lang="en-US" dirty="0">
                <a:solidFill>
                  <a:srgbClr val="00B0F0"/>
                </a:solidFill>
                <a:hlinkClick r:id="rId10">
                  <a:extLst>
                    <a:ext uri="{A12FA001-AC4F-418D-AE19-62706E023703}">
                      <ahyp:hlinkClr xmlns:ahyp="http://schemas.microsoft.com/office/drawing/2018/hyperlinkcolor" val="tx"/>
                    </a:ext>
                  </a:extLst>
                </a:hlinkClick>
              </a:rPr>
              <a:t>ue</a:t>
            </a:r>
            <a:r>
              <a:rPr lang="en-US" dirty="0">
                <a:solidFill>
                  <a:srgbClr val="00B0F0"/>
                </a:solidFill>
              </a:rPr>
              <a:t> </a:t>
            </a:r>
            <a:endParaRPr lang="en-US" dirty="0"/>
          </a:p>
        </p:txBody>
      </p:sp>
      <p:sp>
        <p:nvSpPr>
          <p:cNvPr id="15" name="TextBox 14">
            <a:extLst>
              <a:ext uri="{FF2B5EF4-FFF2-40B4-BE49-F238E27FC236}">
                <a16:creationId xmlns:a16="http://schemas.microsoft.com/office/drawing/2014/main" id="{B1E629C6-B055-CE72-27AD-31BD361F0242}"/>
              </a:ext>
            </a:extLst>
          </p:cNvPr>
          <p:cNvSpPr txBox="1"/>
          <p:nvPr/>
        </p:nvSpPr>
        <p:spPr>
          <a:xfrm>
            <a:off x="5801276" y="4231613"/>
            <a:ext cx="1114408" cy="646331"/>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hlinkClick r:id="rId11">
                  <a:extLst>
                    <a:ext uri="{A12FA001-AC4F-418D-AE19-62706E023703}">
                      <ahyp:hlinkClr xmlns:ahyp="http://schemas.microsoft.com/office/drawing/2018/hyperlinkcolor" val="tx"/>
                    </a:ext>
                  </a:extLst>
                </a:hlinkClick>
              </a:rPr>
              <a:t>Blazor</a:t>
            </a:r>
            <a:endParaRPr lang="en-US" dirty="0">
              <a:solidFill>
                <a:srgbClr val="00B0F0"/>
              </a:solidFill>
            </a:endParaRPr>
          </a:p>
          <a:p>
            <a:endParaRPr lang="en-US" dirty="0"/>
          </a:p>
        </p:txBody>
      </p:sp>
      <p:sp>
        <p:nvSpPr>
          <p:cNvPr id="16" name="TextBox 15">
            <a:extLst>
              <a:ext uri="{FF2B5EF4-FFF2-40B4-BE49-F238E27FC236}">
                <a16:creationId xmlns:a16="http://schemas.microsoft.com/office/drawing/2014/main" id="{2A792F64-38B2-4F2A-3BF0-A827D9CDC8B1}"/>
              </a:ext>
            </a:extLst>
          </p:cNvPr>
          <p:cNvSpPr txBox="1"/>
          <p:nvPr/>
        </p:nvSpPr>
        <p:spPr>
          <a:xfrm>
            <a:off x="1263290" y="4641399"/>
            <a:ext cx="127862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hlinkClick r:id="rId12">
                  <a:extLst>
                    <a:ext uri="{A12FA001-AC4F-418D-AE19-62706E023703}">
                      <ahyp:hlinkClr xmlns:ahyp="http://schemas.microsoft.com/office/drawing/2018/hyperlinkcolor" val="tx"/>
                    </a:ext>
                  </a:extLst>
                </a:hlinkClick>
              </a:rPr>
              <a:t>Flutter</a:t>
            </a:r>
            <a:endParaRPr lang="en-US" dirty="0"/>
          </a:p>
        </p:txBody>
      </p:sp>
      <p:sp>
        <p:nvSpPr>
          <p:cNvPr id="19" name="TextBox 18">
            <a:extLst>
              <a:ext uri="{FF2B5EF4-FFF2-40B4-BE49-F238E27FC236}">
                <a16:creationId xmlns:a16="http://schemas.microsoft.com/office/drawing/2014/main" id="{19FD6825-F251-9798-340E-884F352D683D}"/>
              </a:ext>
            </a:extLst>
          </p:cNvPr>
          <p:cNvSpPr txBox="1"/>
          <p:nvPr/>
        </p:nvSpPr>
        <p:spPr>
          <a:xfrm>
            <a:off x="2579657" y="4692550"/>
            <a:ext cx="1901949"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3">
                  <a:extLst>
                    <a:ext uri="{A12FA001-AC4F-418D-AE19-62706E023703}">
                      <ahyp:hlinkClr xmlns:ahyp="http://schemas.microsoft.com/office/drawing/2018/hyperlinkcolor" val="tx"/>
                    </a:ext>
                  </a:extLst>
                </a:hlinkClick>
              </a:rPr>
              <a:t>ASP.NET.MVC</a:t>
            </a:r>
            <a:r>
              <a:rPr lang="en-US" dirty="0">
                <a:solidFill>
                  <a:srgbClr val="00B0F0"/>
                </a:solidFill>
              </a:rPr>
              <a:t> </a:t>
            </a:r>
            <a:endParaRPr lang="en-US" dirty="0"/>
          </a:p>
        </p:txBody>
      </p:sp>
      <p:sp>
        <p:nvSpPr>
          <p:cNvPr id="20" name="TextBox 19">
            <a:extLst>
              <a:ext uri="{FF2B5EF4-FFF2-40B4-BE49-F238E27FC236}">
                <a16:creationId xmlns:a16="http://schemas.microsoft.com/office/drawing/2014/main" id="{814E6817-A15D-5949-C2B8-26F71DD8A170}"/>
              </a:ext>
            </a:extLst>
          </p:cNvPr>
          <p:cNvSpPr txBox="1"/>
          <p:nvPr/>
        </p:nvSpPr>
        <p:spPr>
          <a:xfrm>
            <a:off x="4439208" y="4669157"/>
            <a:ext cx="1812163"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F0"/>
                </a:solidFill>
                <a:hlinkClick r:id="rId14">
                  <a:extLst>
                    <a:ext uri="{A12FA001-AC4F-418D-AE19-62706E023703}">
                      <ahyp:hlinkClr xmlns:ahyp="http://schemas.microsoft.com/office/drawing/2018/hyperlinkcolor" val="tx"/>
                    </a:ext>
                  </a:extLst>
                </a:hlinkClick>
              </a:rPr>
              <a:t>ASP.NET core</a:t>
            </a:r>
            <a:endParaRPr lang="en-US" dirty="0">
              <a:solidFill>
                <a:srgbClr val="00B0F0"/>
              </a:solidFill>
            </a:endParaRPr>
          </a:p>
        </p:txBody>
      </p:sp>
      <p:sp>
        <p:nvSpPr>
          <p:cNvPr id="21" name="TextBox 20">
            <a:extLst>
              <a:ext uri="{FF2B5EF4-FFF2-40B4-BE49-F238E27FC236}">
                <a16:creationId xmlns:a16="http://schemas.microsoft.com/office/drawing/2014/main" id="{DFF07091-4B7A-7B88-FBCE-BDC8EC5EE43F}"/>
              </a:ext>
            </a:extLst>
          </p:cNvPr>
          <p:cNvSpPr txBox="1"/>
          <p:nvPr/>
        </p:nvSpPr>
        <p:spPr>
          <a:xfrm flipH="1">
            <a:off x="1043283" y="3763138"/>
            <a:ext cx="4654298" cy="646331"/>
          </a:xfrm>
          <a:prstGeom prst="rect">
            <a:avLst/>
          </a:prstGeom>
          <a:noFill/>
        </p:spPr>
        <p:txBody>
          <a:bodyPr wrap="square" rtlCol="0">
            <a:spAutoFit/>
          </a:bodyPr>
          <a:lstStyle/>
          <a:p>
            <a:r>
              <a:rPr lang="en-US" dirty="0"/>
              <a:t>Supported Platforms</a:t>
            </a:r>
          </a:p>
          <a:p>
            <a:endParaRPr lang="en-US" dirty="0"/>
          </a:p>
        </p:txBody>
      </p:sp>
      <p:sp>
        <p:nvSpPr>
          <p:cNvPr id="22" name="TextBox 21">
            <a:extLst>
              <a:ext uri="{FF2B5EF4-FFF2-40B4-BE49-F238E27FC236}">
                <a16:creationId xmlns:a16="http://schemas.microsoft.com/office/drawing/2014/main" id="{4D36F5E4-62E6-9FF0-9E66-3A7F02C6BAD7}"/>
              </a:ext>
            </a:extLst>
          </p:cNvPr>
          <p:cNvSpPr txBox="1"/>
          <p:nvPr/>
        </p:nvSpPr>
        <p:spPr>
          <a:xfrm>
            <a:off x="1276852" y="5370600"/>
            <a:ext cx="1530302" cy="369332"/>
          </a:xfrm>
          <a:prstGeom prst="rect">
            <a:avLst/>
          </a:prstGeom>
          <a:noFill/>
        </p:spPr>
        <p:txBody>
          <a:bodyPr wrap="square">
            <a:spAutoFit/>
          </a:bodyPr>
          <a:lstStyle/>
          <a:p>
            <a:pPr marL="285750" indent="-285750">
              <a:buFont typeface="Arial" panose="020B0604020202020204" pitchFamily="34" charset="0"/>
              <a:buChar char="•"/>
            </a:pPr>
            <a:r>
              <a:rPr lang="en-US" dirty="0" err="1">
                <a:solidFill>
                  <a:srgbClr val="00B0F0"/>
                </a:solidFill>
                <a:hlinkClick r:id="rId15">
                  <a:extLst>
                    <a:ext uri="{A12FA001-AC4F-418D-AE19-62706E023703}">
                      <ahyp:hlinkClr xmlns:ahyp="http://schemas.microsoft.com/office/drawing/2018/hyperlinkcolor" val="tx"/>
                    </a:ext>
                  </a:extLst>
                </a:hlinkClick>
              </a:rPr>
              <a:t>Winforms</a:t>
            </a:r>
            <a:endParaRPr lang="en-US" dirty="0"/>
          </a:p>
        </p:txBody>
      </p:sp>
      <p:sp>
        <p:nvSpPr>
          <p:cNvPr id="23" name="TextBox 22">
            <a:extLst>
              <a:ext uri="{FF2B5EF4-FFF2-40B4-BE49-F238E27FC236}">
                <a16:creationId xmlns:a16="http://schemas.microsoft.com/office/drawing/2014/main" id="{2932350C-FC48-B304-9911-FF5C05201B9D}"/>
              </a:ext>
            </a:extLst>
          </p:cNvPr>
          <p:cNvSpPr txBox="1"/>
          <p:nvPr/>
        </p:nvSpPr>
        <p:spPr>
          <a:xfrm>
            <a:off x="2644431" y="5357277"/>
            <a:ext cx="1133481"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6">
                  <a:extLst>
                    <a:ext uri="{A12FA001-AC4F-418D-AE19-62706E023703}">
                      <ahyp:hlinkClr xmlns:ahyp="http://schemas.microsoft.com/office/drawing/2018/hyperlinkcolor" val="tx"/>
                    </a:ext>
                  </a:extLst>
                </a:hlinkClick>
              </a:rPr>
              <a:t>WPF</a:t>
            </a:r>
            <a:endParaRPr lang="en-US" dirty="0"/>
          </a:p>
        </p:txBody>
      </p:sp>
      <p:sp>
        <p:nvSpPr>
          <p:cNvPr id="24" name="TextBox 23">
            <a:extLst>
              <a:ext uri="{FF2B5EF4-FFF2-40B4-BE49-F238E27FC236}">
                <a16:creationId xmlns:a16="http://schemas.microsoft.com/office/drawing/2014/main" id="{B17682F4-F08F-2157-8496-DEBC0E28283D}"/>
              </a:ext>
            </a:extLst>
          </p:cNvPr>
          <p:cNvSpPr txBox="1"/>
          <p:nvPr/>
        </p:nvSpPr>
        <p:spPr>
          <a:xfrm>
            <a:off x="3626867" y="5326930"/>
            <a:ext cx="1133481" cy="369332"/>
          </a:xfrm>
          <a:prstGeom prst="rect">
            <a:avLst/>
          </a:prstGeom>
          <a:noFill/>
        </p:spPr>
        <p:txBody>
          <a:bodyPr wrap="square">
            <a:spAutoFit/>
          </a:bodyPr>
          <a:lstStyle/>
          <a:p>
            <a:pPr marL="285750" indent="-285750">
              <a:buFont typeface="Arial" panose="020B0604020202020204" pitchFamily="34" charset="0"/>
              <a:buChar char="•"/>
            </a:pPr>
            <a:r>
              <a:rPr lang="en-US" dirty="0" err="1">
                <a:solidFill>
                  <a:srgbClr val="00B0F0"/>
                </a:solidFill>
                <a:hlinkClick r:id="rId17">
                  <a:extLst>
                    <a:ext uri="{A12FA001-AC4F-418D-AE19-62706E023703}">
                      <ahyp:hlinkClr xmlns:ahyp="http://schemas.microsoft.com/office/drawing/2018/hyperlinkcolor" val="tx"/>
                    </a:ext>
                  </a:extLst>
                </a:hlinkClick>
              </a:rPr>
              <a:t>WinUI</a:t>
            </a:r>
            <a:endParaRPr lang="en-US" dirty="0"/>
          </a:p>
        </p:txBody>
      </p:sp>
      <p:sp>
        <p:nvSpPr>
          <p:cNvPr id="25" name="TextBox 24">
            <a:extLst>
              <a:ext uri="{FF2B5EF4-FFF2-40B4-BE49-F238E27FC236}">
                <a16:creationId xmlns:a16="http://schemas.microsoft.com/office/drawing/2014/main" id="{13F42625-8DFE-BE2E-0721-B0E9A6B095EB}"/>
              </a:ext>
            </a:extLst>
          </p:cNvPr>
          <p:cNvSpPr txBox="1"/>
          <p:nvPr/>
        </p:nvSpPr>
        <p:spPr>
          <a:xfrm>
            <a:off x="4753055" y="5309414"/>
            <a:ext cx="1324733"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2">
                  <a:extLst>
                    <a:ext uri="{A12FA001-AC4F-418D-AE19-62706E023703}">
                      <ahyp:hlinkClr xmlns:ahyp="http://schemas.microsoft.com/office/drawing/2018/hyperlinkcolor" val="tx"/>
                    </a:ext>
                  </a:extLst>
                </a:hlinkClick>
              </a:rPr>
              <a:t>Flutter</a:t>
            </a:r>
            <a:endParaRPr lang="en-US" dirty="0"/>
          </a:p>
        </p:txBody>
      </p:sp>
      <p:sp>
        <p:nvSpPr>
          <p:cNvPr id="27" name="TextBox 26">
            <a:extLst>
              <a:ext uri="{FF2B5EF4-FFF2-40B4-BE49-F238E27FC236}">
                <a16:creationId xmlns:a16="http://schemas.microsoft.com/office/drawing/2014/main" id="{53C6924C-4DC6-68D4-98BF-E6B4DAC8DC98}"/>
              </a:ext>
            </a:extLst>
          </p:cNvPr>
          <p:cNvSpPr txBox="1"/>
          <p:nvPr/>
        </p:nvSpPr>
        <p:spPr>
          <a:xfrm>
            <a:off x="5961259" y="5276131"/>
            <a:ext cx="144041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8">
                  <a:extLst>
                    <a:ext uri="{A12FA001-AC4F-418D-AE19-62706E023703}">
                      <ahyp:hlinkClr xmlns:ahyp="http://schemas.microsoft.com/office/drawing/2018/hyperlinkcolor" val="tx"/>
                    </a:ext>
                  </a:extLst>
                </a:hlinkClick>
              </a:rPr>
              <a:t>Xamarin</a:t>
            </a:r>
            <a:endParaRPr lang="en-US" dirty="0"/>
          </a:p>
        </p:txBody>
      </p:sp>
      <p:sp>
        <p:nvSpPr>
          <p:cNvPr id="29" name="TextBox 28">
            <a:extLst>
              <a:ext uri="{FF2B5EF4-FFF2-40B4-BE49-F238E27FC236}">
                <a16:creationId xmlns:a16="http://schemas.microsoft.com/office/drawing/2014/main" id="{19547AB3-2233-BDAD-55CF-A184BF717F33}"/>
              </a:ext>
            </a:extLst>
          </p:cNvPr>
          <p:cNvSpPr txBox="1"/>
          <p:nvPr/>
        </p:nvSpPr>
        <p:spPr>
          <a:xfrm>
            <a:off x="1276852" y="5784950"/>
            <a:ext cx="100812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9">
                  <a:extLst>
                    <a:ext uri="{A12FA001-AC4F-418D-AE19-62706E023703}">
                      <ahyp:hlinkClr xmlns:ahyp="http://schemas.microsoft.com/office/drawing/2018/hyperlinkcolor" val="tx"/>
                    </a:ext>
                  </a:extLst>
                </a:hlinkClick>
              </a:rPr>
              <a:t>UWP</a:t>
            </a:r>
            <a:endParaRPr lang="en-US" dirty="0"/>
          </a:p>
        </p:txBody>
      </p:sp>
      <p:sp>
        <p:nvSpPr>
          <p:cNvPr id="30" name="TextBox 29">
            <a:extLst>
              <a:ext uri="{FF2B5EF4-FFF2-40B4-BE49-F238E27FC236}">
                <a16:creationId xmlns:a16="http://schemas.microsoft.com/office/drawing/2014/main" id="{B30022CC-32F9-C97A-7ED4-F31754E2CF81}"/>
              </a:ext>
            </a:extLst>
          </p:cNvPr>
          <p:cNvSpPr txBox="1"/>
          <p:nvPr/>
        </p:nvSpPr>
        <p:spPr>
          <a:xfrm>
            <a:off x="1759138" y="5760159"/>
            <a:ext cx="2670048" cy="369332"/>
          </a:xfrm>
          <a:prstGeom prst="rect">
            <a:avLst/>
          </a:prstGeom>
          <a:noFill/>
        </p:spPr>
        <p:txBody>
          <a:bodyPr wrap="square">
            <a:spAutoFit/>
          </a:bodyPr>
          <a:lstStyle/>
          <a:p>
            <a:pPr marL="1200150" lvl="2" indent="-285750">
              <a:buFont typeface="Arial" panose="020B0604020202020204" pitchFamily="34" charset="0"/>
              <a:buChar char="•"/>
            </a:pPr>
            <a:r>
              <a:rPr lang="en-US" dirty="0">
                <a:solidFill>
                  <a:srgbClr val="00B0F0"/>
                </a:solidFill>
                <a:hlinkClick r:id="rId20">
                  <a:extLst>
                    <a:ext uri="{A12FA001-AC4F-418D-AE19-62706E023703}">
                      <ahyp:hlinkClr xmlns:ahyp="http://schemas.microsoft.com/office/drawing/2018/hyperlinkcolor" val="tx"/>
                    </a:ext>
                  </a:extLst>
                </a:hlinkClick>
              </a:rPr>
              <a:t>.NET MAUI</a:t>
            </a:r>
            <a:endParaRPr lang="en-US" dirty="0"/>
          </a:p>
        </p:txBody>
      </p:sp>
      <p:cxnSp>
        <p:nvCxnSpPr>
          <p:cNvPr id="32" name="Straight Connector 31">
            <a:extLst>
              <a:ext uri="{FF2B5EF4-FFF2-40B4-BE49-F238E27FC236}">
                <a16:creationId xmlns:a16="http://schemas.microsoft.com/office/drawing/2014/main" id="{F6631AA3-D35F-AAE0-A62F-656E7399AADA}"/>
              </a:ext>
            </a:extLst>
          </p:cNvPr>
          <p:cNvCxnSpPr/>
          <p:nvPr/>
        </p:nvCxnSpPr>
        <p:spPr>
          <a:xfrm>
            <a:off x="1246293" y="4429888"/>
            <a:ext cx="0" cy="448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4DE5644-7519-3E92-1E04-2AE463CE589D}"/>
              </a:ext>
            </a:extLst>
          </p:cNvPr>
          <p:cNvCxnSpPr/>
          <p:nvPr/>
        </p:nvCxnSpPr>
        <p:spPr>
          <a:xfrm>
            <a:off x="1246293" y="5515904"/>
            <a:ext cx="0" cy="448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EBFE3CD-DFBF-9ACB-B7E5-B1AF2D078C6A}"/>
              </a:ext>
            </a:extLst>
          </p:cNvPr>
          <p:cNvSpPr txBox="1"/>
          <p:nvPr/>
        </p:nvSpPr>
        <p:spPr>
          <a:xfrm>
            <a:off x="1276852" y="6304694"/>
            <a:ext cx="1381141"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8">
                  <a:extLst>
                    <a:ext uri="{A12FA001-AC4F-418D-AE19-62706E023703}">
                      <ahyp:hlinkClr xmlns:ahyp="http://schemas.microsoft.com/office/drawing/2018/hyperlinkcolor" val="tx"/>
                    </a:ext>
                  </a:extLst>
                </a:hlinkClick>
              </a:rPr>
              <a:t>Xamarin</a:t>
            </a:r>
            <a:endParaRPr lang="en-US" dirty="0"/>
          </a:p>
        </p:txBody>
      </p:sp>
      <p:sp>
        <p:nvSpPr>
          <p:cNvPr id="36" name="TextBox 35">
            <a:extLst>
              <a:ext uri="{FF2B5EF4-FFF2-40B4-BE49-F238E27FC236}">
                <a16:creationId xmlns:a16="http://schemas.microsoft.com/office/drawing/2014/main" id="{E5D1127C-1985-0BC5-5E22-DAD6AD5D1A86}"/>
              </a:ext>
            </a:extLst>
          </p:cNvPr>
          <p:cNvSpPr txBox="1"/>
          <p:nvPr/>
        </p:nvSpPr>
        <p:spPr>
          <a:xfrm>
            <a:off x="2657993" y="6304694"/>
            <a:ext cx="138968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2">
                  <a:extLst>
                    <a:ext uri="{A12FA001-AC4F-418D-AE19-62706E023703}">
                      <ahyp:hlinkClr xmlns:ahyp="http://schemas.microsoft.com/office/drawing/2018/hyperlinkcolor" val="tx"/>
                    </a:ext>
                  </a:extLst>
                </a:hlinkClick>
              </a:rPr>
              <a:t>Flutter</a:t>
            </a:r>
            <a:endParaRPr lang="en-US" dirty="0"/>
          </a:p>
        </p:txBody>
      </p:sp>
      <p:sp>
        <p:nvSpPr>
          <p:cNvPr id="38" name="TextBox 37">
            <a:extLst>
              <a:ext uri="{FF2B5EF4-FFF2-40B4-BE49-F238E27FC236}">
                <a16:creationId xmlns:a16="http://schemas.microsoft.com/office/drawing/2014/main" id="{1ABDCA4D-011B-9C4F-37CD-7C222E1DF9EF}"/>
              </a:ext>
            </a:extLst>
          </p:cNvPr>
          <p:cNvSpPr txBox="1"/>
          <p:nvPr/>
        </p:nvSpPr>
        <p:spPr>
          <a:xfrm>
            <a:off x="3984187" y="6304694"/>
            <a:ext cx="121158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19">
                  <a:extLst>
                    <a:ext uri="{A12FA001-AC4F-418D-AE19-62706E023703}">
                      <ahyp:hlinkClr xmlns:ahyp="http://schemas.microsoft.com/office/drawing/2018/hyperlinkcolor" val="tx"/>
                    </a:ext>
                  </a:extLst>
                </a:hlinkClick>
              </a:rPr>
              <a:t>UWP</a:t>
            </a:r>
            <a:endParaRPr lang="en-US" dirty="0"/>
          </a:p>
        </p:txBody>
      </p:sp>
      <p:sp>
        <p:nvSpPr>
          <p:cNvPr id="40" name="TextBox 39">
            <a:extLst>
              <a:ext uri="{FF2B5EF4-FFF2-40B4-BE49-F238E27FC236}">
                <a16:creationId xmlns:a16="http://schemas.microsoft.com/office/drawing/2014/main" id="{9CBA0A2B-2EA0-E97F-A3E3-0EDBB440C32D}"/>
              </a:ext>
            </a:extLst>
          </p:cNvPr>
          <p:cNvSpPr txBox="1"/>
          <p:nvPr/>
        </p:nvSpPr>
        <p:spPr>
          <a:xfrm>
            <a:off x="5039790" y="6293238"/>
            <a:ext cx="1708481"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7">
                  <a:extLst>
                    <a:ext uri="{A12FA001-AC4F-418D-AE19-62706E023703}">
                      <ahyp:hlinkClr xmlns:ahyp="http://schemas.microsoft.com/office/drawing/2018/hyperlinkcolor" val="tx"/>
                    </a:ext>
                  </a:extLst>
                </a:hlinkClick>
              </a:rPr>
              <a:t>JavaScript</a:t>
            </a:r>
            <a:endParaRPr lang="en-US" dirty="0"/>
          </a:p>
        </p:txBody>
      </p:sp>
      <p:sp>
        <p:nvSpPr>
          <p:cNvPr id="42" name="TextBox 41">
            <a:extLst>
              <a:ext uri="{FF2B5EF4-FFF2-40B4-BE49-F238E27FC236}">
                <a16:creationId xmlns:a16="http://schemas.microsoft.com/office/drawing/2014/main" id="{CA07BDDD-7A95-BDC3-3F44-B25667A9BA95}"/>
              </a:ext>
            </a:extLst>
          </p:cNvPr>
          <p:cNvSpPr txBox="1"/>
          <p:nvPr/>
        </p:nvSpPr>
        <p:spPr>
          <a:xfrm>
            <a:off x="6681468" y="6211312"/>
            <a:ext cx="1966976"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hlinkClick r:id="rId20">
                  <a:extLst>
                    <a:ext uri="{A12FA001-AC4F-418D-AE19-62706E023703}">
                      <ahyp:hlinkClr xmlns:ahyp="http://schemas.microsoft.com/office/drawing/2018/hyperlinkcolor" val="tx"/>
                    </a:ext>
                  </a:extLst>
                </a:hlinkClick>
              </a:rPr>
              <a:t>.NET MAUI</a:t>
            </a:r>
            <a:endParaRPr lang="en-US" dirty="0"/>
          </a:p>
          <a:p>
            <a:pPr marL="285750" indent="-285750">
              <a:buFont typeface="Arial" panose="020B0604020202020204" pitchFamily="34" charset="0"/>
              <a:buChar char="•"/>
            </a:pPr>
            <a:endParaRPr lang="en-US" dirty="0"/>
          </a:p>
        </p:txBody>
      </p:sp>
      <p:cxnSp>
        <p:nvCxnSpPr>
          <p:cNvPr id="43" name="Straight Connector 42">
            <a:extLst>
              <a:ext uri="{FF2B5EF4-FFF2-40B4-BE49-F238E27FC236}">
                <a16:creationId xmlns:a16="http://schemas.microsoft.com/office/drawing/2014/main" id="{ED3E94DC-9E36-5F5F-F253-4E5F8C6D7791}"/>
              </a:ext>
            </a:extLst>
          </p:cNvPr>
          <p:cNvCxnSpPr/>
          <p:nvPr/>
        </p:nvCxnSpPr>
        <p:spPr>
          <a:xfrm>
            <a:off x="1239937" y="6275760"/>
            <a:ext cx="0" cy="448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4" name="Picture 2" descr="Cell Phone Clipart Vector, Vector Phone Cell Icon, Phone Icons, Cell Icons,  Mobile PNG Image For Free Download">
            <a:extLst>
              <a:ext uri="{FF2B5EF4-FFF2-40B4-BE49-F238E27FC236}">
                <a16:creationId xmlns:a16="http://schemas.microsoft.com/office/drawing/2014/main" id="{314957F1-112E-15D7-3217-D0A342DA530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7334" y="6273330"/>
            <a:ext cx="380803" cy="3808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yncfusion List View">
            <a:extLst>
              <a:ext uri="{FF2B5EF4-FFF2-40B4-BE49-F238E27FC236}">
                <a16:creationId xmlns:a16="http://schemas.microsoft.com/office/drawing/2014/main" id="{FCC565C5-AB66-048F-4CF0-017E890D414F}"/>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1448" r="1682" b="-7"/>
          <a:stretch/>
        </p:blipFill>
        <p:spPr bwMode="auto">
          <a:xfrm>
            <a:off x="7136443" y="672416"/>
            <a:ext cx="4415050"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9538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99</TotalTime>
  <Words>296</Words>
  <Application>Microsoft Office PowerPoint</Application>
  <PresentationFormat>Widescreen</PresentationFormat>
  <Paragraphs>83</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Open Sans</vt:lpstr>
      <vt:lpstr>Trebuchet MS</vt:lpstr>
      <vt:lpstr>Wingdings 3</vt:lpstr>
      <vt:lpstr>Facet</vt:lpstr>
      <vt:lpstr>Most Popular Components in Syncfusion</vt:lpstr>
      <vt:lpstr>List of Popular Components </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Hemavathi Balaraman</dc:creator>
  <cp:lastModifiedBy>Hemavathi Balaraman</cp:lastModifiedBy>
  <cp:revision>2</cp:revision>
  <dcterms:created xsi:type="dcterms:W3CDTF">2024-03-25T09:47:18Z</dcterms:created>
  <dcterms:modified xsi:type="dcterms:W3CDTF">2024-03-25T15:42:00Z</dcterms:modified>
</cp:coreProperties>
</file>