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85" r:id="rId4"/>
    <p:sldId id="287" r:id="rId5"/>
    <p:sldId id="288" r:id="rId6"/>
    <p:sldId id="318" r:id="rId7"/>
    <p:sldId id="286" r:id="rId8"/>
    <p:sldId id="319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68"/>
    <a:srgbClr val="032BE1"/>
    <a:srgbClr val="7571FF"/>
    <a:srgbClr val="4C58DB"/>
    <a:srgbClr val="343B97"/>
    <a:srgbClr val="7079D5"/>
    <a:srgbClr val="C300C6"/>
    <a:srgbClr val="D96474"/>
    <a:srgbClr val="EEAFA7"/>
    <a:srgbClr val="A9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 autoAdjust="0"/>
    <p:restoredTop sz="95833"/>
  </p:normalViewPr>
  <p:slideViewPr>
    <p:cSldViewPr snapToGrid="0">
      <p:cViewPr>
        <p:scale>
          <a:sx n="110" d="100"/>
          <a:sy n="110" d="100"/>
        </p:scale>
        <p:origin x="488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576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80977-3BBF-4D7C-887E-9D9A6ECEED0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6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252317" y="4021326"/>
            <a:ext cx="563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Liu</a:t>
            </a:r>
            <a:r>
              <a:rPr lang="zh-CN" altLang="en-US" sz="2000" b="1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微软雅黑" panose="020B0503020204020204" charset="-122"/>
                <a:cs typeface="Times New Roman" pitchFamily="18" charset="0"/>
              </a:rPr>
              <a:t>Yu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2000" dirty="0" smtClean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ea typeface="微软雅黑" panose="020B0503020204020204" charset="-122"/>
                <a:cs typeface="Times New Roman"/>
              </a:rPr>
              <a:t>8</a:t>
            </a:r>
            <a:r>
              <a:rPr lang="en-US" altLang="zh-CN" sz="2000" dirty="0" smtClean="0">
                <a:latin typeface="Times New Roman"/>
                <a:ea typeface="微软雅黑" panose="020B0503020204020204" charset="-122"/>
                <a:cs typeface="Times New Roman"/>
              </a:rPr>
              <a:t>,</a:t>
            </a:r>
            <a:r>
              <a:rPr lang="zh-CN" altLang="en-US" sz="2000" dirty="0" smtClean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486796" y="2048583"/>
            <a:ext cx="9441180" cy="1163769"/>
          </a:xfrm>
          <a:prstGeom prst="roundRect">
            <a:avLst/>
          </a:prstGeom>
          <a:solidFill>
            <a:srgbClr val="00009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600" b="1" dirty="0" smtClean="0">
                <a:latin typeface="Times New Roman"/>
                <a:cs typeface="Times New Roman"/>
              </a:rPr>
              <a:t>How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to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represent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a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document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with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a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latin typeface="Times New Roman"/>
                <a:cs typeface="Times New Roman"/>
              </a:rPr>
              <a:t>vector?</a:t>
            </a:r>
            <a:r>
              <a:rPr lang="zh-CN" altLang="en-US" sz="2600" b="1" dirty="0" smtClean="0">
                <a:latin typeface="Times New Roman"/>
                <a:cs typeface="Times New Roman"/>
              </a:rPr>
              <a:t> </a:t>
            </a:r>
            <a:endParaRPr lang="en-US" altLang="zh-CN" sz="2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543" y="179251"/>
            <a:ext cx="10515600" cy="1325563"/>
          </a:xfrm>
          <a:noFill/>
        </p:spPr>
        <p:txBody>
          <a:bodyPr/>
          <a:lstStyle/>
          <a:p>
            <a:r>
              <a:rPr lang="en-US" altLang="zh-CN" b="1" dirty="0" smtClean="0">
                <a:solidFill>
                  <a:srgbClr val="00009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b="1" dirty="0">
              <a:solidFill>
                <a:srgbClr val="00009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543" y="2127877"/>
            <a:ext cx="1153768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 Introduction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600" b="1" dirty="0">
                <a:solidFill>
                  <a:srgbClr val="000090"/>
                </a:solidFill>
                <a:latin typeface="Times New Roman"/>
                <a:cs typeface="Times New Roman"/>
              </a:rPr>
              <a:t>The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vectorization </a:t>
            </a:r>
            <a:r>
              <a:rPr lang="en-US" altLang="zh-CN" sz="2600" b="1" dirty="0">
                <a:solidFill>
                  <a:srgbClr val="000090"/>
                </a:solidFill>
                <a:latin typeface="Times New Roman"/>
                <a:cs typeface="Times New Roman"/>
              </a:rPr>
              <a:t>of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words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p"/>
            </a:pPr>
            <a:r>
              <a:rPr lang="zh-CN" altLang="en-US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vectorization</a:t>
            </a:r>
            <a:r>
              <a:rPr lang="zh-CN" altLang="en-US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600" b="1" dirty="0" smtClean="0">
                <a:solidFill>
                  <a:srgbClr val="000090"/>
                </a:solidFill>
                <a:latin typeface="Times New Roman"/>
                <a:cs typeface="Times New Roman"/>
              </a:rPr>
              <a:t>document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latin typeface="Times New Roman"/>
                <a:cs typeface="Times New Roman"/>
              </a:rPr>
              <a:t>Liu</a:t>
            </a:r>
            <a:r>
              <a:rPr lang="zh-CN" altLang="en-US" sz="1600" dirty="0" smtClean="0">
                <a:latin typeface="Times New Roman"/>
                <a:cs typeface="Times New Roman"/>
              </a:rPr>
              <a:t> </a:t>
            </a:r>
            <a:r>
              <a:rPr lang="en-US" altLang="zh-CN" sz="1600" dirty="0" smtClean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 smtClean="0">
                <a:latin typeface="Times New Roman"/>
                <a:cs typeface="Times New Roman"/>
              </a:rPr>
              <a:t>Text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</a:t>
            </a:r>
            <a:r>
              <a:rPr lang="en-US" altLang="zh-CN" dirty="0" smtClean="0">
                <a:latin typeface="Times New Roman"/>
                <a:cs typeface="Times New Roman"/>
              </a:rPr>
              <a:t>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 smtClean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 smtClean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 smtClean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 smtClean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4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872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32BE1"/>
                </a:solidFill>
              </a:rPr>
              <a:t>1</a:t>
            </a:r>
            <a:r>
              <a:rPr kumimoji="1" lang="zh-CN" altLang="en-US" sz="2800" b="1" dirty="0" smtClean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032BE1"/>
                </a:solidFill>
              </a:rPr>
              <a:t>Introduction</a:t>
            </a:r>
            <a:endParaRPr kumimoji="1" lang="zh-CN" altLang="en-US" sz="2800" b="1" dirty="0" smtClean="0">
              <a:solidFill>
                <a:srgbClr val="032BE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5022" y="1937383"/>
            <a:ext cx="8110639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64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Why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eager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represent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document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vector?</a:t>
            </a:r>
            <a:endParaRPr kumimoji="1"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ts val="264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endParaRPr kumimoji="1"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800100" lvl="1" indent="-342900">
              <a:lnSpc>
                <a:spcPts val="264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r>
              <a:rPr kumimoji="1"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Many machine learning algorithms require the input to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be </a:t>
            </a:r>
            <a:r>
              <a:rPr lang="zh-CN" alt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represented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as a fixed-length feature vector. </a:t>
            </a:r>
          </a:p>
        </p:txBody>
      </p:sp>
    </p:spTree>
    <p:extLst>
      <p:ext uri="{BB962C8B-B14F-4D97-AF65-F5344CB8AC3E}">
        <p14:creationId xmlns:p14="http://schemas.microsoft.com/office/powerpoint/2010/main" val="143333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10904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32BE1"/>
                </a:solidFill>
              </a:rPr>
              <a:t>2.</a:t>
            </a:r>
            <a:r>
              <a:rPr kumimoji="1" lang="zh-CN" altLang="en-US" sz="2800" b="1" dirty="0" smtClean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The vectorization of </a:t>
            </a:r>
            <a:r>
              <a:rPr kumimoji="1" lang="en-US" altLang="zh-CN" sz="2800" b="1" dirty="0" smtClean="0">
                <a:solidFill>
                  <a:srgbClr val="032BE1"/>
                </a:solidFill>
              </a:rPr>
              <a:t>words</a:t>
            </a: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endParaRPr kumimoji="1" lang="en-US" altLang="zh-CN" sz="2800" b="1" dirty="0" smtClean="0">
              <a:solidFill>
                <a:srgbClr val="032BE1"/>
              </a:solidFill>
            </a:endParaRP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pPr lvl="1"/>
            <a:r>
              <a:rPr kumimoji="1" lang="en-US" altLang="zh-CN" sz="2800" b="1" dirty="0" smtClean="0">
                <a:solidFill>
                  <a:srgbClr val="991E68"/>
                </a:solidFill>
              </a:rPr>
              <a:t>2.1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One-hot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representation</a:t>
            </a:r>
          </a:p>
          <a:p>
            <a:pPr lvl="1"/>
            <a:r>
              <a:rPr kumimoji="1" lang="en-US" altLang="zh-CN" sz="2800" b="1" dirty="0" smtClean="0">
                <a:solidFill>
                  <a:srgbClr val="991E68"/>
                </a:solidFill>
              </a:rPr>
              <a:t>2.2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Distributed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representation</a:t>
            </a:r>
          </a:p>
          <a:p>
            <a:pPr lvl="1"/>
            <a:r>
              <a:rPr kumimoji="1" lang="en-US" altLang="zh-CN" sz="2800" b="1" dirty="0" smtClean="0">
                <a:solidFill>
                  <a:srgbClr val="991E68"/>
                </a:solidFill>
              </a:rPr>
              <a:t>2.3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Word2vec</a:t>
            </a:r>
            <a:endParaRPr kumimoji="1" lang="en-US" altLang="zh-CN" sz="2800" b="1" dirty="0" smtClean="0">
              <a:solidFill>
                <a:srgbClr val="991E68"/>
              </a:solidFill>
            </a:endParaRPr>
          </a:p>
          <a:p>
            <a:pPr lvl="1"/>
            <a:endParaRPr kumimoji="1" lang="en-US" altLang="zh-CN" sz="2800" b="1" dirty="0" smtClean="0">
              <a:solidFill>
                <a:srgbClr val="991E68"/>
              </a:solidFill>
            </a:endParaRPr>
          </a:p>
          <a:p>
            <a:pPr lvl="1"/>
            <a:endParaRPr kumimoji="1" lang="en-US" altLang="zh-CN" sz="2800" b="1" dirty="0">
              <a:solidFill>
                <a:srgbClr val="991E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1090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solidFill>
                  <a:srgbClr val="032BE1"/>
                </a:solidFill>
              </a:rPr>
              <a:t>Word2vec</a:t>
            </a:r>
            <a:endParaRPr kumimoji="1" lang="zh-CN" altLang="en-US" sz="2800" b="1" dirty="0" smtClean="0">
              <a:solidFill>
                <a:srgbClr val="032BE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06" y="763063"/>
            <a:ext cx="92075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109041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32BE1"/>
                </a:solidFill>
              </a:rPr>
              <a:t>3</a:t>
            </a:r>
            <a:r>
              <a:rPr kumimoji="1" lang="en-US" altLang="zh-CN" sz="2800" b="1" dirty="0" smtClean="0">
                <a:solidFill>
                  <a:srgbClr val="032BE1"/>
                </a:solidFill>
              </a:rPr>
              <a:t>.</a:t>
            </a:r>
            <a:r>
              <a:rPr kumimoji="1" lang="zh-CN" altLang="en-US" sz="2800" b="1" dirty="0" smtClean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The vectorization of </a:t>
            </a:r>
            <a:r>
              <a:rPr kumimoji="1" lang="en-US" altLang="zh-CN" sz="2800" b="1" dirty="0" smtClean="0">
                <a:solidFill>
                  <a:srgbClr val="032BE1"/>
                </a:solidFill>
              </a:rPr>
              <a:t>document</a:t>
            </a: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endParaRPr kumimoji="1" lang="en-US" altLang="zh-CN" sz="2800" b="1" dirty="0" smtClean="0">
              <a:solidFill>
                <a:srgbClr val="032BE1"/>
              </a:solidFill>
            </a:endParaRP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endParaRPr kumimoji="1" lang="en-US" altLang="zh-CN" sz="2800" b="1" dirty="0">
              <a:solidFill>
                <a:srgbClr val="032BE1"/>
              </a:solidFill>
            </a:endParaRPr>
          </a:p>
          <a:p>
            <a:pPr lvl="1"/>
            <a:r>
              <a:rPr kumimoji="1" lang="en-US" altLang="zh-CN" sz="2800" b="1" dirty="0" smtClean="0">
                <a:solidFill>
                  <a:srgbClr val="991E68"/>
                </a:solidFill>
              </a:rPr>
              <a:t>2.1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>
                <a:solidFill>
                  <a:srgbClr val="991E68"/>
                </a:solidFill>
              </a:rPr>
              <a:t>Bag-of-words</a:t>
            </a:r>
            <a:endParaRPr kumimoji="1" lang="zh-CN" altLang="en-US" sz="2800" b="1" dirty="0">
              <a:solidFill>
                <a:srgbClr val="991E68"/>
              </a:solidFill>
            </a:endParaRPr>
          </a:p>
          <a:p>
            <a:pPr lvl="1"/>
            <a:r>
              <a:rPr kumimoji="1" lang="en-US" altLang="zh-CN" sz="2800" b="1" dirty="0" smtClean="0">
                <a:solidFill>
                  <a:srgbClr val="991E68"/>
                </a:solidFill>
              </a:rPr>
              <a:t>2.2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Doc2vec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</a:t>
            </a:r>
            <a:endParaRPr kumimoji="1" lang="en-US" altLang="zh-CN" sz="2800" b="1" dirty="0" smtClean="0">
              <a:solidFill>
                <a:srgbClr val="991E68"/>
              </a:solidFill>
            </a:endParaRPr>
          </a:p>
          <a:p>
            <a:pPr lvl="1"/>
            <a:endParaRPr kumimoji="1" lang="en-US" altLang="zh-CN" sz="2800" b="1" dirty="0" smtClean="0">
              <a:solidFill>
                <a:srgbClr val="991E68"/>
              </a:solidFill>
            </a:endParaRPr>
          </a:p>
          <a:p>
            <a:pPr lvl="1"/>
            <a:endParaRPr kumimoji="1" lang="en-US" altLang="zh-CN" sz="2800" b="1" dirty="0">
              <a:solidFill>
                <a:srgbClr val="991E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8724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32BE1"/>
                </a:solidFill>
              </a:rPr>
              <a:t>3</a:t>
            </a:r>
            <a:r>
              <a:rPr kumimoji="1" lang="zh-CN" altLang="en-US" sz="2800" b="1" dirty="0" smtClean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.</a:t>
            </a:r>
            <a:r>
              <a:rPr kumimoji="1" lang="zh-CN" altLang="en-US" sz="2800" b="1" dirty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The vectorization of document</a:t>
            </a:r>
          </a:p>
          <a:p>
            <a:pPr lvl="1"/>
            <a:r>
              <a:rPr kumimoji="1" lang="en-US" altLang="zh-CN" sz="2800" b="1" dirty="0">
                <a:solidFill>
                  <a:srgbClr val="991E68"/>
                </a:solidFill>
              </a:rPr>
              <a:t>3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.1</a:t>
            </a:r>
            <a:r>
              <a:rPr kumimoji="1" lang="zh-CN" altLang="en-US" sz="2800" b="1" dirty="0" smtClean="0">
                <a:solidFill>
                  <a:srgbClr val="991E68"/>
                </a:solidFill>
              </a:rPr>
              <a:t>  </a:t>
            </a:r>
            <a:r>
              <a:rPr kumimoji="1" lang="en-US" altLang="zh-CN" sz="2800" b="1" dirty="0" smtClean="0">
                <a:solidFill>
                  <a:srgbClr val="991E68"/>
                </a:solidFill>
              </a:rPr>
              <a:t>Bag-of-words</a:t>
            </a:r>
            <a:endParaRPr kumimoji="1" lang="zh-CN" altLang="en-US" sz="2800" b="1" dirty="0">
              <a:solidFill>
                <a:srgbClr val="991E6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3391" y="2424601"/>
            <a:ext cx="10133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endParaRPr kumimoji="1" lang="en-US" altLang="zh-CN" sz="2000" dirty="0" smtClean="0"/>
          </a:p>
          <a:p>
            <a:pPr marL="342900" indent="-342900">
              <a:lnSpc>
                <a:spcPts val="240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method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lose the </a:t>
            </a:r>
            <a:r>
              <a:rPr lang="en-US" altLang="zh-CN" sz="2000" dirty="0" smtClean="0"/>
              <a:t>ordering </a:t>
            </a:r>
            <a:r>
              <a:rPr lang="en-US" altLang="zh-CN" sz="2000" dirty="0"/>
              <a:t>of the words and </a:t>
            </a:r>
            <a:r>
              <a:rPr lang="en-US" altLang="zh-CN" sz="2000" dirty="0" smtClean="0"/>
              <a:t>ignore </a:t>
            </a:r>
            <a:r>
              <a:rPr lang="en-US" altLang="zh-CN" sz="2000" dirty="0"/>
              <a:t>semantics of the </a:t>
            </a:r>
            <a:r>
              <a:rPr lang="en-US" altLang="zh-CN" sz="2000" dirty="0" smtClean="0"/>
              <a:t>words</a:t>
            </a:r>
            <a:endParaRPr lang="en-US" altLang="zh-CN" sz="2000" dirty="0"/>
          </a:p>
          <a:p>
            <a:pPr marL="342900" indent="-342900">
              <a:lnSpc>
                <a:spcPts val="240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endParaRPr lang="en-US" altLang="zh-CN" sz="2000" dirty="0" smtClean="0"/>
          </a:p>
          <a:p>
            <a:pPr marL="342900" indent="-342900">
              <a:lnSpc>
                <a:spcPts val="240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ts val="2400"/>
              </a:lnSpc>
              <a:buClr>
                <a:srgbClr val="032BE1"/>
              </a:buClr>
              <a:buSzPct val="70000"/>
              <a:buFont typeface="Wingdings" charset="2"/>
              <a:buChar char="l"/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urse </a:t>
            </a:r>
            <a:r>
              <a:rPr lang="en-US" altLang="zh-CN" sz="2000" dirty="0"/>
              <a:t>of dimensionality</a:t>
            </a:r>
            <a:endParaRPr kumimoji="1" lang="zh-CN" altLang="en-US" sz="20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693391" y="1676399"/>
            <a:ext cx="780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ag-of-words </a:t>
            </a:r>
            <a:r>
              <a:rPr lang="en-US" altLang="zh-CN" dirty="0"/>
              <a:t>features have two major </a:t>
            </a:r>
            <a:r>
              <a:rPr lang="en-US" altLang="zh-CN" dirty="0" smtClean="0"/>
              <a:t>weaknesses: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536592"/>
            <a:ext cx="3964626" cy="321408"/>
          </a:xfrm>
          <a:prstGeom prst="rect">
            <a:avLst/>
          </a:prstGeom>
          <a:solidFill>
            <a:srgbClr val="032BE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>
                <a:latin typeface="Times New Roman"/>
                <a:cs typeface="Times New Roman"/>
              </a:rPr>
              <a:t>Liu</a:t>
            </a:r>
            <a:r>
              <a:rPr lang="zh-CN" altLang="en-US" sz="1600" dirty="0">
                <a:latin typeface="Times New Roman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cs typeface="Times New Roman"/>
              </a:rPr>
              <a:t>Yu(BUAA)</a:t>
            </a:r>
            <a:endParaRPr lang="zh-CN" altLang="en-US" sz="1600" dirty="0">
              <a:latin typeface="Times New Roman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26878" y="6536592"/>
            <a:ext cx="4141757" cy="321408"/>
          </a:xfrm>
          <a:prstGeom prst="rect">
            <a:avLst/>
          </a:prstGeom>
          <a:solidFill>
            <a:srgbClr val="4C58DB"/>
          </a:solidFill>
          <a:ln>
            <a:solidFill>
              <a:srgbClr val="7079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dirty="0">
                <a:latin typeface="Times New Roman"/>
                <a:cs typeface="Times New Roman"/>
              </a:rPr>
              <a:t>Text</a:t>
            </a:r>
            <a:r>
              <a:rPr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Mining</a:t>
            </a:r>
            <a:endParaRPr lang="zh-CN" altLang="en-US" dirty="0">
              <a:latin typeface="Times New Roman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68635" y="6536592"/>
            <a:ext cx="4123366" cy="321408"/>
          </a:xfrm>
          <a:prstGeom prst="rect">
            <a:avLst/>
          </a:prstGeom>
          <a:solidFill>
            <a:srgbClr val="7571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June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8,</a:t>
            </a:r>
            <a:r>
              <a:rPr lang="zh-CN" altLang="en-US" sz="1600" dirty="0">
                <a:latin typeface="Times New Roman"/>
                <a:ea typeface="微软雅黑" panose="020B0503020204020204" charset="-122"/>
                <a:cs typeface="Times New Roman"/>
              </a:rPr>
              <a:t> </a:t>
            </a:r>
            <a:r>
              <a:rPr lang="en-US" altLang="zh-CN" sz="1600" dirty="0">
                <a:latin typeface="Times New Roman"/>
                <a:ea typeface="微软雅黑" panose="020B0503020204020204" charset="-122"/>
                <a:cs typeface="Times New Roman"/>
              </a:rPr>
              <a:t>2018</a:t>
            </a:r>
            <a:endParaRPr lang="en-US" altLang="zh-CN" sz="1600" dirty="0">
              <a:latin typeface="Times New Roman"/>
              <a:ea typeface="微软雅黑" panose="020B0503020204020204" charset="-122"/>
              <a:cs typeface="Times New Roman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793" y="239843"/>
            <a:ext cx="8724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32BE1"/>
                </a:solidFill>
              </a:rPr>
              <a:t>3</a:t>
            </a:r>
            <a:r>
              <a:rPr kumimoji="1" lang="zh-CN" altLang="en-US" sz="2800" b="1" dirty="0" smtClean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.</a:t>
            </a:r>
            <a:r>
              <a:rPr kumimoji="1" lang="zh-CN" altLang="en-US" sz="2800" b="1" dirty="0">
                <a:solidFill>
                  <a:srgbClr val="032BE1"/>
                </a:solidFill>
              </a:rPr>
              <a:t> </a:t>
            </a:r>
            <a:r>
              <a:rPr kumimoji="1" lang="en-US" altLang="zh-CN" sz="2800" b="1" dirty="0">
                <a:solidFill>
                  <a:srgbClr val="032BE1"/>
                </a:solidFill>
              </a:rPr>
              <a:t>The vectorization of document</a:t>
            </a:r>
          </a:p>
          <a:p>
            <a:pPr lvl="1"/>
            <a:r>
              <a:rPr kumimoji="1" lang="en-US" altLang="zh-CN" sz="2800" b="1" smtClean="0">
                <a:solidFill>
                  <a:srgbClr val="991E68"/>
                </a:solidFill>
              </a:rPr>
              <a:t>3</a:t>
            </a:r>
            <a:r>
              <a:rPr kumimoji="1" lang="en-US" altLang="zh-CN" sz="2800" b="1" smtClean="0">
                <a:solidFill>
                  <a:srgbClr val="991E68"/>
                </a:solidFill>
              </a:rPr>
              <a:t>.2</a:t>
            </a:r>
            <a:r>
              <a:rPr kumimoji="1" lang="zh-CN" altLang="en-US" sz="2800" b="1" smtClean="0">
                <a:solidFill>
                  <a:srgbClr val="991E68"/>
                </a:solidFill>
              </a:rPr>
              <a:t>  </a:t>
            </a:r>
            <a:r>
              <a:rPr kumimoji="1" lang="en-US" altLang="zh-CN" sz="2800" b="1" dirty="0">
                <a:solidFill>
                  <a:srgbClr val="991E68"/>
                </a:solidFill>
              </a:rPr>
              <a:t>Doc2vec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77" y="1985596"/>
            <a:ext cx="5384800" cy="2933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89" y="1934796"/>
            <a:ext cx="50673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188</Words>
  <Application>Microsoft Macintosh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Arial</vt:lpstr>
      <vt:lpstr>Office 主题</vt:lpstr>
      <vt:lpstr>PowerPoint 演示文稿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179</cp:revision>
  <dcterms:created xsi:type="dcterms:W3CDTF">2018-01-09T07:33:00Z</dcterms:created>
  <dcterms:modified xsi:type="dcterms:W3CDTF">2018-06-08T07:30:26Z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