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aven Pro"/>
      <p:bold r:id="rId31"/>
    </p:embeddedFont>
    <p:embeddedFont>
      <p:font typeface="Maven Pro Medium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hMBeyPfiJ9xMe1Ai5Ao3+63np2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OpenSans-regular.fntdata"/><Relationship Id="rId41" Type="http://schemas.openxmlformats.org/officeDocument/2006/relationships/font" Target="fonts/HelveticaNeueLight-boldItalic.fntdata"/><Relationship Id="rId22" Type="http://schemas.openxmlformats.org/officeDocument/2006/relationships/font" Target="fonts/MontserratSemiBold-boldItalic.fntdata"/><Relationship Id="rId44" Type="http://schemas.openxmlformats.org/officeDocument/2006/relationships/font" Target="fonts/OpenSans-italic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OpenSans-bold.fntdata"/><Relationship Id="rId24" Type="http://schemas.openxmlformats.org/officeDocument/2006/relationships/font" Target="fonts/Montserrat-bold.fntdata"/><Relationship Id="rId46" Type="http://customschemas.google.com/relationships/presentationmetadata" Target="metadata"/><Relationship Id="rId23" Type="http://schemas.openxmlformats.org/officeDocument/2006/relationships/font" Target="fonts/Montserrat-regular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MavenProMedium-bold.fntdata"/><Relationship Id="rId10" Type="http://schemas.openxmlformats.org/officeDocument/2006/relationships/slide" Target="slides/slide5.xml"/><Relationship Id="rId32" Type="http://schemas.openxmlformats.org/officeDocument/2006/relationships/font" Target="fonts/MavenProMedium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571b88ef5_0_4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571b88ef5_0_4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571b88ef5_0_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571b88ef5_0_4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571b88ef5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571b88ef5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571b88ef5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9571b88ef5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71b88ef5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9571b88ef5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571b88ef5_0_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571b88ef5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571b88ef5_0_3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571b88ef5_0_3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571b88ef5_0_4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571b88ef5_0_4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571b88ef5_0_4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571b88ef5_0_4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 photo">
  <p:cSld name="with phot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" name="Google Shape;13;p16"/>
          <p:cNvSpPr/>
          <p:nvPr>
            <p:ph idx="2" type="pic"/>
          </p:nvPr>
        </p:nvSpPr>
        <p:spPr>
          <a:xfrm>
            <a:off x="2843213" y="2524401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" name="Google Shape;14;p16"/>
          <p:cNvSpPr/>
          <p:nvPr>
            <p:ph idx="3" type="pic"/>
          </p:nvPr>
        </p:nvSpPr>
        <p:spPr>
          <a:xfrm>
            <a:off x="6096621" y="2524400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" name="Google Shape;15;p16"/>
          <p:cNvSpPr/>
          <p:nvPr>
            <p:ph idx="4" type="pic"/>
          </p:nvPr>
        </p:nvSpPr>
        <p:spPr>
          <a:xfrm>
            <a:off x="9350029" y="2524401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" name="Google Shape;16;p16"/>
          <p:cNvSpPr/>
          <p:nvPr>
            <p:ph idx="5" type="pic"/>
          </p:nvPr>
        </p:nvSpPr>
        <p:spPr>
          <a:xfrm>
            <a:off x="12603437" y="2524400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" name="Google Shape;17;p16"/>
          <p:cNvSpPr/>
          <p:nvPr>
            <p:ph idx="6" type="pic"/>
          </p:nvPr>
        </p:nvSpPr>
        <p:spPr>
          <a:xfrm>
            <a:off x="15856845" y="2524400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" name="Google Shape;18;p16"/>
          <p:cNvSpPr/>
          <p:nvPr>
            <p:ph idx="7" type="pic"/>
          </p:nvPr>
        </p:nvSpPr>
        <p:spPr>
          <a:xfrm>
            <a:off x="19110253" y="2524399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9" name="Google Shape;19;p16"/>
          <p:cNvSpPr/>
          <p:nvPr>
            <p:ph idx="8" type="pic"/>
          </p:nvPr>
        </p:nvSpPr>
        <p:spPr>
          <a:xfrm>
            <a:off x="2843213" y="5738053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" name="Google Shape;20;p16"/>
          <p:cNvSpPr/>
          <p:nvPr>
            <p:ph idx="9" type="pic"/>
          </p:nvPr>
        </p:nvSpPr>
        <p:spPr>
          <a:xfrm>
            <a:off x="6096621" y="5738052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" name="Google Shape;21;p16"/>
          <p:cNvSpPr/>
          <p:nvPr>
            <p:ph idx="13" type="pic"/>
          </p:nvPr>
        </p:nvSpPr>
        <p:spPr>
          <a:xfrm>
            <a:off x="9350029" y="5738053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2" name="Google Shape;22;p16"/>
          <p:cNvSpPr/>
          <p:nvPr>
            <p:ph idx="14" type="pic"/>
          </p:nvPr>
        </p:nvSpPr>
        <p:spPr>
          <a:xfrm>
            <a:off x="12603437" y="5738052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3" name="Google Shape;23;p16"/>
          <p:cNvSpPr/>
          <p:nvPr>
            <p:ph idx="15" type="pic"/>
          </p:nvPr>
        </p:nvSpPr>
        <p:spPr>
          <a:xfrm>
            <a:off x="15856845" y="5738052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4" name="Google Shape;24;p16"/>
          <p:cNvSpPr/>
          <p:nvPr>
            <p:ph idx="16" type="pic"/>
          </p:nvPr>
        </p:nvSpPr>
        <p:spPr>
          <a:xfrm>
            <a:off x="19110253" y="5738051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with photo">
  <p:cSld name="1_with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7" name="Google Shape;27;p17"/>
          <p:cNvSpPr/>
          <p:nvPr>
            <p:ph idx="2" type="pic"/>
          </p:nvPr>
        </p:nvSpPr>
        <p:spPr>
          <a:xfrm>
            <a:off x="342162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28" name="Google Shape;28;p17"/>
          <p:cNvSpPr/>
          <p:nvPr>
            <p:ph idx="3" type="pic"/>
          </p:nvPr>
        </p:nvSpPr>
        <p:spPr>
          <a:xfrm>
            <a:off x="636675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29" name="Google Shape;29;p17"/>
          <p:cNvSpPr/>
          <p:nvPr>
            <p:ph idx="4" type="pic"/>
          </p:nvPr>
        </p:nvSpPr>
        <p:spPr>
          <a:xfrm>
            <a:off x="931188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0" name="Google Shape;30;p17"/>
          <p:cNvSpPr/>
          <p:nvPr>
            <p:ph idx="5" type="pic"/>
          </p:nvPr>
        </p:nvSpPr>
        <p:spPr>
          <a:xfrm>
            <a:off x="1225701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1" name="Google Shape;31;p17"/>
          <p:cNvSpPr/>
          <p:nvPr>
            <p:ph idx="6" type="pic"/>
          </p:nvPr>
        </p:nvSpPr>
        <p:spPr>
          <a:xfrm>
            <a:off x="1520214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2" name="Google Shape;32;p17"/>
          <p:cNvSpPr/>
          <p:nvPr>
            <p:ph idx="7" type="pic"/>
          </p:nvPr>
        </p:nvSpPr>
        <p:spPr>
          <a:xfrm>
            <a:off x="1814727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3" name="Google Shape;33;p17"/>
          <p:cNvSpPr/>
          <p:nvPr>
            <p:ph idx="8" type="pic"/>
          </p:nvPr>
        </p:nvSpPr>
        <p:spPr>
          <a:xfrm>
            <a:off x="342162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4" name="Google Shape;34;p17"/>
          <p:cNvSpPr/>
          <p:nvPr>
            <p:ph idx="9" type="pic"/>
          </p:nvPr>
        </p:nvSpPr>
        <p:spPr>
          <a:xfrm>
            <a:off x="636675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5" name="Google Shape;35;p17"/>
          <p:cNvSpPr/>
          <p:nvPr>
            <p:ph idx="13" type="pic"/>
          </p:nvPr>
        </p:nvSpPr>
        <p:spPr>
          <a:xfrm>
            <a:off x="931188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6" name="Google Shape;36;p17"/>
          <p:cNvSpPr/>
          <p:nvPr>
            <p:ph idx="14" type="pic"/>
          </p:nvPr>
        </p:nvSpPr>
        <p:spPr>
          <a:xfrm>
            <a:off x="1225701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7" name="Google Shape;37;p17"/>
          <p:cNvSpPr/>
          <p:nvPr>
            <p:ph idx="15" type="pic"/>
          </p:nvPr>
        </p:nvSpPr>
        <p:spPr>
          <a:xfrm>
            <a:off x="1520214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8" name="Google Shape;38;p17"/>
          <p:cNvSpPr/>
          <p:nvPr>
            <p:ph idx="16" type="pic"/>
          </p:nvPr>
        </p:nvSpPr>
        <p:spPr>
          <a:xfrm>
            <a:off x="1814727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9" name="Google Shape;39;p17"/>
          <p:cNvSpPr/>
          <p:nvPr>
            <p:ph idx="17" type="pic"/>
          </p:nvPr>
        </p:nvSpPr>
        <p:spPr>
          <a:xfrm>
            <a:off x="342162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0" name="Google Shape;40;p17"/>
          <p:cNvSpPr/>
          <p:nvPr>
            <p:ph idx="18" type="pic"/>
          </p:nvPr>
        </p:nvSpPr>
        <p:spPr>
          <a:xfrm>
            <a:off x="636675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1" name="Google Shape;41;p17"/>
          <p:cNvSpPr/>
          <p:nvPr>
            <p:ph idx="19" type="pic"/>
          </p:nvPr>
        </p:nvSpPr>
        <p:spPr>
          <a:xfrm>
            <a:off x="931188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2" name="Google Shape;42;p17"/>
          <p:cNvSpPr/>
          <p:nvPr>
            <p:ph idx="20" type="pic"/>
          </p:nvPr>
        </p:nvSpPr>
        <p:spPr>
          <a:xfrm>
            <a:off x="1225701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3" name="Google Shape;43;p17"/>
          <p:cNvSpPr/>
          <p:nvPr>
            <p:ph idx="21" type="pic"/>
          </p:nvPr>
        </p:nvSpPr>
        <p:spPr>
          <a:xfrm>
            <a:off x="1520214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4" name="Google Shape;44;p17"/>
          <p:cNvSpPr/>
          <p:nvPr>
            <p:ph idx="22" type="pic"/>
          </p:nvPr>
        </p:nvSpPr>
        <p:spPr>
          <a:xfrm>
            <a:off x="1814727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9571b88ef5_0_168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 photo">
  <p:cSld name="with 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9571b88ef5_0_170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53" name="Google Shape;53;g29571b88ef5_0_170"/>
          <p:cNvSpPr/>
          <p:nvPr>
            <p:ph idx="2" type="pic"/>
          </p:nvPr>
        </p:nvSpPr>
        <p:spPr>
          <a:xfrm>
            <a:off x="2843213" y="2524401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" name="Google Shape;54;g29571b88ef5_0_170"/>
          <p:cNvSpPr/>
          <p:nvPr>
            <p:ph idx="3" type="pic"/>
          </p:nvPr>
        </p:nvSpPr>
        <p:spPr>
          <a:xfrm>
            <a:off x="6096621" y="2524400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5" name="Google Shape;55;g29571b88ef5_0_170"/>
          <p:cNvSpPr/>
          <p:nvPr>
            <p:ph idx="4" type="pic"/>
          </p:nvPr>
        </p:nvSpPr>
        <p:spPr>
          <a:xfrm>
            <a:off x="9350029" y="2524401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6" name="Google Shape;56;g29571b88ef5_0_170"/>
          <p:cNvSpPr/>
          <p:nvPr>
            <p:ph idx="5" type="pic"/>
          </p:nvPr>
        </p:nvSpPr>
        <p:spPr>
          <a:xfrm>
            <a:off x="12603437" y="2524400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7" name="Google Shape;57;g29571b88ef5_0_170"/>
          <p:cNvSpPr/>
          <p:nvPr>
            <p:ph idx="6" type="pic"/>
          </p:nvPr>
        </p:nvSpPr>
        <p:spPr>
          <a:xfrm>
            <a:off x="15856845" y="2524400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8" name="Google Shape;58;g29571b88ef5_0_170"/>
          <p:cNvSpPr/>
          <p:nvPr>
            <p:ph idx="7" type="pic"/>
          </p:nvPr>
        </p:nvSpPr>
        <p:spPr>
          <a:xfrm>
            <a:off x="19110253" y="2524399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9" name="Google Shape;59;g29571b88ef5_0_170"/>
          <p:cNvSpPr/>
          <p:nvPr>
            <p:ph idx="8" type="pic"/>
          </p:nvPr>
        </p:nvSpPr>
        <p:spPr>
          <a:xfrm>
            <a:off x="2843213" y="5738053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0" name="Google Shape;60;g29571b88ef5_0_170"/>
          <p:cNvSpPr/>
          <p:nvPr>
            <p:ph idx="9" type="pic"/>
          </p:nvPr>
        </p:nvSpPr>
        <p:spPr>
          <a:xfrm>
            <a:off x="6096621" y="5738052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1" name="Google Shape;61;g29571b88ef5_0_170"/>
          <p:cNvSpPr/>
          <p:nvPr>
            <p:ph idx="13" type="pic"/>
          </p:nvPr>
        </p:nvSpPr>
        <p:spPr>
          <a:xfrm>
            <a:off x="9350029" y="5738053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2" name="Google Shape;62;g29571b88ef5_0_170"/>
          <p:cNvSpPr/>
          <p:nvPr>
            <p:ph idx="14" type="pic"/>
          </p:nvPr>
        </p:nvSpPr>
        <p:spPr>
          <a:xfrm>
            <a:off x="12603437" y="5738052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3" name="Google Shape;63;g29571b88ef5_0_170"/>
          <p:cNvSpPr/>
          <p:nvPr>
            <p:ph idx="15" type="pic"/>
          </p:nvPr>
        </p:nvSpPr>
        <p:spPr>
          <a:xfrm>
            <a:off x="15856845" y="5738052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4" name="Google Shape;64;g29571b88ef5_0_170"/>
          <p:cNvSpPr/>
          <p:nvPr>
            <p:ph idx="16" type="pic"/>
          </p:nvPr>
        </p:nvSpPr>
        <p:spPr>
          <a:xfrm>
            <a:off x="19110253" y="5738051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with photo">
  <p:cSld name="1_with phot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571b88ef5_0_18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7" name="Google Shape;67;g29571b88ef5_0_184"/>
          <p:cNvSpPr/>
          <p:nvPr>
            <p:ph idx="2" type="pic"/>
          </p:nvPr>
        </p:nvSpPr>
        <p:spPr>
          <a:xfrm>
            <a:off x="342162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68" name="Google Shape;68;g29571b88ef5_0_184"/>
          <p:cNvSpPr/>
          <p:nvPr>
            <p:ph idx="3" type="pic"/>
          </p:nvPr>
        </p:nvSpPr>
        <p:spPr>
          <a:xfrm>
            <a:off x="636675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69" name="Google Shape;69;g29571b88ef5_0_184"/>
          <p:cNvSpPr/>
          <p:nvPr>
            <p:ph idx="4" type="pic"/>
          </p:nvPr>
        </p:nvSpPr>
        <p:spPr>
          <a:xfrm>
            <a:off x="931188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0" name="Google Shape;70;g29571b88ef5_0_184"/>
          <p:cNvSpPr/>
          <p:nvPr>
            <p:ph idx="5" type="pic"/>
          </p:nvPr>
        </p:nvSpPr>
        <p:spPr>
          <a:xfrm>
            <a:off x="1225701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1" name="Google Shape;71;g29571b88ef5_0_184"/>
          <p:cNvSpPr/>
          <p:nvPr>
            <p:ph idx="6" type="pic"/>
          </p:nvPr>
        </p:nvSpPr>
        <p:spPr>
          <a:xfrm>
            <a:off x="1520214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2" name="Google Shape;72;g29571b88ef5_0_184"/>
          <p:cNvSpPr/>
          <p:nvPr>
            <p:ph idx="7" type="pic"/>
          </p:nvPr>
        </p:nvSpPr>
        <p:spPr>
          <a:xfrm>
            <a:off x="1814727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3" name="Google Shape;73;g29571b88ef5_0_184"/>
          <p:cNvSpPr/>
          <p:nvPr>
            <p:ph idx="8" type="pic"/>
          </p:nvPr>
        </p:nvSpPr>
        <p:spPr>
          <a:xfrm>
            <a:off x="342162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g29571b88ef5_0_184"/>
          <p:cNvSpPr/>
          <p:nvPr>
            <p:ph idx="9" type="pic"/>
          </p:nvPr>
        </p:nvSpPr>
        <p:spPr>
          <a:xfrm>
            <a:off x="636675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5" name="Google Shape;75;g29571b88ef5_0_184"/>
          <p:cNvSpPr/>
          <p:nvPr>
            <p:ph idx="13" type="pic"/>
          </p:nvPr>
        </p:nvSpPr>
        <p:spPr>
          <a:xfrm>
            <a:off x="931188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6" name="Google Shape;76;g29571b88ef5_0_184"/>
          <p:cNvSpPr/>
          <p:nvPr>
            <p:ph idx="14" type="pic"/>
          </p:nvPr>
        </p:nvSpPr>
        <p:spPr>
          <a:xfrm>
            <a:off x="1225701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7" name="Google Shape;77;g29571b88ef5_0_184"/>
          <p:cNvSpPr/>
          <p:nvPr>
            <p:ph idx="15" type="pic"/>
          </p:nvPr>
        </p:nvSpPr>
        <p:spPr>
          <a:xfrm>
            <a:off x="1520214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8" name="Google Shape;78;g29571b88ef5_0_184"/>
          <p:cNvSpPr/>
          <p:nvPr>
            <p:ph idx="16" type="pic"/>
          </p:nvPr>
        </p:nvSpPr>
        <p:spPr>
          <a:xfrm>
            <a:off x="1814727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9" name="Google Shape;79;g29571b88ef5_0_184"/>
          <p:cNvSpPr/>
          <p:nvPr>
            <p:ph idx="17" type="pic"/>
          </p:nvPr>
        </p:nvSpPr>
        <p:spPr>
          <a:xfrm>
            <a:off x="342162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0" name="Google Shape;80;g29571b88ef5_0_184"/>
          <p:cNvSpPr/>
          <p:nvPr>
            <p:ph idx="18" type="pic"/>
          </p:nvPr>
        </p:nvSpPr>
        <p:spPr>
          <a:xfrm>
            <a:off x="636675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g29571b88ef5_0_184"/>
          <p:cNvSpPr/>
          <p:nvPr>
            <p:ph idx="19" type="pic"/>
          </p:nvPr>
        </p:nvSpPr>
        <p:spPr>
          <a:xfrm>
            <a:off x="931188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2" name="Google Shape;82;g29571b88ef5_0_184"/>
          <p:cNvSpPr/>
          <p:nvPr>
            <p:ph idx="20" type="pic"/>
          </p:nvPr>
        </p:nvSpPr>
        <p:spPr>
          <a:xfrm>
            <a:off x="1225701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3" name="Google Shape;83;g29571b88ef5_0_184"/>
          <p:cNvSpPr/>
          <p:nvPr>
            <p:ph idx="21" type="pic"/>
          </p:nvPr>
        </p:nvSpPr>
        <p:spPr>
          <a:xfrm>
            <a:off x="1520214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4" name="Google Shape;84;g29571b88ef5_0_184"/>
          <p:cNvSpPr/>
          <p:nvPr>
            <p:ph idx="22" type="pic"/>
          </p:nvPr>
        </p:nvSpPr>
        <p:spPr>
          <a:xfrm>
            <a:off x="1814727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34975" lvl="0" marL="457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4975" lvl="1" marL="914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34975" lvl="2" marL="1371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34975" lvl="3" marL="1828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34975" lvl="4" marL="22860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34975" lvl="5" marL="2743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34975" lvl="6" marL="3200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34975" lvl="7" marL="3657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34975" lvl="8" marL="4114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571b88ef5_0_164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g29571b88ef5_0_164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34975" lvl="0" marL="457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4975" lvl="1" marL="914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34975" lvl="2" marL="1371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34975" lvl="3" marL="1828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34975" lvl="4" marL="22860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34975" lvl="5" marL="2743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34975" lvl="6" marL="3200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34975" lvl="7" marL="3657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34975" lvl="8" marL="4114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g29571b88ef5_0_16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008604" y="3090435"/>
            <a:ext cx="4366793" cy="4366977"/>
          </a:xfrm>
          <a:custGeom>
            <a:rect b="b" l="l" r="r" t="t"/>
            <a:pathLst>
              <a:path extrusionOk="0" h="21146" w="20326">
                <a:moveTo>
                  <a:pt x="2432" y="3715"/>
                </a:moveTo>
                <a:lnTo>
                  <a:pt x="5986" y="3723"/>
                </a:lnTo>
                <a:cubicBezTo>
                  <a:pt x="10219" y="1000"/>
                  <a:pt x="15789" y="3007"/>
                  <a:pt x="17495" y="7871"/>
                </a:cubicBezTo>
                <a:cubicBezTo>
                  <a:pt x="18120" y="9654"/>
                  <a:pt x="18079" y="11542"/>
                  <a:pt x="17509" y="13231"/>
                </a:cubicBezTo>
                <a:cubicBezTo>
                  <a:pt x="16949" y="14891"/>
                  <a:pt x="15875" y="16367"/>
                  <a:pt x="14372" y="17382"/>
                </a:cubicBezTo>
                <a:lnTo>
                  <a:pt x="12093" y="13839"/>
                </a:lnTo>
                <a:cubicBezTo>
                  <a:pt x="13534" y="13089"/>
                  <a:pt x="14399" y="11511"/>
                  <a:pt x="14286" y="9839"/>
                </a:cubicBezTo>
                <a:cubicBezTo>
                  <a:pt x="14140" y="7677"/>
                  <a:pt x="12462" y="5969"/>
                  <a:pt x="10381" y="5865"/>
                </a:cubicBezTo>
                <a:lnTo>
                  <a:pt x="1051" y="5865"/>
                </a:lnTo>
                <a:cubicBezTo>
                  <a:pt x="-1050" y="10309"/>
                  <a:pt x="72" y="15674"/>
                  <a:pt x="3758" y="18808"/>
                </a:cubicBezTo>
                <a:cubicBezTo>
                  <a:pt x="4800" y="19694"/>
                  <a:pt x="5994" y="20337"/>
                  <a:pt x="7260" y="20722"/>
                </a:cubicBezTo>
                <a:cubicBezTo>
                  <a:pt x="8490" y="21096"/>
                  <a:pt x="9788" y="21228"/>
                  <a:pt x="11089" y="21096"/>
                </a:cubicBezTo>
                <a:lnTo>
                  <a:pt x="9552" y="18651"/>
                </a:lnTo>
                <a:cubicBezTo>
                  <a:pt x="7167" y="18482"/>
                  <a:pt x="4991" y="17176"/>
                  <a:pt x="3656" y="15112"/>
                </a:cubicBezTo>
                <a:cubicBezTo>
                  <a:pt x="2368" y="13121"/>
                  <a:pt x="2002" y="10635"/>
                  <a:pt x="2659" y="8335"/>
                </a:cubicBezTo>
                <a:lnTo>
                  <a:pt x="10232" y="8313"/>
                </a:lnTo>
                <a:cubicBezTo>
                  <a:pt x="11195" y="8267"/>
                  <a:pt x="11996" y="9072"/>
                  <a:pt x="11986" y="10074"/>
                </a:cubicBezTo>
                <a:cubicBezTo>
                  <a:pt x="11976" y="11051"/>
                  <a:pt x="11194" y="11828"/>
                  <a:pt x="10256" y="11793"/>
                </a:cubicBezTo>
                <a:lnTo>
                  <a:pt x="7982" y="11793"/>
                </a:lnTo>
                <a:lnTo>
                  <a:pt x="13519" y="20553"/>
                </a:lnTo>
                <a:cubicBezTo>
                  <a:pt x="16183" y="19559"/>
                  <a:pt x="18336" y="17468"/>
                  <a:pt x="19473" y="14773"/>
                </a:cubicBezTo>
                <a:cubicBezTo>
                  <a:pt x="20323" y="12760"/>
                  <a:pt x="20550" y="10520"/>
                  <a:pt x="20097" y="8373"/>
                </a:cubicBezTo>
                <a:cubicBezTo>
                  <a:pt x="19170" y="3983"/>
                  <a:pt x="15694" y="669"/>
                  <a:pt x="11410" y="88"/>
                </a:cubicBezTo>
                <a:cubicBezTo>
                  <a:pt x="8019" y="-372"/>
                  <a:pt x="4636" y="995"/>
                  <a:pt x="2432" y="371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4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04750" y="8363375"/>
            <a:ext cx="14574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uk-UA" sz="5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 Хаффмана</a:t>
            </a:r>
            <a:endParaRPr i="0" sz="10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047900" y="10735125"/>
            <a:ext cx="66528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800">
                <a:latin typeface="Montserrat"/>
                <a:ea typeface="Montserrat"/>
                <a:cs typeface="Montserrat"/>
                <a:sym typeface="Montserrat"/>
              </a:rPr>
              <a:t>Підготували студенти групи КС - 32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800">
                <a:latin typeface="Montserrat"/>
                <a:ea typeface="Montserrat"/>
                <a:cs typeface="Montserrat"/>
                <a:sym typeface="Montserrat"/>
              </a:rPr>
              <a:t>Пакула Максим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800">
                <a:latin typeface="Montserrat"/>
                <a:ea typeface="Montserrat"/>
                <a:cs typeface="Montserrat"/>
                <a:sym typeface="Montserrat"/>
              </a:rPr>
              <a:t>Новіков Володимир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571b88ef5_0_426"/>
          <p:cNvSpPr txBox="1"/>
          <p:nvPr/>
        </p:nvSpPr>
        <p:spPr>
          <a:xfrm>
            <a:off x="1727750" y="1140450"/>
            <a:ext cx="98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800">
                <a:latin typeface="Montserrat"/>
                <a:ea typeface="Montserrat"/>
                <a:cs typeface="Montserrat"/>
                <a:sym typeface="Montserrat"/>
              </a:rPr>
              <a:t>Побудова дерева Хаффмана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29571b88ef5_0_426"/>
          <p:cNvSpPr/>
          <p:nvPr/>
        </p:nvSpPr>
        <p:spPr>
          <a:xfrm>
            <a:off x="1813369" y="2063862"/>
            <a:ext cx="1576935" cy="510961"/>
          </a:xfrm>
          <a:custGeom>
            <a:rect b="b" l="l" r="r" t="t"/>
            <a:pathLst>
              <a:path extrusionOk="0" h="21310" w="2138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g29571b88ef5_0_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00" y="2574832"/>
            <a:ext cx="17106475" cy="10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571b88ef5_0_432"/>
          <p:cNvSpPr txBox="1"/>
          <p:nvPr/>
        </p:nvSpPr>
        <p:spPr>
          <a:xfrm>
            <a:off x="1727750" y="1140450"/>
            <a:ext cx="98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800">
                <a:latin typeface="Montserrat"/>
                <a:ea typeface="Montserrat"/>
                <a:cs typeface="Montserrat"/>
                <a:sym typeface="Montserrat"/>
              </a:rPr>
              <a:t>Побудова дерева Хаффмана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29571b88ef5_0_432"/>
          <p:cNvSpPr/>
          <p:nvPr/>
        </p:nvSpPr>
        <p:spPr>
          <a:xfrm>
            <a:off x="1813369" y="2063862"/>
            <a:ext cx="1576935" cy="510961"/>
          </a:xfrm>
          <a:custGeom>
            <a:rect b="b" l="l" r="r" t="t"/>
            <a:pathLst>
              <a:path extrusionOk="0" h="21310" w="2138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Google Shape;230;g29571b88ef5_0_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300" y="2727225"/>
            <a:ext cx="13098000" cy="103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571b88ef5_0_438"/>
          <p:cNvSpPr txBox="1"/>
          <p:nvPr/>
        </p:nvSpPr>
        <p:spPr>
          <a:xfrm>
            <a:off x="1727750" y="1140450"/>
            <a:ext cx="98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800">
                <a:latin typeface="Montserrat"/>
                <a:ea typeface="Montserrat"/>
                <a:cs typeface="Montserrat"/>
                <a:sym typeface="Montserrat"/>
              </a:rPr>
              <a:t>Побудова дерева Хаффмана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g29571b88ef5_0_438"/>
          <p:cNvSpPr/>
          <p:nvPr/>
        </p:nvSpPr>
        <p:spPr>
          <a:xfrm>
            <a:off x="1813369" y="2063862"/>
            <a:ext cx="1576935" cy="510961"/>
          </a:xfrm>
          <a:custGeom>
            <a:rect b="b" l="l" r="r" t="t"/>
            <a:pathLst>
              <a:path extrusionOk="0" h="21310" w="2138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g29571b88ef5_0_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75" y="2778600"/>
            <a:ext cx="11644050" cy="104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>
            <a:off x="1296441" y="1017041"/>
            <a:ext cx="11681918" cy="1168191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397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2959353" y="5911849"/>
            <a:ext cx="8356094" cy="189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Maven Pro"/>
              <a:buNone/>
            </a:pPr>
            <a:r>
              <a:rPr b="1" i="0" lang="uk-UA" sz="12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Thank you!</a:t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5872453" y="2307137"/>
            <a:ext cx="2529892" cy="2529999"/>
          </a:xfrm>
          <a:custGeom>
            <a:rect b="b" l="l" r="r" t="t"/>
            <a:pathLst>
              <a:path extrusionOk="0" h="21146" w="20326">
                <a:moveTo>
                  <a:pt x="2432" y="3715"/>
                </a:moveTo>
                <a:lnTo>
                  <a:pt x="5986" y="3723"/>
                </a:lnTo>
                <a:cubicBezTo>
                  <a:pt x="10219" y="1000"/>
                  <a:pt x="15789" y="3007"/>
                  <a:pt x="17495" y="7871"/>
                </a:cubicBezTo>
                <a:cubicBezTo>
                  <a:pt x="18120" y="9654"/>
                  <a:pt x="18079" y="11542"/>
                  <a:pt x="17509" y="13231"/>
                </a:cubicBezTo>
                <a:cubicBezTo>
                  <a:pt x="16949" y="14891"/>
                  <a:pt x="15875" y="16367"/>
                  <a:pt x="14372" y="17382"/>
                </a:cubicBezTo>
                <a:lnTo>
                  <a:pt x="12093" y="13839"/>
                </a:lnTo>
                <a:cubicBezTo>
                  <a:pt x="13534" y="13089"/>
                  <a:pt x="14399" y="11511"/>
                  <a:pt x="14286" y="9839"/>
                </a:cubicBezTo>
                <a:cubicBezTo>
                  <a:pt x="14140" y="7677"/>
                  <a:pt x="12462" y="5969"/>
                  <a:pt x="10381" y="5865"/>
                </a:cubicBezTo>
                <a:lnTo>
                  <a:pt x="1051" y="5865"/>
                </a:lnTo>
                <a:cubicBezTo>
                  <a:pt x="-1050" y="10309"/>
                  <a:pt x="72" y="15674"/>
                  <a:pt x="3758" y="18808"/>
                </a:cubicBezTo>
                <a:cubicBezTo>
                  <a:pt x="4800" y="19694"/>
                  <a:pt x="5994" y="20337"/>
                  <a:pt x="7260" y="20722"/>
                </a:cubicBezTo>
                <a:cubicBezTo>
                  <a:pt x="8490" y="21096"/>
                  <a:pt x="9788" y="21228"/>
                  <a:pt x="11089" y="21096"/>
                </a:cubicBezTo>
                <a:lnTo>
                  <a:pt x="9552" y="18651"/>
                </a:lnTo>
                <a:cubicBezTo>
                  <a:pt x="7167" y="18482"/>
                  <a:pt x="4991" y="17176"/>
                  <a:pt x="3656" y="15112"/>
                </a:cubicBezTo>
                <a:cubicBezTo>
                  <a:pt x="2368" y="13121"/>
                  <a:pt x="2002" y="10635"/>
                  <a:pt x="2659" y="8335"/>
                </a:cubicBezTo>
                <a:lnTo>
                  <a:pt x="10232" y="8313"/>
                </a:lnTo>
                <a:cubicBezTo>
                  <a:pt x="11195" y="8267"/>
                  <a:pt x="11996" y="9072"/>
                  <a:pt x="11986" y="10074"/>
                </a:cubicBezTo>
                <a:cubicBezTo>
                  <a:pt x="11976" y="11051"/>
                  <a:pt x="11194" y="11828"/>
                  <a:pt x="10256" y="11793"/>
                </a:cubicBezTo>
                <a:lnTo>
                  <a:pt x="7982" y="11793"/>
                </a:lnTo>
                <a:lnTo>
                  <a:pt x="13519" y="20553"/>
                </a:lnTo>
                <a:cubicBezTo>
                  <a:pt x="16183" y="19559"/>
                  <a:pt x="18336" y="17468"/>
                  <a:pt x="19473" y="14773"/>
                </a:cubicBezTo>
                <a:cubicBezTo>
                  <a:pt x="20323" y="12760"/>
                  <a:pt x="20550" y="10520"/>
                  <a:pt x="20097" y="8373"/>
                </a:cubicBezTo>
                <a:cubicBezTo>
                  <a:pt x="19170" y="3983"/>
                  <a:pt x="15694" y="669"/>
                  <a:pt x="11410" y="88"/>
                </a:cubicBezTo>
                <a:cubicBezTo>
                  <a:pt x="8019" y="-372"/>
                  <a:pt x="4636" y="995"/>
                  <a:pt x="2432" y="37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14732000" y="1016000"/>
            <a:ext cx="18115658" cy="11684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3435480" y="1785887"/>
            <a:ext cx="10652700" cy="1065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537527" y="3469335"/>
            <a:ext cx="12115500" cy="7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4500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оптимального префіксного кодування алфавіту Був розроблений в 1952 аспірантом Массачусетського технологічного інституту Девідом Хаффманом при написанні ним курсової роботи. Використовується в багатьох програмах стиснення даних, наприклад, PKZIP 2, LZH та ін.</a:t>
            </a:r>
            <a:endParaRPr sz="450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1402425" y="4966398"/>
            <a:ext cx="7472916" cy="3537208"/>
            <a:chOff x="-174850" y="613344"/>
            <a:chExt cx="6388200" cy="2203182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-174850" y="613344"/>
              <a:ext cx="6388200" cy="17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12000"/>
                <a:buFont typeface="Maven Pro Medium"/>
                <a:buNone/>
              </a:pPr>
              <a:r>
                <a:rPr lang="uk-UA" sz="8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Алгоритм Хаффмана</a:t>
              </a:r>
              <a:endParaRPr i="0" sz="17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74850" y="2409078"/>
              <a:ext cx="1419899" cy="407447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3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673" r="23672" t="0"/>
          <a:stretch/>
        </p:blipFill>
        <p:spPr>
          <a:xfrm>
            <a:off x="0" y="-25400"/>
            <a:ext cx="10883900" cy="13766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grpSp>
        <p:nvGrpSpPr>
          <p:cNvPr id="106" name="Google Shape;106;p3"/>
          <p:cNvGrpSpPr/>
          <p:nvPr/>
        </p:nvGrpSpPr>
        <p:grpSpPr>
          <a:xfrm>
            <a:off x="12883725" y="3074409"/>
            <a:ext cx="10884002" cy="7291323"/>
            <a:chOff x="-559838" y="-976861"/>
            <a:chExt cx="10884000" cy="5714607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-559837" y="-976861"/>
              <a:ext cx="10610700" cy="12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lang="uk-UA" sz="9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Визначення</a:t>
              </a:r>
              <a:endParaRPr i="0" sz="9600" u="none" cap="none" strike="noStrike">
                <a:solidFill>
                  <a:srgbClr val="31333D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-559838" y="567446"/>
              <a:ext cx="10884000" cy="4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Нехай A = {a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,a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,…,a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}  - Алфавіт з n  різних символів, W = {w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,w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,…,w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}  - Відповідний йому набір позитивних цілих ваг. Тоді набір бінарних кодів C = {c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,…,c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}, де cі  є кодом для символу ai, такий, що:</a:t>
              </a:r>
              <a:endParaRPr sz="27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400"/>
                <a:buFont typeface="Montserrat SemiBold"/>
                <a:buChar char="●"/>
              </a:pP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 не є префіксом для 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, при i≠j,</a:t>
              </a:r>
              <a:endParaRPr sz="27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Montserrat SemiBold"/>
                <a:buChar char="●"/>
              </a:pP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сума                        мінімальна (|c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|  - Довжина коду c</a:t>
              </a:r>
              <a:r>
                <a:rPr baseline="-25000" lang="uk-UA" sz="39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</a:t>
              </a: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),</a:t>
              </a:r>
              <a:endParaRPr sz="27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називається кодом Хаффмана.</a:t>
              </a:r>
              <a:endParaRPr sz="27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</a:endParaRPr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9669512" y="5656312"/>
            <a:ext cx="2403377" cy="2403377"/>
            <a:chOff x="0" y="0"/>
            <a:chExt cx="2403376" cy="2403376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2403376" cy="240337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3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837541" y="834915"/>
              <a:ext cx="728293" cy="733545"/>
            </a:xfrm>
            <a:custGeom>
              <a:rect b="b" l="l" r="r" t="t"/>
              <a:pathLst>
                <a:path extrusionOk="0" h="21600" w="21600">
                  <a:moveTo>
                    <a:pt x="21600" y="9507"/>
                  </a:moveTo>
                  <a:lnTo>
                    <a:pt x="4949" y="9507"/>
                  </a:lnTo>
                  <a:lnTo>
                    <a:pt x="12762" y="1817"/>
                  </a:lnTo>
                  <a:lnTo>
                    <a:pt x="10676" y="0"/>
                  </a:lnTo>
                  <a:lnTo>
                    <a:pt x="0" y="10800"/>
                  </a:lnTo>
                  <a:lnTo>
                    <a:pt x="10676" y="21600"/>
                  </a:lnTo>
                  <a:lnTo>
                    <a:pt x="12762" y="19538"/>
                  </a:lnTo>
                  <a:lnTo>
                    <a:pt x="4949" y="12093"/>
                  </a:lnTo>
                  <a:lnTo>
                    <a:pt x="21600" y="12093"/>
                  </a:lnTo>
                  <a:lnTo>
                    <a:pt x="21600" y="9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8300" y="8566036"/>
            <a:ext cx="20764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9571b88ef5_0_142"/>
          <p:cNvGrpSpPr/>
          <p:nvPr/>
        </p:nvGrpSpPr>
        <p:grpSpPr>
          <a:xfrm>
            <a:off x="2152725" y="1328752"/>
            <a:ext cx="19764900" cy="9113190"/>
            <a:chOff x="2394575" y="1277425"/>
            <a:chExt cx="19764900" cy="10000208"/>
          </a:xfrm>
        </p:grpSpPr>
        <p:sp>
          <p:nvSpPr>
            <p:cNvPr id="118" name="Google Shape;118;g29571b88ef5_0_142"/>
            <p:cNvSpPr txBox="1"/>
            <p:nvPr/>
          </p:nvSpPr>
          <p:spPr>
            <a:xfrm>
              <a:off x="2394575" y="1277425"/>
              <a:ext cx="19764900" cy="10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1" lang="uk-UA" sz="5400">
                  <a:latin typeface="Montserrat"/>
                  <a:ea typeface="Montserrat"/>
                  <a:cs typeface="Montserrat"/>
                  <a:sym typeface="Montserrat"/>
                </a:rPr>
                <a:t>Алгоритм побудови бінарного коду Хаффмана</a:t>
              </a:r>
              <a:endParaRPr sz="5400"/>
            </a:p>
          </p:txBody>
        </p:sp>
        <p:sp>
          <p:nvSpPr>
            <p:cNvPr id="119" name="Google Shape;119;g29571b88ef5_0_142"/>
            <p:cNvSpPr/>
            <p:nvPr/>
          </p:nvSpPr>
          <p:spPr>
            <a:xfrm>
              <a:off x="2510619" y="2683916"/>
              <a:ext cx="1576935" cy="560666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g29571b88ef5_0_142"/>
            <p:cNvSpPr/>
            <p:nvPr/>
          </p:nvSpPr>
          <p:spPr>
            <a:xfrm>
              <a:off x="2430164" y="5662948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g29571b88ef5_0_142"/>
            <p:cNvSpPr txBox="1"/>
            <p:nvPr/>
          </p:nvSpPr>
          <p:spPr>
            <a:xfrm>
              <a:off x="2421787" y="5709283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1</a:t>
              </a:r>
              <a:endParaRPr/>
            </a:p>
          </p:txBody>
        </p:sp>
        <p:sp>
          <p:nvSpPr>
            <p:cNvPr id="122" name="Google Shape;122;g29571b88ef5_0_142"/>
            <p:cNvSpPr txBox="1"/>
            <p:nvPr/>
          </p:nvSpPr>
          <p:spPr>
            <a:xfrm>
              <a:off x="3303700" y="5613994"/>
              <a:ext cx="7998300" cy="25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6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Складемо список символів, що кодуються, при цьому розглядатимемо один символ як дерево, що складається з одного елемента з вагою, що дорівнює частоті появи символу в рядку.</a:t>
              </a:r>
              <a:endParaRPr sz="1300"/>
            </a:p>
          </p:txBody>
        </p:sp>
        <p:sp>
          <p:nvSpPr>
            <p:cNvPr id="123" name="Google Shape;123;g29571b88ef5_0_142"/>
            <p:cNvSpPr/>
            <p:nvPr/>
          </p:nvSpPr>
          <p:spPr>
            <a:xfrm>
              <a:off x="2430164" y="8964948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g29571b88ef5_0_142"/>
            <p:cNvSpPr txBox="1"/>
            <p:nvPr/>
          </p:nvSpPr>
          <p:spPr>
            <a:xfrm>
              <a:off x="2421787" y="9026608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2</a:t>
              </a:r>
              <a:endParaRPr/>
            </a:p>
          </p:txBody>
        </p:sp>
        <p:sp>
          <p:nvSpPr>
            <p:cNvPr id="125" name="Google Shape;125;g29571b88ef5_0_142"/>
            <p:cNvSpPr txBox="1"/>
            <p:nvPr/>
          </p:nvSpPr>
          <p:spPr>
            <a:xfrm>
              <a:off x="3303706" y="8916033"/>
              <a:ext cx="68793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7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Зі списку виберемо два вузли з найменшою вагою.</a:t>
              </a:r>
              <a:endParaRPr/>
            </a:p>
          </p:txBody>
        </p:sp>
        <p:sp>
          <p:nvSpPr>
            <p:cNvPr id="126" name="Google Shape;126;g29571b88ef5_0_142"/>
            <p:cNvSpPr/>
            <p:nvPr/>
          </p:nvSpPr>
          <p:spPr>
            <a:xfrm>
              <a:off x="12615564" y="5662948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g29571b88ef5_0_142"/>
            <p:cNvSpPr txBox="1"/>
            <p:nvPr/>
          </p:nvSpPr>
          <p:spPr>
            <a:xfrm>
              <a:off x="12607187" y="5709283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3</a:t>
              </a:r>
              <a:endParaRPr/>
            </a:p>
          </p:txBody>
        </p:sp>
        <p:sp>
          <p:nvSpPr>
            <p:cNvPr id="128" name="Google Shape;128;g29571b88ef5_0_142"/>
            <p:cNvSpPr txBox="1"/>
            <p:nvPr/>
          </p:nvSpPr>
          <p:spPr>
            <a:xfrm>
              <a:off x="13489106" y="5614033"/>
              <a:ext cx="6879300" cy="21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7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Сформуємо новий вузол з вагою, що дорівнює сумі ваг обраних вузлів, і приєднаємо до нього два обрані вузли як діти.</a:t>
              </a:r>
              <a:endParaRPr/>
            </a:p>
          </p:txBody>
        </p:sp>
        <p:sp>
          <p:nvSpPr>
            <p:cNvPr id="129" name="Google Shape;129;g29571b88ef5_0_142"/>
            <p:cNvSpPr/>
            <p:nvPr/>
          </p:nvSpPr>
          <p:spPr>
            <a:xfrm>
              <a:off x="12615564" y="8964948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g29571b88ef5_0_142"/>
            <p:cNvSpPr txBox="1"/>
            <p:nvPr/>
          </p:nvSpPr>
          <p:spPr>
            <a:xfrm>
              <a:off x="12607187" y="9011283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4</a:t>
              </a:r>
              <a:endParaRPr/>
            </a:p>
          </p:txBody>
        </p:sp>
        <p:sp>
          <p:nvSpPr>
            <p:cNvPr id="131" name="Google Shape;131;g29571b88ef5_0_142"/>
            <p:cNvSpPr txBox="1"/>
            <p:nvPr/>
          </p:nvSpPr>
          <p:spPr>
            <a:xfrm>
              <a:off x="13489106" y="8916033"/>
              <a:ext cx="6879300" cy="23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7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Додамо до списку щойно сформований вузол замість двох об'єднаних вузлів.</a:t>
              </a:r>
              <a:endParaRPr sz="27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4000"/>
                <a:buFont typeface="Maven Pro Medium"/>
                <a:buNone/>
              </a:pPr>
              <a:r>
                <a:t/>
              </a:r>
              <a:endParaRPr sz="4000">
                <a:solidFill>
                  <a:srgbClr val="31333D"/>
                </a:solidFill>
                <a:latin typeface="Maven Pro Medium"/>
                <a:ea typeface="Maven Pro Medium"/>
                <a:cs typeface="Maven Pro Medium"/>
                <a:sym typeface="Maven Pro Medium"/>
              </a:endParaRPr>
            </a:p>
          </p:txBody>
        </p:sp>
      </p:grpSp>
      <p:grpSp>
        <p:nvGrpSpPr>
          <p:cNvPr id="132" name="Google Shape;132;g29571b88ef5_0_142"/>
          <p:cNvGrpSpPr/>
          <p:nvPr/>
        </p:nvGrpSpPr>
        <p:grpSpPr>
          <a:xfrm>
            <a:off x="3145881" y="10167971"/>
            <a:ext cx="6879300" cy="1474200"/>
            <a:chOff x="-1588619" y="8474896"/>
            <a:chExt cx="6879300" cy="1474200"/>
          </a:xfrm>
        </p:grpSpPr>
        <p:sp>
          <p:nvSpPr>
            <p:cNvPr id="133" name="Google Shape;133;g29571b88ef5_0_142"/>
            <p:cNvSpPr txBox="1"/>
            <p:nvPr/>
          </p:nvSpPr>
          <p:spPr>
            <a:xfrm>
              <a:off x="2421787" y="9011283"/>
              <a:ext cx="642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2</a:t>
              </a:r>
              <a:endParaRPr/>
            </a:p>
          </p:txBody>
        </p:sp>
        <p:sp>
          <p:nvSpPr>
            <p:cNvPr id="134" name="Google Shape;134;g29571b88ef5_0_142"/>
            <p:cNvSpPr txBox="1"/>
            <p:nvPr/>
          </p:nvSpPr>
          <p:spPr>
            <a:xfrm>
              <a:off x="-1588619" y="8474896"/>
              <a:ext cx="6879300" cy="14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7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Якщо у списку більше одного вузла, то повторимо пункти з другого до п'ятого.</a:t>
              </a:r>
              <a:endParaRPr/>
            </a:p>
          </p:txBody>
        </p:sp>
      </p:grpSp>
      <p:sp>
        <p:nvSpPr>
          <p:cNvPr id="135" name="Google Shape;135;g29571b88ef5_0_142"/>
          <p:cNvSpPr/>
          <p:nvPr/>
        </p:nvSpPr>
        <p:spPr>
          <a:xfrm>
            <a:off x="2152714" y="10167973"/>
            <a:ext cx="626100" cy="62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405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1" lang="uk-UA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i="0" sz="3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g29571b88ef5_0_142"/>
          <p:cNvSpPr txBox="1"/>
          <p:nvPr/>
        </p:nvSpPr>
        <p:spPr>
          <a:xfrm>
            <a:off x="2152725" y="3469250"/>
            <a:ext cx="183255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7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Побудова коду Хаффмана зводиться до побудови відповідного бінарного дерева за таким алгоритмом:</a:t>
            </a:r>
            <a:endParaRPr sz="2700">
              <a:solidFill>
                <a:srgbClr val="4040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29571b88ef5_0_230"/>
          <p:cNvGrpSpPr/>
          <p:nvPr/>
        </p:nvGrpSpPr>
        <p:grpSpPr>
          <a:xfrm>
            <a:off x="2407839" y="1689625"/>
            <a:ext cx="19763905" cy="9426524"/>
            <a:chOff x="68500" y="-395657"/>
            <a:chExt cx="19763905" cy="9426524"/>
          </a:xfrm>
        </p:grpSpPr>
        <p:sp>
          <p:nvSpPr>
            <p:cNvPr id="142" name="Google Shape;142;g29571b88ef5_0_230"/>
            <p:cNvSpPr txBox="1"/>
            <p:nvPr/>
          </p:nvSpPr>
          <p:spPr>
            <a:xfrm>
              <a:off x="68511" y="-395657"/>
              <a:ext cx="12505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1" lang="uk-UA" sz="6000">
                  <a:solidFill>
                    <a:srgbClr val="3133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Плюси алгоритма Хаффмана:</a:t>
              </a:r>
              <a:endParaRPr b="1"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" name="Google Shape;143;g29571b88ef5_0_230"/>
            <p:cNvSpPr/>
            <p:nvPr/>
          </p:nvSpPr>
          <p:spPr>
            <a:xfrm>
              <a:off x="217164" y="630648"/>
              <a:ext cx="1576935" cy="560666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44" name="Google Shape;144;g29571b88ef5_0_230"/>
            <p:cNvGrpSpPr/>
            <p:nvPr/>
          </p:nvGrpSpPr>
          <p:grpSpPr>
            <a:xfrm>
              <a:off x="68500" y="1283666"/>
              <a:ext cx="8978711" cy="3980052"/>
              <a:chOff x="68500" y="-1076051"/>
              <a:chExt cx="8978711" cy="3980052"/>
            </a:xfrm>
          </p:grpSpPr>
          <p:sp>
            <p:nvSpPr>
              <p:cNvPr id="145" name="Google Shape;145;g29571b88ef5_0_230"/>
              <p:cNvSpPr/>
              <p:nvPr/>
            </p:nvSpPr>
            <p:spPr>
              <a:xfrm>
                <a:off x="217152" y="-10760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6" name="Google Shape;146;g29571b88ef5_0_230"/>
              <p:cNvSpPr txBox="1"/>
              <p:nvPr/>
            </p:nvSpPr>
            <p:spPr>
              <a:xfrm>
                <a:off x="68500" y="-1076050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01</a:t>
                </a:r>
                <a:endParaRPr/>
              </a:p>
            </p:txBody>
          </p:sp>
          <p:sp>
            <p:nvSpPr>
              <p:cNvPr id="147" name="Google Shape;147;g29571b88ef5_0_230"/>
              <p:cNvSpPr txBox="1"/>
              <p:nvPr/>
            </p:nvSpPr>
            <p:spPr>
              <a:xfrm>
                <a:off x="1161711" y="1"/>
                <a:ext cx="7885500" cy="29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Ефективність в умовах стиснення даних: </a:t>
                </a: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Алгоритм Хаффмана є оптимальним для стиснення даних, оскільки він генерує оптимальний префіксний код для заданих символів, що забезпечує мінімальну довжину вихідного потоку даних.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48" name="Google Shape;148;g29571b88ef5_0_230"/>
            <p:cNvGrpSpPr/>
            <p:nvPr/>
          </p:nvGrpSpPr>
          <p:grpSpPr>
            <a:xfrm>
              <a:off x="68500" y="5410080"/>
              <a:ext cx="9222905" cy="3620788"/>
              <a:chOff x="68500" y="-1039037"/>
              <a:chExt cx="9222905" cy="3620788"/>
            </a:xfrm>
          </p:grpSpPr>
          <p:sp>
            <p:nvSpPr>
              <p:cNvPr id="149" name="Google Shape;149;g29571b88ef5_0_230"/>
              <p:cNvSpPr/>
              <p:nvPr/>
            </p:nvSpPr>
            <p:spPr>
              <a:xfrm>
                <a:off x="217152" y="-8221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0" name="Google Shape;150;g29571b88ef5_0_230"/>
              <p:cNvSpPr txBox="1"/>
              <p:nvPr/>
            </p:nvSpPr>
            <p:spPr>
              <a:xfrm>
                <a:off x="68500" y="-1039037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02</a:t>
                </a:r>
                <a:endParaRPr/>
              </a:p>
            </p:txBody>
          </p:sp>
          <p:sp>
            <p:nvSpPr>
              <p:cNvPr id="151" name="Google Shape;151;g29571b88ef5_0_230"/>
              <p:cNvSpPr txBox="1"/>
              <p:nvPr/>
            </p:nvSpPr>
            <p:spPr>
              <a:xfrm>
                <a:off x="1161705" y="158050"/>
                <a:ext cx="8129700" cy="24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Простота та швидкодія: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Алгоритм Хаффмана досить легко реалізовувати та має низьку обчислювальну складність, що робить його ефективним для реального часу та великих обсягів даних.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52" name="Google Shape;152;g29571b88ef5_0_230"/>
            <p:cNvGrpSpPr/>
            <p:nvPr/>
          </p:nvGrpSpPr>
          <p:grpSpPr>
            <a:xfrm>
              <a:off x="10541000" y="1283666"/>
              <a:ext cx="9291405" cy="3499751"/>
              <a:chOff x="0" y="-1076051"/>
              <a:chExt cx="9291405" cy="3499751"/>
            </a:xfrm>
          </p:grpSpPr>
          <p:sp>
            <p:nvSpPr>
              <p:cNvPr id="153" name="Google Shape;153;g29571b88ef5_0_230"/>
              <p:cNvSpPr/>
              <p:nvPr/>
            </p:nvSpPr>
            <p:spPr>
              <a:xfrm>
                <a:off x="217152" y="-10760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4" name="Google Shape;154;g29571b88ef5_0_230"/>
              <p:cNvSpPr txBox="1"/>
              <p:nvPr/>
            </p:nvSpPr>
            <p:spPr>
              <a:xfrm>
                <a:off x="0" y="-1076050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03</a:t>
                </a:r>
                <a:endParaRPr/>
              </a:p>
            </p:txBody>
          </p:sp>
          <p:sp>
            <p:nvSpPr>
              <p:cNvPr id="155" name="Google Shape;155;g29571b88ef5_0_230"/>
              <p:cNvSpPr txBox="1"/>
              <p:nvPr/>
            </p:nvSpPr>
            <p:spPr>
              <a:xfrm>
                <a:off x="1161705" y="0"/>
                <a:ext cx="8129700" cy="24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Адаптивність: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Алгоритм Хаффмана може бути адаптивним, що означає, що він може змінювати свої коди у процесі стиснення відповідно до частоти входження символів.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56" name="Google Shape;156;g29571b88ef5_0_230"/>
            <p:cNvGrpSpPr/>
            <p:nvPr/>
          </p:nvGrpSpPr>
          <p:grpSpPr>
            <a:xfrm>
              <a:off x="10541000" y="5410067"/>
              <a:ext cx="9291405" cy="3620800"/>
              <a:chOff x="0" y="-1039050"/>
              <a:chExt cx="9291405" cy="3620800"/>
            </a:xfrm>
          </p:grpSpPr>
          <p:sp>
            <p:nvSpPr>
              <p:cNvPr id="157" name="Google Shape;157;g29571b88ef5_0_230"/>
              <p:cNvSpPr/>
              <p:nvPr/>
            </p:nvSpPr>
            <p:spPr>
              <a:xfrm>
                <a:off x="217152" y="-8221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8" name="Google Shape;158;g29571b88ef5_0_230"/>
              <p:cNvSpPr txBox="1"/>
              <p:nvPr/>
            </p:nvSpPr>
            <p:spPr>
              <a:xfrm>
                <a:off x="0" y="-1039050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04</a:t>
                </a:r>
                <a:endParaRPr/>
              </a:p>
            </p:txBody>
          </p:sp>
          <p:sp>
            <p:nvSpPr>
              <p:cNvPr id="159" name="Google Shape;159;g29571b88ef5_0_230"/>
              <p:cNvSpPr txBox="1"/>
              <p:nvPr/>
            </p:nvSpPr>
            <p:spPr>
              <a:xfrm>
                <a:off x="1161705" y="158050"/>
                <a:ext cx="8129700" cy="242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Зберігання дерева: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Дерево Хаффмана може бути збережене разом із стисненими даними, що дозволяє декодувати дані без додаткового збереження структури дерева.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29571b88ef5_0_297"/>
          <p:cNvGrpSpPr/>
          <p:nvPr/>
        </p:nvGrpSpPr>
        <p:grpSpPr>
          <a:xfrm>
            <a:off x="2424964" y="1605800"/>
            <a:ext cx="19763905" cy="10505224"/>
            <a:chOff x="68500" y="-479482"/>
            <a:chExt cx="19763905" cy="10505224"/>
          </a:xfrm>
        </p:grpSpPr>
        <p:sp>
          <p:nvSpPr>
            <p:cNvPr id="165" name="Google Shape;165;g29571b88ef5_0_297"/>
            <p:cNvSpPr txBox="1"/>
            <p:nvPr/>
          </p:nvSpPr>
          <p:spPr>
            <a:xfrm>
              <a:off x="68511" y="-479482"/>
              <a:ext cx="12640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1" lang="uk-UA" sz="6000">
                  <a:solidFill>
                    <a:srgbClr val="3133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Міну</a:t>
              </a:r>
              <a:r>
                <a:rPr b="1" lang="uk-UA" sz="6000">
                  <a:solidFill>
                    <a:srgbClr val="3133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си алгоритма Хаффмана:</a:t>
              </a:r>
              <a:endParaRPr b="1"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6" name="Google Shape;166;g29571b88ef5_0_297"/>
            <p:cNvSpPr/>
            <p:nvPr/>
          </p:nvSpPr>
          <p:spPr>
            <a:xfrm>
              <a:off x="217164" y="546823"/>
              <a:ext cx="1576935" cy="560666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67" name="Google Shape;167;g29571b88ef5_0_297"/>
            <p:cNvGrpSpPr/>
            <p:nvPr/>
          </p:nvGrpSpPr>
          <p:grpSpPr>
            <a:xfrm>
              <a:off x="68500" y="1283666"/>
              <a:ext cx="8978711" cy="4460352"/>
              <a:chOff x="68500" y="-1076051"/>
              <a:chExt cx="8978711" cy="4460352"/>
            </a:xfrm>
          </p:grpSpPr>
          <p:sp>
            <p:nvSpPr>
              <p:cNvPr id="168" name="Google Shape;168;g29571b88ef5_0_297"/>
              <p:cNvSpPr/>
              <p:nvPr/>
            </p:nvSpPr>
            <p:spPr>
              <a:xfrm>
                <a:off x="217152" y="-10760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9" name="Google Shape;169;g29571b88ef5_0_297"/>
              <p:cNvSpPr txBox="1"/>
              <p:nvPr/>
            </p:nvSpPr>
            <p:spPr>
              <a:xfrm>
                <a:off x="68500" y="-1076050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01</a:t>
                </a:r>
                <a:endParaRPr/>
              </a:p>
            </p:txBody>
          </p:sp>
          <p:sp>
            <p:nvSpPr>
              <p:cNvPr id="170" name="Google Shape;170;g29571b88ef5_0_297"/>
              <p:cNvSpPr txBox="1"/>
              <p:nvPr/>
            </p:nvSpPr>
            <p:spPr>
              <a:xfrm>
                <a:off x="1161711" y="1"/>
                <a:ext cx="7885500" cy="3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Невідомість структури заздалегідь: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Щоб розпочати стиснення, потрібно знати частоту входження кожного символу. У реальних сценаріях це може виявитися проблемою, оскільки нам не завжди відомо, які символи з'являться у вхідних даних.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71" name="Google Shape;171;g29571b88ef5_0_297"/>
            <p:cNvGrpSpPr/>
            <p:nvPr/>
          </p:nvGrpSpPr>
          <p:grpSpPr>
            <a:xfrm>
              <a:off x="68500" y="5410080"/>
              <a:ext cx="9222905" cy="4615663"/>
              <a:chOff x="68500" y="-1039037"/>
              <a:chExt cx="9222905" cy="4615663"/>
            </a:xfrm>
          </p:grpSpPr>
          <p:sp>
            <p:nvSpPr>
              <p:cNvPr id="172" name="Google Shape;172;g29571b88ef5_0_297"/>
              <p:cNvSpPr/>
              <p:nvPr/>
            </p:nvSpPr>
            <p:spPr>
              <a:xfrm>
                <a:off x="217152" y="-8221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73" name="Google Shape;173;g29571b88ef5_0_297"/>
              <p:cNvSpPr txBox="1"/>
              <p:nvPr/>
            </p:nvSpPr>
            <p:spPr>
              <a:xfrm>
                <a:off x="68500" y="-1039037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02</a:t>
                </a:r>
                <a:endParaRPr/>
              </a:p>
            </p:txBody>
          </p:sp>
          <p:sp>
            <p:nvSpPr>
              <p:cNvPr id="174" name="Google Shape;174;g29571b88ef5_0_297"/>
              <p:cNvSpPr txBox="1"/>
              <p:nvPr/>
            </p:nvSpPr>
            <p:spPr>
              <a:xfrm>
                <a:off x="1161705" y="192325"/>
                <a:ext cx="8129700" cy="3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Додаткові біти для збереження структури дерева: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Якщо структура дерева Хаффмана не зберігається разом із стисненими даними, потрібно додатково зберігати інформацію про структуру дерева, що може збільшити розмір стислого файлу.	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75" name="Google Shape;175;g29571b88ef5_0_297"/>
            <p:cNvGrpSpPr/>
            <p:nvPr/>
          </p:nvGrpSpPr>
          <p:grpSpPr>
            <a:xfrm>
              <a:off x="10541000" y="1283666"/>
              <a:ext cx="9291405" cy="4002614"/>
              <a:chOff x="0" y="-1076051"/>
              <a:chExt cx="9291405" cy="4002614"/>
            </a:xfrm>
          </p:grpSpPr>
          <p:sp>
            <p:nvSpPr>
              <p:cNvPr id="176" name="Google Shape;176;g29571b88ef5_0_297"/>
              <p:cNvSpPr/>
              <p:nvPr/>
            </p:nvSpPr>
            <p:spPr>
              <a:xfrm>
                <a:off x="217152" y="-10760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77" name="Google Shape;177;g29571b88ef5_0_297"/>
              <p:cNvSpPr txBox="1"/>
              <p:nvPr/>
            </p:nvSpPr>
            <p:spPr>
              <a:xfrm>
                <a:off x="0" y="-1076050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03</a:t>
                </a:r>
                <a:endParaRPr/>
              </a:p>
            </p:txBody>
          </p:sp>
          <p:sp>
            <p:nvSpPr>
              <p:cNvPr id="178" name="Google Shape;178;g29571b88ef5_0_297"/>
              <p:cNvSpPr txBox="1"/>
              <p:nvPr/>
            </p:nvSpPr>
            <p:spPr>
              <a:xfrm>
                <a:off x="1161705" y="22563"/>
                <a:ext cx="8129700" cy="29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Неефективність для невеликих обсягів даних: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Для невеликих обсягів даних час, необхідний для створення структури Хаффмана, може бути більшим, ніж у випадку інших алгоритмів стиснення.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79" name="Google Shape;179;g29571b88ef5_0_297"/>
            <p:cNvGrpSpPr/>
            <p:nvPr/>
          </p:nvGrpSpPr>
          <p:grpSpPr>
            <a:xfrm>
              <a:off x="10541000" y="5410067"/>
              <a:ext cx="9291405" cy="4615675"/>
              <a:chOff x="0" y="-1039050"/>
              <a:chExt cx="9291405" cy="4615675"/>
            </a:xfrm>
          </p:grpSpPr>
          <p:sp>
            <p:nvSpPr>
              <p:cNvPr id="180" name="Google Shape;180;g29571b88ef5_0_297"/>
              <p:cNvSpPr/>
              <p:nvPr/>
            </p:nvSpPr>
            <p:spPr>
              <a:xfrm>
                <a:off x="217152" y="-822151"/>
                <a:ext cx="2978400" cy="297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Helvetica Neue"/>
                  <a:buNone/>
                </a:pPr>
                <a:r>
                  <a:t/>
                </a:r>
                <a:endParaRPr b="1" i="0" sz="3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1" name="Google Shape;181;g29571b88ef5_0_297"/>
              <p:cNvSpPr txBox="1"/>
              <p:nvPr/>
            </p:nvSpPr>
            <p:spPr>
              <a:xfrm>
                <a:off x="0" y="-1039050"/>
                <a:ext cx="2167800" cy="133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333D"/>
                  </a:buClr>
                  <a:buSzPts val="8000"/>
                  <a:buFont typeface="Maven Pro Medium"/>
                  <a:buNone/>
                </a:pPr>
                <a:r>
                  <a:rPr b="0" i="0" lang="uk-UA" sz="8000" u="none" cap="none" strike="noStrike">
                    <a:solidFill>
                      <a:srgbClr val="31333D"/>
                    </a:solidFill>
                    <a:latin typeface="Maven Pro Medium"/>
                    <a:ea typeface="Maven Pro Medium"/>
                    <a:cs typeface="Maven Pro Medium"/>
                    <a:sym typeface="Maven Pro Medium"/>
                  </a:rPr>
                  <a:t>04</a:t>
                </a:r>
                <a:endParaRPr/>
              </a:p>
            </p:txBody>
          </p:sp>
          <p:sp>
            <p:nvSpPr>
              <p:cNvPr id="182" name="Google Shape;182;g29571b88ef5_0_297"/>
              <p:cNvSpPr txBox="1"/>
              <p:nvPr/>
            </p:nvSpPr>
            <p:spPr>
              <a:xfrm>
                <a:off x="1161705" y="192325"/>
                <a:ext cx="8129700" cy="3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b="1" lang="uk-UA" sz="2600">
                    <a:solidFill>
                      <a:srgbClr val="64697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Наявність кращих альтернатив: </a:t>
                </a:r>
                <a:endParaRPr b="1" sz="26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46979"/>
                  </a:buClr>
                  <a:buSzPts val="2600"/>
                  <a:buFont typeface="Open Sans"/>
                  <a:buNone/>
                </a:pPr>
                <a:r>
                  <a:rPr lang="uk-UA" sz="2600">
                    <a:solidFill>
                      <a:srgbClr val="64697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Для деяких видів даних, таких як зображення або відео, існують інші алгоритми стиснення (наприклад, JPEG для зображень, H.264 для відео), які можуть забезпечити кращі ступені стиснення в порівнянні з алгоритмом Хаффмана.</a:t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g29571b88ef5_0_323"/>
          <p:cNvGrpSpPr/>
          <p:nvPr/>
        </p:nvGrpSpPr>
        <p:grpSpPr>
          <a:xfrm>
            <a:off x="2360314" y="1700407"/>
            <a:ext cx="19434324" cy="9533076"/>
            <a:chOff x="2394564" y="604507"/>
            <a:chExt cx="19434324" cy="9533076"/>
          </a:xfrm>
        </p:grpSpPr>
        <p:sp>
          <p:nvSpPr>
            <p:cNvPr id="188" name="Google Shape;188;g29571b88ef5_0_323"/>
            <p:cNvSpPr txBox="1"/>
            <p:nvPr/>
          </p:nvSpPr>
          <p:spPr>
            <a:xfrm>
              <a:off x="2394564" y="604507"/>
              <a:ext cx="120483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1" lang="uk-UA" sz="6000">
                  <a:solidFill>
                    <a:srgbClr val="3133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 його використовують?</a:t>
              </a:r>
              <a:endParaRPr b="1" sz="6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g29571b88ef5_0_323"/>
            <p:cNvSpPr/>
            <p:nvPr/>
          </p:nvSpPr>
          <p:spPr>
            <a:xfrm>
              <a:off x="2447344" y="1938605"/>
              <a:ext cx="1576935" cy="560666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0" name="Google Shape;190;g29571b88ef5_0_323"/>
            <p:cNvSpPr txBox="1"/>
            <p:nvPr/>
          </p:nvSpPr>
          <p:spPr>
            <a:xfrm>
              <a:off x="3275387" y="4016981"/>
              <a:ext cx="8659200" cy="28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26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У сфері мережевих технологій алгоритм Хаффмана може бути використаний для стиснення даних перед їх передачею через мережу. Наприклад, він може бути використаний у протоколах стиснення даних, таких як gzip для HTTP-трафіку.</a:t>
              </a:r>
              <a:endParaRPr sz="26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1" name="Google Shape;191;g29571b88ef5_0_323"/>
            <p:cNvSpPr txBox="1"/>
            <p:nvPr/>
          </p:nvSpPr>
          <p:spPr>
            <a:xfrm>
              <a:off x="3275399" y="3143933"/>
              <a:ext cx="68793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4000"/>
                <a:buFont typeface="Maven Pro Medium"/>
                <a:buNone/>
              </a:pPr>
              <a:r>
                <a:rPr lang="uk-UA" sz="4000">
                  <a:solidFill>
                    <a:srgbClr val="3133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Комп'ютерні мережі: 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2" name="Google Shape;192;g29571b88ef5_0_323"/>
            <p:cNvSpPr txBox="1"/>
            <p:nvPr/>
          </p:nvSpPr>
          <p:spPr>
            <a:xfrm>
              <a:off x="3222612" y="7604248"/>
              <a:ext cx="8659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24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Алгоритм Хаффмана широко використовується в програмах стиснення файлів, таких як ZIP або RAR, для зменшення розміру файлів, які зберігаються або передаються через інтернет.</a:t>
              </a:r>
              <a:endParaRPr sz="24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3" name="Google Shape;193;g29571b88ef5_0_323"/>
            <p:cNvSpPr txBox="1"/>
            <p:nvPr/>
          </p:nvSpPr>
          <p:spPr>
            <a:xfrm>
              <a:off x="3222624" y="6843491"/>
              <a:ext cx="68793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4000">
                  <a:solidFill>
                    <a:srgbClr val="3133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Компресія файлів: </a:t>
              </a:r>
              <a:endParaRPr sz="4000">
                <a:solidFill>
                  <a:srgbClr val="31333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4" name="Google Shape;194;g29571b88ef5_0_323"/>
            <p:cNvSpPr txBox="1"/>
            <p:nvPr/>
          </p:nvSpPr>
          <p:spPr>
            <a:xfrm>
              <a:off x="13169688" y="3982432"/>
              <a:ext cx="86592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26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Програми для архівування та резервного копіювання часто використовують алгоритм Хаффмана для стиснення даних перед їх збереженням.</a:t>
              </a:r>
              <a:endParaRPr sz="26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5" name="Google Shape;195;g29571b88ef5_0_323"/>
            <p:cNvSpPr txBox="1"/>
            <p:nvPr/>
          </p:nvSpPr>
          <p:spPr>
            <a:xfrm>
              <a:off x="13158417" y="3143925"/>
              <a:ext cx="86592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3300">
                  <a:solidFill>
                    <a:srgbClr val="3133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Архівування та резервне копіювання: </a:t>
              </a:r>
              <a:endParaRPr sz="3300">
                <a:solidFill>
                  <a:srgbClr val="31333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6" name="Google Shape;196;g29571b88ef5_0_323"/>
            <p:cNvSpPr txBox="1"/>
            <p:nvPr/>
          </p:nvSpPr>
          <p:spPr>
            <a:xfrm>
              <a:off x="13169688" y="6719383"/>
              <a:ext cx="8659200" cy="34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uk-UA" sz="26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У деяких аудіо та відео кодеках, які використовуються для стиснення аудіо- та відеоданих (наприклад, MP3 для аудіо, H.264 для відео), можуть бути використані різні варіанти алгоритму Хаффмана для стиснення певних частин потоку даних.</a:t>
              </a:r>
              <a:endParaRPr sz="26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646979"/>
                </a:buClr>
                <a:buSzPts val="2600"/>
                <a:buFont typeface="Open Sans"/>
                <a:buNone/>
              </a:pPr>
              <a:r>
                <a:t/>
              </a:r>
              <a:endParaRPr sz="26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7" name="Google Shape;197;g29571b88ef5_0_323"/>
            <p:cNvSpPr txBox="1"/>
            <p:nvPr/>
          </p:nvSpPr>
          <p:spPr>
            <a:xfrm>
              <a:off x="13158423" y="5880884"/>
              <a:ext cx="68793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4000">
                  <a:solidFill>
                    <a:srgbClr val="3133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Аудіо та відео компресія: </a:t>
              </a:r>
              <a:endParaRPr sz="4000">
                <a:solidFill>
                  <a:srgbClr val="31333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8" name="Google Shape;198;g29571b88ef5_0_323"/>
            <p:cNvSpPr/>
            <p:nvPr/>
          </p:nvSpPr>
          <p:spPr>
            <a:xfrm>
              <a:off x="2493363" y="3192258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9" name="Google Shape;199;g29571b88ef5_0_323"/>
            <p:cNvSpPr/>
            <p:nvPr/>
          </p:nvSpPr>
          <p:spPr>
            <a:xfrm>
              <a:off x="12302064" y="3173182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0" name="Google Shape;200;g29571b88ef5_0_323"/>
            <p:cNvSpPr/>
            <p:nvPr/>
          </p:nvSpPr>
          <p:spPr>
            <a:xfrm>
              <a:off x="2407763" y="6843482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1" name="Google Shape;201;g29571b88ef5_0_323"/>
            <p:cNvSpPr/>
            <p:nvPr/>
          </p:nvSpPr>
          <p:spPr>
            <a:xfrm>
              <a:off x="12302064" y="5910132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02" name="Google Shape;202;g29571b88ef5_0_323"/>
          <p:cNvSpPr txBox="1"/>
          <p:nvPr/>
        </p:nvSpPr>
        <p:spPr>
          <a:xfrm>
            <a:off x="2772275" y="11233475"/>
            <a:ext cx="1979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000">
                <a:latin typeface="Montserrat Medium"/>
                <a:ea typeface="Montserrat Medium"/>
                <a:cs typeface="Montserrat Medium"/>
                <a:sym typeface="Montserrat Medium"/>
              </a:rPr>
              <a:t>Це лише кілька прикладів застосування алгоритму Хаффмана, і його використання може бути знайдено в багатьох інших областях, де важливо зменшити розмір даних.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9571b88ef5_0_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75" y="2860125"/>
            <a:ext cx="21019525" cy="104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9571b88ef5_0_413"/>
          <p:cNvSpPr txBox="1"/>
          <p:nvPr/>
        </p:nvSpPr>
        <p:spPr>
          <a:xfrm>
            <a:off x="1727750" y="1140450"/>
            <a:ext cx="98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800">
                <a:latin typeface="Montserrat"/>
                <a:ea typeface="Montserrat"/>
                <a:cs typeface="Montserrat"/>
                <a:sym typeface="Montserrat"/>
              </a:rPr>
              <a:t>Побудова дерева </a:t>
            </a:r>
            <a:r>
              <a:rPr b="1" lang="uk-UA" sz="4800">
                <a:latin typeface="Montserrat"/>
                <a:ea typeface="Montserrat"/>
                <a:cs typeface="Montserrat"/>
                <a:sym typeface="Montserrat"/>
              </a:rPr>
              <a:t>Хаффмана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29571b88ef5_0_413"/>
          <p:cNvSpPr/>
          <p:nvPr/>
        </p:nvSpPr>
        <p:spPr>
          <a:xfrm>
            <a:off x="1813369" y="2063862"/>
            <a:ext cx="1576935" cy="510961"/>
          </a:xfrm>
          <a:custGeom>
            <a:rect b="b" l="l" r="r" t="t"/>
            <a:pathLst>
              <a:path extrusionOk="0" h="21310" w="2138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571b88ef5_0_419"/>
          <p:cNvSpPr txBox="1"/>
          <p:nvPr/>
        </p:nvSpPr>
        <p:spPr>
          <a:xfrm>
            <a:off x="1727750" y="1140450"/>
            <a:ext cx="986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800">
                <a:latin typeface="Montserrat"/>
                <a:ea typeface="Montserrat"/>
                <a:cs typeface="Montserrat"/>
                <a:sym typeface="Montserrat"/>
              </a:rPr>
              <a:t>Побудова дерева Хаффмана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9571b88ef5_0_419"/>
          <p:cNvSpPr/>
          <p:nvPr/>
        </p:nvSpPr>
        <p:spPr>
          <a:xfrm>
            <a:off x="1813369" y="2063862"/>
            <a:ext cx="1576935" cy="510961"/>
          </a:xfrm>
          <a:custGeom>
            <a:rect b="b" l="l" r="r" t="t"/>
            <a:pathLst>
              <a:path extrusionOk="0" h="21310" w="2138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6" name="Google Shape;216;g29571b88ef5_0_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50" y="2875050"/>
            <a:ext cx="21353125" cy="99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Вова Новіков</dc:creator>
</cp:coreProperties>
</file>