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0058400" cy="1188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e Atkins" initials="AA"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4" autoAdjust="0"/>
    <p:restoredTop sz="94660"/>
  </p:normalViewPr>
  <p:slideViewPr>
    <p:cSldViewPr snapToGrid="0">
      <p:cViewPr varScale="1">
        <p:scale>
          <a:sx n="42" d="100"/>
          <a:sy n="42" d="100"/>
        </p:scale>
        <p:origin x="-2148" y="-126"/>
      </p:cViewPr>
      <p:guideLst>
        <p:guide orient="horz" pos="3744"/>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945429"/>
            <a:ext cx="8549640" cy="413850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6243533"/>
            <a:ext cx="7543800" cy="2869987"/>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C03AA9-25C9-4CBA-87AD-F6DA06E17109}"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70416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03AA9-25C9-4CBA-87AD-F6DA06E17109}"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175965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632883"/>
            <a:ext cx="2168843" cy="1007385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632883"/>
            <a:ext cx="6380798" cy="1007385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03AA9-25C9-4CBA-87AD-F6DA06E17109}"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374324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03AA9-25C9-4CBA-87AD-F6DA06E17109}"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251402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2963549"/>
            <a:ext cx="8675370" cy="4944744"/>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7955072"/>
            <a:ext cx="8675370" cy="2600324"/>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C03AA9-25C9-4CBA-87AD-F6DA06E17109}"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992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3164417"/>
            <a:ext cx="4274820" cy="75423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3164417"/>
            <a:ext cx="4274820" cy="75423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C03AA9-25C9-4CBA-87AD-F6DA06E17109}"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9328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632886"/>
            <a:ext cx="8675370" cy="22976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2914016"/>
            <a:ext cx="4255174" cy="142811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p:cNvSpPr>
            <a:spLocks noGrp="1"/>
          </p:cNvSpPr>
          <p:nvPr>
            <p:ph sz="half" idx="2"/>
          </p:nvPr>
        </p:nvSpPr>
        <p:spPr>
          <a:xfrm>
            <a:off x="692826" y="4342130"/>
            <a:ext cx="4255174" cy="63866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2914016"/>
            <a:ext cx="4276130" cy="142811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p:cNvSpPr>
            <a:spLocks noGrp="1"/>
          </p:cNvSpPr>
          <p:nvPr>
            <p:ph sz="quarter" idx="4"/>
          </p:nvPr>
        </p:nvSpPr>
        <p:spPr>
          <a:xfrm>
            <a:off x="5092066" y="4342130"/>
            <a:ext cx="4276130" cy="63866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C03AA9-25C9-4CBA-87AD-F6DA06E17109}"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3072393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C03AA9-25C9-4CBA-87AD-F6DA06E17109}"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64587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C03AA9-25C9-4CBA-87AD-F6DA06E17109}"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133722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792480"/>
            <a:ext cx="3244096" cy="277368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711539"/>
            <a:ext cx="5092065" cy="8447617"/>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3566160"/>
            <a:ext cx="3244096" cy="6606753"/>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FCC03AA9-25C9-4CBA-87AD-F6DA06E17109}"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325161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792480"/>
            <a:ext cx="3244096" cy="277368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711539"/>
            <a:ext cx="5092065" cy="8447617"/>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3566160"/>
            <a:ext cx="3244096" cy="6606753"/>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FCC03AA9-25C9-4CBA-87AD-F6DA06E17109}"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33710-3BA0-47E3-AE4E-88FBCDEC698A}" type="slidenum">
              <a:rPr lang="en-US" smtClean="0"/>
              <a:t>‹#›</a:t>
            </a:fld>
            <a:endParaRPr lang="en-US"/>
          </a:p>
        </p:txBody>
      </p:sp>
    </p:spTree>
    <p:extLst>
      <p:ext uri="{BB962C8B-B14F-4D97-AF65-F5344CB8AC3E}">
        <p14:creationId xmlns:p14="http://schemas.microsoft.com/office/powerpoint/2010/main" val="396887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632886"/>
            <a:ext cx="8675370" cy="22976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3164417"/>
            <a:ext cx="8675370" cy="754231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11017676"/>
            <a:ext cx="2263140" cy="632883"/>
          </a:xfrm>
          <a:prstGeom prst="rect">
            <a:avLst/>
          </a:prstGeom>
        </p:spPr>
        <p:txBody>
          <a:bodyPr vert="horz" lIns="91440" tIns="45720" rIns="91440" bIns="45720" rtlCol="0" anchor="ctr"/>
          <a:lstStyle>
            <a:lvl1pPr algn="l">
              <a:defRPr sz="1320">
                <a:solidFill>
                  <a:schemeClr val="tx1">
                    <a:tint val="75000"/>
                  </a:schemeClr>
                </a:solidFill>
              </a:defRPr>
            </a:lvl1pPr>
          </a:lstStyle>
          <a:p>
            <a:fld id="{FCC03AA9-25C9-4CBA-87AD-F6DA06E17109}" type="datetimeFigureOut">
              <a:rPr lang="en-US" smtClean="0"/>
              <a:t>1/17/2019</a:t>
            </a:fld>
            <a:endParaRPr lang="en-US"/>
          </a:p>
        </p:txBody>
      </p:sp>
      <p:sp>
        <p:nvSpPr>
          <p:cNvPr id="5" name="Footer Placeholder 4"/>
          <p:cNvSpPr>
            <a:spLocks noGrp="1"/>
          </p:cNvSpPr>
          <p:nvPr>
            <p:ph type="ftr" sz="quarter" idx="3"/>
          </p:nvPr>
        </p:nvSpPr>
        <p:spPr>
          <a:xfrm>
            <a:off x="3331845" y="11017676"/>
            <a:ext cx="3394710" cy="632883"/>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11017676"/>
            <a:ext cx="2263140" cy="632883"/>
          </a:xfrm>
          <a:prstGeom prst="rect">
            <a:avLst/>
          </a:prstGeom>
        </p:spPr>
        <p:txBody>
          <a:bodyPr vert="horz" lIns="91440" tIns="45720" rIns="91440" bIns="45720" rtlCol="0" anchor="ctr"/>
          <a:lstStyle>
            <a:lvl1pPr algn="r">
              <a:defRPr sz="1320">
                <a:solidFill>
                  <a:schemeClr val="tx1">
                    <a:tint val="75000"/>
                  </a:schemeClr>
                </a:solidFill>
              </a:defRPr>
            </a:lvl1pPr>
          </a:lstStyle>
          <a:p>
            <a:fld id="{FBA33710-3BA0-47E3-AE4E-88FBCDEC698A}" type="slidenum">
              <a:rPr lang="en-US" smtClean="0"/>
              <a:t>‹#›</a:t>
            </a:fld>
            <a:endParaRPr lang="en-US"/>
          </a:p>
        </p:txBody>
      </p:sp>
    </p:spTree>
    <p:extLst>
      <p:ext uri="{BB962C8B-B14F-4D97-AF65-F5344CB8AC3E}">
        <p14:creationId xmlns:p14="http://schemas.microsoft.com/office/powerpoint/2010/main" val="12200728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74D81E54-3902-48A6-BD2F-C3AE9B184AD5}"/>
              </a:ext>
            </a:extLst>
          </p:cNvPr>
          <p:cNvPicPr>
            <a:picLocks noChangeAspect="1"/>
          </p:cNvPicPr>
          <p:nvPr/>
        </p:nvPicPr>
        <p:blipFill>
          <a:blip r:embed="rId2"/>
          <a:stretch>
            <a:fillRect/>
          </a:stretch>
        </p:blipFill>
        <p:spPr>
          <a:xfrm>
            <a:off x="7382574" y="5726"/>
            <a:ext cx="2571477" cy="2571477"/>
          </a:xfrm>
          <a:prstGeom prst="rect">
            <a:avLst/>
          </a:prstGeom>
        </p:spPr>
      </p:pic>
      <p:grpSp>
        <p:nvGrpSpPr>
          <p:cNvPr id="1030" name="Group 1029">
            <a:extLst>
              <a:ext uri="{FF2B5EF4-FFF2-40B4-BE49-F238E27FC236}">
                <a16:creationId xmlns:a16="http://schemas.microsoft.com/office/drawing/2014/main" xmlns="" id="{DE6E10EC-14BE-4986-9E0F-2E46D33C4971}"/>
              </a:ext>
            </a:extLst>
          </p:cNvPr>
          <p:cNvGrpSpPr/>
          <p:nvPr/>
        </p:nvGrpSpPr>
        <p:grpSpPr>
          <a:xfrm>
            <a:off x="274442" y="458312"/>
            <a:ext cx="7108132" cy="1308205"/>
            <a:chOff x="245420" y="532330"/>
            <a:chExt cx="7133266" cy="1308205"/>
          </a:xfrm>
        </p:grpSpPr>
        <p:sp>
          <p:nvSpPr>
            <p:cNvPr id="1024" name="Rectangle: Rounded Corners 1023">
              <a:extLst>
                <a:ext uri="{FF2B5EF4-FFF2-40B4-BE49-F238E27FC236}">
                  <a16:creationId xmlns:a16="http://schemas.microsoft.com/office/drawing/2014/main" xmlns="" id="{5F00E96E-27AA-46B4-B583-753AB7C8E4A5}"/>
                </a:ext>
              </a:extLst>
            </p:cNvPr>
            <p:cNvSpPr/>
            <p:nvPr/>
          </p:nvSpPr>
          <p:spPr>
            <a:xfrm>
              <a:off x="287925" y="532330"/>
              <a:ext cx="7065627" cy="1276276"/>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xmlns="" id="{83656C76-8684-44A9-BFE8-DB1D66FF2D37}"/>
                </a:ext>
              </a:extLst>
            </p:cNvPr>
            <p:cNvSpPr txBox="1"/>
            <p:nvPr/>
          </p:nvSpPr>
          <p:spPr>
            <a:xfrm>
              <a:off x="245420" y="640206"/>
              <a:ext cx="7133266" cy="1200329"/>
            </a:xfrm>
            <a:prstGeom prst="rect">
              <a:avLst/>
            </a:prstGeom>
            <a:noFill/>
          </p:spPr>
          <p:txBody>
            <a:bodyPr wrap="square" rtlCol="0">
              <a:spAutoFit/>
            </a:bodyPr>
            <a:lstStyle/>
            <a:p>
              <a:pPr algn="ctr"/>
              <a:r>
                <a:rPr lang="en-US" sz="3600" b="1" dirty="0">
                  <a:latin typeface="Segoe Script" panose="020B0504020000000003" pitchFamily="34" charset="0"/>
                </a:rPr>
                <a:t>Do You Have a Child with Renal Cystic Disease?</a:t>
              </a:r>
            </a:p>
          </p:txBody>
        </p:sp>
      </p:grpSp>
      <p:sp>
        <p:nvSpPr>
          <p:cNvPr id="5" name="TextBox 4">
            <a:extLst>
              <a:ext uri="{FF2B5EF4-FFF2-40B4-BE49-F238E27FC236}">
                <a16:creationId xmlns:a16="http://schemas.microsoft.com/office/drawing/2014/main" xmlns="" id="{9ED359C3-9E3B-4497-8162-6FFCC4CB78EB}"/>
              </a:ext>
            </a:extLst>
          </p:cNvPr>
          <p:cNvSpPr txBox="1"/>
          <p:nvPr/>
        </p:nvSpPr>
        <p:spPr>
          <a:xfrm>
            <a:off x="887558" y="1877595"/>
            <a:ext cx="5987736" cy="523220"/>
          </a:xfrm>
          <a:prstGeom prst="rect">
            <a:avLst/>
          </a:prstGeom>
          <a:noFill/>
        </p:spPr>
        <p:txBody>
          <a:bodyPr wrap="square" rtlCol="0">
            <a:spAutoFit/>
          </a:bodyPr>
          <a:lstStyle/>
          <a:p>
            <a:pPr algn="ctr"/>
            <a:r>
              <a:rPr lang="en-US" sz="1400" dirty="0">
                <a:latin typeface="Lucida Sans" panose="020B0602030504020204" pitchFamily="34" charset="0"/>
              </a:rPr>
              <a:t>(ARPKD, Nephronophthisis, Joubert, Meckel-Gruber, Bardet-</a:t>
            </a:r>
            <a:r>
              <a:rPr lang="en-US" sz="1400" dirty="0" err="1">
                <a:latin typeface="Lucida Sans" panose="020B0602030504020204" pitchFamily="34" charset="0"/>
              </a:rPr>
              <a:t>Biedel</a:t>
            </a:r>
            <a:r>
              <a:rPr lang="en-US" sz="1400" dirty="0">
                <a:latin typeface="Lucida Sans" panose="020B0602030504020204" pitchFamily="34" charset="0"/>
              </a:rPr>
              <a:t>, Oro-Facial-Digital-Syndrome Type 1 and more)</a:t>
            </a:r>
          </a:p>
        </p:txBody>
      </p:sp>
      <p:grpSp>
        <p:nvGrpSpPr>
          <p:cNvPr id="23" name="Group 22">
            <a:extLst>
              <a:ext uri="{FF2B5EF4-FFF2-40B4-BE49-F238E27FC236}">
                <a16:creationId xmlns:a16="http://schemas.microsoft.com/office/drawing/2014/main" xmlns="" id="{42824678-5907-4F67-8B47-271771266D6A}"/>
              </a:ext>
            </a:extLst>
          </p:cNvPr>
          <p:cNvGrpSpPr/>
          <p:nvPr/>
        </p:nvGrpSpPr>
        <p:grpSpPr>
          <a:xfrm>
            <a:off x="344649" y="4276012"/>
            <a:ext cx="2331602" cy="2207427"/>
            <a:chOff x="7572044" y="691513"/>
            <a:chExt cx="2137061" cy="2090855"/>
          </a:xfrm>
        </p:grpSpPr>
        <p:sp>
          <p:nvSpPr>
            <p:cNvPr id="19" name="Oval 18">
              <a:extLst>
                <a:ext uri="{FF2B5EF4-FFF2-40B4-BE49-F238E27FC236}">
                  <a16:creationId xmlns:a16="http://schemas.microsoft.com/office/drawing/2014/main" xmlns="" id="{8ECF478D-0233-4A08-B0CF-454272A7BCAD}"/>
                </a:ext>
              </a:extLst>
            </p:cNvPr>
            <p:cNvSpPr/>
            <p:nvPr/>
          </p:nvSpPr>
          <p:spPr>
            <a:xfrm>
              <a:off x="7572044" y="691513"/>
              <a:ext cx="2137061" cy="2090855"/>
            </a:xfrm>
            <a:prstGeom prst="ellipse">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xmlns="" id="{4AB91720-6C8C-4C3E-8FB6-C57B827AAE75}"/>
                </a:ext>
              </a:extLst>
            </p:cNvPr>
            <p:cNvSpPr txBox="1"/>
            <p:nvPr/>
          </p:nvSpPr>
          <p:spPr>
            <a:xfrm>
              <a:off x="7669635" y="1118530"/>
              <a:ext cx="1898727" cy="1253550"/>
            </a:xfrm>
            <a:prstGeom prst="rect">
              <a:avLst/>
            </a:prstGeom>
            <a:noFill/>
          </p:spPr>
          <p:txBody>
            <a:bodyPr wrap="square" rtlCol="0">
              <a:spAutoFit/>
            </a:bodyPr>
            <a:lstStyle/>
            <a:p>
              <a:pPr algn="ctr"/>
              <a:r>
                <a:rPr lang="en-US" sz="1600" dirty="0">
                  <a:latin typeface="Segoe Script" panose="020B0504020000000003" pitchFamily="34" charset="0"/>
                </a:rPr>
                <a:t>It’s </a:t>
              </a:r>
              <a:r>
                <a:rPr lang="en-US" sz="1600" b="1" dirty="0">
                  <a:latin typeface="Segoe Script" panose="020B0504020000000003" pitchFamily="34" charset="0"/>
                </a:rPr>
                <a:t>EASY</a:t>
              </a:r>
              <a:r>
                <a:rPr lang="en-US" sz="1600" dirty="0">
                  <a:latin typeface="Segoe Script" panose="020B0504020000000003" pitchFamily="34" charset="0"/>
                </a:rPr>
                <a:t> to enroll your child. You only need to sign consent forms!</a:t>
              </a:r>
            </a:p>
          </p:txBody>
        </p:sp>
      </p:grpSp>
      <p:sp>
        <p:nvSpPr>
          <p:cNvPr id="9" name="TextBox 8">
            <a:extLst>
              <a:ext uri="{FF2B5EF4-FFF2-40B4-BE49-F238E27FC236}">
                <a16:creationId xmlns:a16="http://schemas.microsoft.com/office/drawing/2014/main" xmlns="" id="{9EE6BC25-9BA7-4732-9BB5-D2B4421314DB}"/>
              </a:ext>
            </a:extLst>
          </p:cNvPr>
          <p:cNvSpPr txBox="1"/>
          <p:nvPr/>
        </p:nvSpPr>
        <p:spPr>
          <a:xfrm>
            <a:off x="3642373" y="4676944"/>
            <a:ext cx="6122501" cy="646331"/>
          </a:xfrm>
          <a:prstGeom prst="rect">
            <a:avLst/>
          </a:prstGeom>
          <a:noFill/>
        </p:spPr>
        <p:txBody>
          <a:bodyPr wrap="square" rtlCol="0">
            <a:spAutoFit/>
          </a:bodyPr>
          <a:lstStyle/>
          <a:p>
            <a:r>
              <a:rPr lang="en-US" sz="1600" dirty="0">
                <a:latin typeface="Lucida Sans" panose="020B0602030504020204" pitchFamily="34" charset="0"/>
              </a:rPr>
              <a:t>Go to </a:t>
            </a:r>
            <a:r>
              <a:rPr lang="en-US" sz="2000" b="1" dirty="0">
                <a:latin typeface="Lucida Sans" panose="020B0602030504020204" pitchFamily="34" charset="0"/>
              </a:rPr>
              <a:t>arpkdstudies.uab.edu </a:t>
            </a:r>
            <a:r>
              <a:rPr lang="en-US" sz="1600" dirty="0">
                <a:latin typeface="Lucida Sans" panose="020B0602030504020204" pitchFamily="34" charset="0"/>
              </a:rPr>
              <a:t>and download the FAQs for you and your child’s doctor.</a:t>
            </a:r>
          </a:p>
        </p:txBody>
      </p:sp>
      <p:sp>
        <p:nvSpPr>
          <p:cNvPr id="10" name="TextBox 9">
            <a:extLst>
              <a:ext uri="{FF2B5EF4-FFF2-40B4-BE49-F238E27FC236}">
                <a16:creationId xmlns:a16="http://schemas.microsoft.com/office/drawing/2014/main" xmlns="" id="{CC38169B-18B7-46A3-875E-2B556DEBA7C1}"/>
              </a:ext>
            </a:extLst>
          </p:cNvPr>
          <p:cNvSpPr txBox="1"/>
          <p:nvPr/>
        </p:nvSpPr>
        <p:spPr>
          <a:xfrm>
            <a:off x="3626653" y="5481273"/>
            <a:ext cx="6190188" cy="892552"/>
          </a:xfrm>
          <a:prstGeom prst="rect">
            <a:avLst/>
          </a:prstGeom>
          <a:noFill/>
        </p:spPr>
        <p:txBody>
          <a:bodyPr wrap="square" rtlCol="0">
            <a:spAutoFit/>
          </a:bodyPr>
          <a:lstStyle/>
          <a:p>
            <a:r>
              <a:rPr lang="en-US" sz="2000" b="1" dirty="0">
                <a:latin typeface="Lucida Sans" panose="020B0602030504020204" pitchFamily="34" charset="0"/>
              </a:rPr>
              <a:t>Call Jasmine </a:t>
            </a:r>
            <a:r>
              <a:rPr lang="en-US" sz="2000" b="1" dirty="0" err="1">
                <a:latin typeface="Lucida Sans" panose="020B0602030504020204" pitchFamily="34" charset="0"/>
              </a:rPr>
              <a:t>Jaber</a:t>
            </a:r>
            <a:r>
              <a:rPr lang="en-US" sz="2000" b="1" dirty="0">
                <a:latin typeface="Lucida Sans" panose="020B0602030504020204" pitchFamily="34" charset="0"/>
              </a:rPr>
              <a:t>, </a:t>
            </a:r>
            <a:r>
              <a:rPr lang="en-US" sz="1600" dirty="0">
                <a:latin typeface="Lucida Sans" panose="020B0602030504020204" pitchFamily="34" charset="0"/>
              </a:rPr>
              <a:t>the Research Coordinator (RC) for the study at </a:t>
            </a:r>
            <a:r>
              <a:rPr lang="en-US" sz="1600" b="1" u="sng" dirty="0" smtClean="0">
                <a:latin typeface="Lucida Sans" panose="020B0602030504020204" pitchFamily="34" charset="0"/>
              </a:rPr>
              <a:t>202-476-2838 </a:t>
            </a:r>
            <a:r>
              <a:rPr lang="en-US" sz="1600" dirty="0" smtClean="0">
                <a:latin typeface="Lucida Sans" panose="020B0602030504020204" pitchFamily="34" charset="0"/>
              </a:rPr>
              <a:t>for </a:t>
            </a:r>
            <a:r>
              <a:rPr lang="en-US" sz="1600" dirty="0">
                <a:latin typeface="Lucida Sans" panose="020B0602030504020204" pitchFamily="34" charset="0"/>
              </a:rPr>
              <a:t>questions or to participate in one, two or three of these studies.</a:t>
            </a:r>
          </a:p>
        </p:txBody>
      </p:sp>
      <p:sp>
        <p:nvSpPr>
          <p:cNvPr id="11" name="TextBox 10">
            <a:extLst>
              <a:ext uri="{FF2B5EF4-FFF2-40B4-BE49-F238E27FC236}">
                <a16:creationId xmlns:a16="http://schemas.microsoft.com/office/drawing/2014/main" xmlns="" id="{C95A44BB-E872-47FF-A718-F62AD0149ADB}"/>
              </a:ext>
            </a:extLst>
          </p:cNvPr>
          <p:cNvSpPr txBox="1"/>
          <p:nvPr/>
        </p:nvSpPr>
        <p:spPr>
          <a:xfrm>
            <a:off x="3645068" y="6437683"/>
            <a:ext cx="6101251" cy="646331"/>
          </a:xfrm>
          <a:prstGeom prst="rect">
            <a:avLst/>
          </a:prstGeom>
          <a:noFill/>
        </p:spPr>
        <p:txBody>
          <a:bodyPr wrap="square" rtlCol="0">
            <a:spAutoFit/>
          </a:bodyPr>
          <a:lstStyle/>
          <a:p>
            <a:r>
              <a:rPr lang="en-US" sz="1600" dirty="0">
                <a:latin typeface="Lucida Sans" panose="020B0602030504020204" pitchFamily="34" charset="0"/>
              </a:rPr>
              <a:t>Send forms by </a:t>
            </a:r>
            <a:r>
              <a:rPr lang="en-US" sz="2000" b="1" dirty="0">
                <a:latin typeface="Lucida Sans" panose="020B0602030504020204" pitchFamily="34" charset="0"/>
              </a:rPr>
              <a:t>MAIL, FAX, or EMAIL </a:t>
            </a:r>
            <a:r>
              <a:rPr lang="en-US" sz="1600" dirty="0">
                <a:latin typeface="Lucida Sans" panose="020B0602030504020204" pitchFamily="34" charset="0"/>
              </a:rPr>
              <a:t>for the following studies you want your child to participate:</a:t>
            </a:r>
          </a:p>
        </p:txBody>
      </p:sp>
      <p:sp>
        <p:nvSpPr>
          <p:cNvPr id="12" name="TextBox 11">
            <a:extLst>
              <a:ext uri="{FF2B5EF4-FFF2-40B4-BE49-F238E27FC236}">
                <a16:creationId xmlns:a16="http://schemas.microsoft.com/office/drawing/2014/main" xmlns="" id="{1BEDB83F-12B6-428F-8E9E-59AA70251124}"/>
              </a:ext>
            </a:extLst>
          </p:cNvPr>
          <p:cNvSpPr txBox="1"/>
          <p:nvPr/>
        </p:nvSpPr>
        <p:spPr>
          <a:xfrm>
            <a:off x="3374898" y="7244497"/>
            <a:ext cx="6101251" cy="3385542"/>
          </a:xfrm>
          <a:prstGeom prst="rect">
            <a:avLst/>
          </a:prstGeom>
          <a:noFill/>
        </p:spPr>
        <p:txBody>
          <a:bodyPr wrap="square" rtlCol="0">
            <a:spAutoFit/>
          </a:bodyPr>
          <a:lstStyle/>
          <a:p>
            <a:pPr marL="342900" indent="-342900">
              <a:buAutoNum type="alphaUcParenR"/>
            </a:pPr>
            <a:r>
              <a:rPr lang="en-US" b="1" dirty="0">
                <a:latin typeface="Lucida Sans" panose="020B0602030504020204" pitchFamily="34" charset="0"/>
              </a:rPr>
              <a:t>Clinical Database – </a:t>
            </a:r>
            <a:r>
              <a:rPr lang="en-US" sz="1600" dirty="0">
                <a:latin typeface="Lucida Sans" panose="020B0602030504020204" pitchFamily="34" charset="0"/>
              </a:rPr>
              <a:t>after consent, the coordinator will handle the rest with your child’s doctor.</a:t>
            </a:r>
          </a:p>
          <a:p>
            <a:pPr marL="342900" lvl="0" indent="-342900">
              <a:buFontTx/>
              <a:buAutoNum type="alphaUcParenR"/>
            </a:pPr>
            <a:r>
              <a:rPr lang="en-US" b="1" dirty="0">
                <a:solidFill>
                  <a:srgbClr val="FF0000"/>
                </a:solidFill>
                <a:latin typeface="Lucida Sans" panose="020B0602030504020204" pitchFamily="34" charset="0"/>
              </a:rPr>
              <a:t>Genetic Studies </a:t>
            </a:r>
            <a:r>
              <a:rPr lang="en-US" b="1" dirty="0">
                <a:solidFill>
                  <a:prstClr val="black"/>
                </a:solidFill>
                <a:latin typeface="Lucida Sans" panose="020B0602030504020204" pitchFamily="34" charset="0"/>
              </a:rPr>
              <a:t>– </a:t>
            </a:r>
            <a:r>
              <a:rPr lang="en-US" sz="1600" dirty="0">
                <a:solidFill>
                  <a:prstClr val="black"/>
                </a:solidFill>
                <a:latin typeface="Lucida Sans" panose="020B0602030504020204" pitchFamily="34" charset="0"/>
              </a:rPr>
              <a:t>after consent, the RC will send all the materials for blood collection to your doctor or lab (during regular labs so there is no extra lab draw). Blood samples will be returned to Children’s National and you will then be contacted for final permission for use of the DNA.</a:t>
            </a:r>
          </a:p>
          <a:p>
            <a:pPr marL="342900" indent="-342900">
              <a:buFontTx/>
              <a:buAutoNum type="alphaUcParenR"/>
            </a:pPr>
            <a:r>
              <a:rPr lang="en-US" b="1" dirty="0" smtClean="0">
                <a:solidFill>
                  <a:srgbClr val="FF0000"/>
                </a:solidFill>
                <a:latin typeface="Lucida Sans" panose="020B0602030504020204" pitchFamily="34" charset="0"/>
              </a:rPr>
              <a:t>Tissue </a:t>
            </a:r>
            <a:r>
              <a:rPr lang="en-US" b="1" dirty="0">
                <a:solidFill>
                  <a:srgbClr val="FF0000"/>
                </a:solidFill>
                <a:latin typeface="Lucida Sans" panose="020B0602030504020204" pitchFamily="34" charset="0"/>
              </a:rPr>
              <a:t>Repository </a:t>
            </a:r>
            <a:r>
              <a:rPr lang="en-US" b="1" dirty="0">
                <a:latin typeface="Lucida Sans" panose="020B0602030504020204" pitchFamily="34" charset="0"/>
              </a:rPr>
              <a:t>– </a:t>
            </a:r>
            <a:r>
              <a:rPr lang="en-US" sz="1600" dirty="0">
                <a:latin typeface="Lucida Sans" panose="020B0602030504020204" pitchFamily="34" charset="0"/>
              </a:rPr>
              <a:t>after consent, the RC will send out materials for tissue collection (primarily kidney and liver tissue, often stored at pathology labs). You will be contacted for final permission.</a:t>
            </a:r>
          </a:p>
          <a:p>
            <a:pPr marL="342900" indent="-342900">
              <a:buAutoNum type="alphaUcParenR"/>
            </a:pPr>
            <a:endParaRPr lang="en-US" sz="1600" dirty="0">
              <a:latin typeface="Lucida Sans" panose="020B0602030504020204" pitchFamily="34" charset="0"/>
            </a:endParaRPr>
          </a:p>
        </p:txBody>
      </p:sp>
      <p:grpSp>
        <p:nvGrpSpPr>
          <p:cNvPr id="21" name="Group 20">
            <a:extLst>
              <a:ext uri="{FF2B5EF4-FFF2-40B4-BE49-F238E27FC236}">
                <a16:creationId xmlns:a16="http://schemas.microsoft.com/office/drawing/2014/main" xmlns="" id="{6C5E0DA6-743D-44A9-8402-2C130C5BD4B4}"/>
              </a:ext>
            </a:extLst>
          </p:cNvPr>
          <p:cNvGrpSpPr/>
          <p:nvPr/>
        </p:nvGrpSpPr>
        <p:grpSpPr>
          <a:xfrm>
            <a:off x="425796" y="6760847"/>
            <a:ext cx="2277515" cy="2207427"/>
            <a:chOff x="285324" y="2408471"/>
            <a:chExt cx="2137061" cy="2090855"/>
          </a:xfrm>
        </p:grpSpPr>
        <p:sp>
          <p:nvSpPr>
            <p:cNvPr id="7" name="TextBox 6">
              <a:extLst>
                <a:ext uri="{FF2B5EF4-FFF2-40B4-BE49-F238E27FC236}">
                  <a16:creationId xmlns:a16="http://schemas.microsoft.com/office/drawing/2014/main" xmlns="" id="{55AA8916-619C-4031-BB4F-DCB0F1E8B77B}"/>
                </a:ext>
              </a:extLst>
            </p:cNvPr>
            <p:cNvSpPr txBox="1"/>
            <p:nvPr/>
          </p:nvSpPr>
          <p:spPr>
            <a:xfrm>
              <a:off x="464784" y="2827123"/>
              <a:ext cx="1778138" cy="1253550"/>
            </a:xfrm>
            <a:prstGeom prst="rect">
              <a:avLst/>
            </a:prstGeom>
            <a:noFill/>
          </p:spPr>
          <p:txBody>
            <a:bodyPr wrap="square" rtlCol="0">
              <a:spAutoFit/>
            </a:bodyPr>
            <a:lstStyle/>
            <a:p>
              <a:pPr algn="ctr"/>
              <a:r>
                <a:rPr lang="en-US" sz="1600" b="1" dirty="0">
                  <a:latin typeface="Segoe Script" panose="020B0504020000000003" pitchFamily="34" charset="0"/>
                </a:rPr>
                <a:t>Privacy concerns? </a:t>
              </a:r>
            </a:p>
            <a:p>
              <a:pPr algn="ctr"/>
              <a:r>
                <a:rPr lang="en-US" sz="1600" dirty="0">
                  <a:latin typeface="Segoe Script" panose="020B0504020000000003" pitchFamily="34" charset="0"/>
                </a:rPr>
                <a:t>Not to worry, it’s completely anonymous.</a:t>
              </a:r>
            </a:p>
          </p:txBody>
        </p:sp>
        <p:sp>
          <p:nvSpPr>
            <p:cNvPr id="22" name="Oval 21">
              <a:extLst>
                <a:ext uri="{FF2B5EF4-FFF2-40B4-BE49-F238E27FC236}">
                  <a16:creationId xmlns:a16="http://schemas.microsoft.com/office/drawing/2014/main" xmlns="" id="{C60EAD7E-8E3F-4B92-8E1B-A5EFB92836F8}"/>
                </a:ext>
              </a:extLst>
            </p:cNvPr>
            <p:cNvSpPr/>
            <p:nvPr/>
          </p:nvSpPr>
          <p:spPr>
            <a:xfrm>
              <a:off x="285324" y="2408471"/>
              <a:ext cx="2137061" cy="2090855"/>
            </a:xfrm>
            <a:prstGeom prst="ellipse">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xmlns="" id="{CBB3E50A-8C79-4DC5-8D72-E008ACD3C7A2}"/>
              </a:ext>
            </a:extLst>
          </p:cNvPr>
          <p:cNvSpPr txBox="1"/>
          <p:nvPr/>
        </p:nvSpPr>
        <p:spPr>
          <a:xfrm>
            <a:off x="2868370" y="4637153"/>
            <a:ext cx="1013056" cy="830997"/>
          </a:xfrm>
          <a:prstGeom prst="rect">
            <a:avLst/>
          </a:prstGeom>
          <a:noFill/>
        </p:spPr>
        <p:txBody>
          <a:bodyPr wrap="square" rtlCol="0">
            <a:spAutoFit/>
          </a:bodyPr>
          <a:lstStyle/>
          <a:p>
            <a:r>
              <a:rPr lang="en-US" sz="4800" dirty="0">
                <a:latin typeface="Segoe Script" panose="020B0504020000000003" pitchFamily="34" charset="0"/>
              </a:rPr>
              <a:t>1.</a:t>
            </a:r>
          </a:p>
        </p:txBody>
      </p:sp>
      <p:sp>
        <p:nvSpPr>
          <p:cNvPr id="24" name="TextBox 23">
            <a:extLst>
              <a:ext uri="{FF2B5EF4-FFF2-40B4-BE49-F238E27FC236}">
                <a16:creationId xmlns:a16="http://schemas.microsoft.com/office/drawing/2014/main" xmlns="" id="{7E7B08BB-8B01-46AF-8354-D50755F9BB55}"/>
              </a:ext>
            </a:extLst>
          </p:cNvPr>
          <p:cNvSpPr txBox="1"/>
          <p:nvPr/>
        </p:nvSpPr>
        <p:spPr>
          <a:xfrm>
            <a:off x="2868370" y="5497618"/>
            <a:ext cx="788999" cy="830997"/>
          </a:xfrm>
          <a:prstGeom prst="rect">
            <a:avLst/>
          </a:prstGeom>
          <a:noFill/>
        </p:spPr>
        <p:txBody>
          <a:bodyPr wrap="none" rtlCol="0">
            <a:spAutoFit/>
          </a:bodyPr>
          <a:lstStyle/>
          <a:p>
            <a:r>
              <a:rPr lang="en-US" sz="4800" dirty="0">
                <a:latin typeface="Segoe Script" panose="020B0504020000000003" pitchFamily="34" charset="0"/>
              </a:rPr>
              <a:t>2.</a:t>
            </a:r>
          </a:p>
        </p:txBody>
      </p:sp>
      <p:sp>
        <p:nvSpPr>
          <p:cNvPr id="25" name="TextBox 24">
            <a:extLst>
              <a:ext uri="{FF2B5EF4-FFF2-40B4-BE49-F238E27FC236}">
                <a16:creationId xmlns:a16="http://schemas.microsoft.com/office/drawing/2014/main" xmlns="" id="{CB4761FD-A82E-4C7F-BC47-8B109894C7ED}"/>
              </a:ext>
            </a:extLst>
          </p:cNvPr>
          <p:cNvSpPr txBox="1"/>
          <p:nvPr/>
        </p:nvSpPr>
        <p:spPr>
          <a:xfrm>
            <a:off x="2868370" y="6345349"/>
            <a:ext cx="788999" cy="830997"/>
          </a:xfrm>
          <a:prstGeom prst="rect">
            <a:avLst/>
          </a:prstGeom>
          <a:noFill/>
        </p:spPr>
        <p:txBody>
          <a:bodyPr wrap="none" rtlCol="0">
            <a:spAutoFit/>
          </a:bodyPr>
          <a:lstStyle/>
          <a:p>
            <a:r>
              <a:rPr lang="en-US" sz="4800" dirty="0">
                <a:latin typeface="Segoe Script" panose="020B0504020000000003" pitchFamily="34" charset="0"/>
              </a:rPr>
              <a:t>3.</a:t>
            </a:r>
          </a:p>
        </p:txBody>
      </p:sp>
      <p:grpSp>
        <p:nvGrpSpPr>
          <p:cNvPr id="31" name="Group 30">
            <a:extLst>
              <a:ext uri="{FF2B5EF4-FFF2-40B4-BE49-F238E27FC236}">
                <a16:creationId xmlns:a16="http://schemas.microsoft.com/office/drawing/2014/main" xmlns="" id="{A4A5E842-8333-4952-9CF6-1D3D72D0D693}"/>
              </a:ext>
            </a:extLst>
          </p:cNvPr>
          <p:cNvGrpSpPr/>
          <p:nvPr/>
        </p:nvGrpSpPr>
        <p:grpSpPr>
          <a:xfrm>
            <a:off x="450572" y="9245682"/>
            <a:ext cx="2252739" cy="2207427"/>
            <a:chOff x="7678052" y="9549893"/>
            <a:chExt cx="2086822" cy="2090855"/>
          </a:xfrm>
        </p:grpSpPr>
        <p:sp>
          <p:nvSpPr>
            <p:cNvPr id="16" name="TextBox 15">
              <a:extLst>
                <a:ext uri="{FF2B5EF4-FFF2-40B4-BE49-F238E27FC236}">
                  <a16:creationId xmlns:a16="http://schemas.microsoft.com/office/drawing/2014/main" xmlns="" id="{ACD1066D-3FFC-4CD8-88C2-58D90B3A7533}"/>
                </a:ext>
              </a:extLst>
            </p:cNvPr>
            <p:cNvSpPr txBox="1"/>
            <p:nvPr/>
          </p:nvSpPr>
          <p:spPr>
            <a:xfrm>
              <a:off x="7704223" y="10092234"/>
              <a:ext cx="2011526" cy="1020331"/>
            </a:xfrm>
            <a:prstGeom prst="rect">
              <a:avLst/>
            </a:prstGeom>
            <a:noFill/>
          </p:spPr>
          <p:txBody>
            <a:bodyPr wrap="square" rtlCol="0">
              <a:spAutoFit/>
            </a:bodyPr>
            <a:lstStyle/>
            <a:p>
              <a:pPr algn="ctr"/>
              <a:r>
                <a:rPr lang="en-US" sz="1600" b="1" dirty="0">
                  <a:latin typeface="Segoe Script" panose="020B0504020000000003" pitchFamily="34" charset="0"/>
                </a:rPr>
                <a:t>HELP</a:t>
              </a:r>
              <a:r>
                <a:rPr lang="en-US" sz="1600" dirty="0">
                  <a:latin typeface="Segoe Script" panose="020B0504020000000003" pitchFamily="34" charset="0"/>
                </a:rPr>
                <a:t> future children impacted by rare cystic disease.</a:t>
              </a:r>
            </a:p>
          </p:txBody>
        </p:sp>
        <p:sp>
          <p:nvSpPr>
            <p:cNvPr id="30" name="Oval 29">
              <a:extLst>
                <a:ext uri="{FF2B5EF4-FFF2-40B4-BE49-F238E27FC236}">
                  <a16:creationId xmlns:a16="http://schemas.microsoft.com/office/drawing/2014/main" xmlns="" id="{65FE72FE-B87E-426B-935B-013638686C4B}"/>
                </a:ext>
              </a:extLst>
            </p:cNvPr>
            <p:cNvSpPr/>
            <p:nvPr/>
          </p:nvSpPr>
          <p:spPr>
            <a:xfrm>
              <a:off x="7678052" y="9549893"/>
              <a:ext cx="2086822" cy="2090855"/>
            </a:xfrm>
            <a:prstGeom prst="ellipse">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025" name="Group 1024">
            <a:extLst>
              <a:ext uri="{FF2B5EF4-FFF2-40B4-BE49-F238E27FC236}">
                <a16:creationId xmlns:a16="http://schemas.microsoft.com/office/drawing/2014/main" xmlns="" id="{60133929-9338-4656-9D6D-BD9221E2E02C}"/>
              </a:ext>
            </a:extLst>
          </p:cNvPr>
          <p:cNvGrpSpPr/>
          <p:nvPr/>
        </p:nvGrpSpPr>
        <p:grpSpPr>
          <a:xfrm>
            <a:off x="174567" y="2661183"/>
            <a:ext cx="9596555" cy="1418339"/>
            <a:chOff x="2410926" y="2610679"/>
            <a:chExt cx="6819445" cy="1607489"/>
          </a:xfrm>
        </p:grpSpPr>
        <p:sp>
          <p:nvSpPr>
            <p:cNvPr id="8" name="TextBox 7">
              <a:extLst>
                <a:ext uri="{FF2B5EF4-FFF2-40B4-BE49-F238E27FC236}">
                  <a16:creationId xmlns:a16="http://schemas.microsoft.com/office/drawing/2014/main" xmlns="" id="{76D7917D-D2B7-4ACA-9AA0-E52B7F79256A}"/>
                </a:ext>
              </a:extLst>
            </p:cNvPr>
            <p:cNvSpPr txBox="1"/>
            <p:nvPr/>
          </p:nvSpPr>
          <p:spPr>
            <a:xfrm>
              <a:off x="2478426" y="2767082"/>
              <a:ext cx="6701833" cy="1360406"/>
            </a:xfrm>
            <a:prstGeom prst="rect">
              <a:avLst/>
            </a:prstGeom>
            <a:noFill/>
          </p:spPr>
          <p:txBody>
            <a:bodyPr wrap="square" rtlCol="0">
              <a:spAutoFit/>
            </a:bodyPr>
            <a:lstStyle/>
            <a:p>
              <a:pPr algn="ctr"/>
              <a:r>
                <a:rPr lang="en-US" dirty="0">
                  <a:latin typeface="Lucida Sans" panose="020B0602030504020204" pitchFamily="34" charset="0"/>
                </a:rPr>
                <a:t>The University of Alabama at Birmingham </a:t>
              </a:r>
              <a:r>
                <a:rPr lang="en-US" dirty="0" err="1">
                  <a:latin typeface="Lucida Sans" panose="020B0602030504020204" pitchFamily="34" charset="0"/>
                </a:rPr>
                <a:t>Hepato</a:t>
              </a:r>
              <a:r>
                <a:rPr lang="en-US" dirty="0">
                  <a:latin typeface="Lucida Sans" panose="020B0602030504020204" pitchFamily="34" charset="0"/>
                </a:rPr>
                <a:t>/Renal Fibrocystic Disease Core Center (UAB HRFDCC) has developed </a:t>
              </a:r>
              <a:r>
                <a:rPr lang="en-US" b="1" dirty="0">
                  <a:latin typeface="Lucida Sans" panose="020B0602030504020204" pitchFamily="34" charset="0"/>
                </a:rPr>
                <a:t>a unique set of clinical, genetic and educational resources </a:t>
              </a:r>
              <a:r>
                <a:rPr lang="en-US" dirty="0">
                  <a:latin typeface="Lucida Sans" panose="020B0602030504020204" pitchFamily="34" charset="0"/>
                </a:rPr>
                <a:t>for ARPKD (autosomal recessive polycystic kidney disease) and other recessive forms of renal cystic disease.</a:t>
              </a:r>
            </a:p>
          </p:txBody>
        </p:sp>
        <p:sp>
          <p:nvSpPr>
            <p:cNvPr id="35" name="Rectangle: Rounded Corners 34">
              <a:extLst>
                <a:ext uri="{FF2B5EF4-FFF2-40B4-BE49-F238E27FC236}">
                  <a16:creationId xmlns:a16="http://schemas.microsoft.com/office/drawing/2014/main" xmlns="" id="{FF60D5A0-4A5B-4E7E-9530-4565BAE12E23}"/>
                </a:ext>
              </a:extLst>
            </p:cNvPr>
            <p:cNvSpPr/>
            <p:nvPr/>
          </p:nvSpPr>
          <p:spPr>
            <a:xfrm>
              <a:off x="2410926" y="2610679"/>
              <a:ext cx="6819445" cy="1607489"/>
            </a:xfrm>
            <a:prstGeom prst="roundRect">
              <a:avLst/>
            </a:prstGeom>
            <a:noFill/>
            <a:ln w="5715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29" name="Group 1028">
            <a:extLst>
              <a:ext uri="{FF2B5EF4-FFF2-40B4-BE49-F238E27FC236}">
                <a16:creationId xmlns:a16="http://schemas.microsoft.com/office/drawing/2014/main" xmlns="" id="{45DF65F0-7269-4DE8-987D-A201FB0F797D}"/>
              </a:ext>
            </a:extLst>
          </p:cNvPr>
          <p:cNvGrpSpPr/>
          <p:nvPr/>
        </p:nvGrpSpPr>
        <p:grpSpPr>
          <a:xfrm>
            <a:off x="4475645" y="10531694"/>
            <a:ext cx="3225987" cy="931995"/>
            <a:chOff x="4724400" y="10637553"/>
            <a:chExt cx="3225987" cy="931995"/>
          </a:xfrm>
        </p:grpSpPr>
        <p:sp>
          <p:nvSpPr>
            <p:cNvPr id="38" name="Rectangle: Rounded Corners 37">
              <a:extLst>
                <a:ext uri="{FF2B5EF4-FFF2-40B4-BE49-F238E27FC236}">
                  <a16:creationId xmlns:a16="http://schemas.microsoft.com/office/drawing/2014/main" xmlns="" id="{84D070EA-FA0C-4CED-829B-48679B0EADB3}"/>
                </a:ext>
              </a:extLst>
            </p:cNvPr>
            <p:cNvSpPr/>
            <p:nvPr/>
          </p:nvSpPr>
          <p:spPr>
            <a:xfrm>
              <a:off x="4724400" y="10637553"/>
              <a:ext cx="3225987" cy="931995"/>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27" name="TextBox 1026">
              <a:extLst>
                <a:ext uri="{FF2B5EF4-FFF2-40B4-BE49-F238E27FC236}">
                  <a16:creationId xmlns:a16="http://schemas.microsoft.com/office/drawing/2014/main" xmlns="" id="{1820E213-AD99-4A82-838F-888340363ECB}"/>
                </a:ext>
              </a:extLst>
            </p:cNvPr>
            <p:cNvSpPr txBox="1"/>
            <p:nvPr/>
          </p:nvSpPr>
          <p:spPr>
            <a:xfrm>
              <a:off x="4792739" y="10780384"/>
              <a:ext cx="3089307" cy="646331"/>
            </a:xfrm>
            <a:prstGeom prst="rect">
              <a:avLst/>
            </a:prstGeom>
            <a:noFill/>
          </p:spPr>
          <p:txBody>
            <a:bodyPr wrap="none" rtlCol="0">
              <a:spAutoFit/>
            </a:bodyPr>
            <a:lstStyle/>
            <a:p>
              <a:r>
                <a:rPr lang="en-US" sz="3600" dirty="0">
                  <a:latin typeface="Segoe Script" panose="020B0504020000000003" pitchFamily="34" charset="0"/>
                </a:rPr>
                <a:t>Thank you!</a:t>
              </a:r>
            </a:p>
          </p:txBody>
        </p:sp>
      </p:grpSp>
    </p:spTree>
    <p:extLst>
      <p:ext uri="{BB962C8B-B14F-4D97-AF65-F5344CB8AC3E}">
        <p14:creationId xmlns:p14="http://schemas.microsoft.com/office/powerpoint/2010/main" val="2570188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TotalTime>
  <Words>289</Words>
  <Application>Microsoft Office PowerPoint</Application>
  <PresentationFormat>Custom</PresentationFormat>
  <Paragraphs>17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Atkins</dc:creator>
  <cp:lastModifiedBy>Jaber, Jasmine Lara</cp:lastModifiedBy>
  <cp:revision>18</cp:revision>
  <dcterms:created xsi:type="dcterms:W3CDTF">2018-11-14T15:15:35Z</dcterms:created>
  <dcterms:modified xsi:type="dcterms:W3CDTF">2019-01-17T16:30:39Z</dcterms:modified>
</cp:coreProperties>
</file>