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Atkins" initials="A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42" d="100"/>
          <a:sy n="42" d="100"/>
        </p:scale>
        <p:origin x="-2148" y="-126"/>
      </p:cViewPr>
      <p:guideLst>
        <p:guide orient="horz" pos="3744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945429"/>
            <a:ext cx="8549640" cy="413850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6243533"/>
            <a:ext cx="7543800" cy="2869987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32883"/>
            <a:ext cx="216884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632883"/>
            <a:ext cx="6380798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963549"/>
            <a:ext cx="8675370" cy="494474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955072"/>
            <a:ext cx="8675370" cy="26003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3164417"/>
            <a:ext cx="427482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3164417"/>
            <a:ext cx="427482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32886"/>
            <a:ext cx="867537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914016"/>
            <a:ext cx="4255174" cy="142811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342130"/>
            <a:ext cx="4255174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914016"/>
            <a:ext cx="4276130" cy="142811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342130"/>
            <a:ext cx="4276130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92480"/>
            <a:ext cx="3244096" cy="277368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711539"/>
            <a:ext cx="5092065" cy="844761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566160"/>
            <a:ext cx="3244096" cy="6606753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92480"/>
            <a:ext cx="3244096" cy="277368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711539"/>
            <a:ext cx="5092065" cy="844761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566160"/>
            <a:ext cx="3244096" cy="6606753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632886"/>
            <a:ext cx="867537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3164417"/>
            <a:ext cx="867537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1017676"/>
            <a:ext cx="226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3AA9-25C9-4CBA-87AD-F6DA06E1710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1017676"/>
            <a:ext cx="339471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1017676"/>
            <a:ext cx="22631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710-3BA0-47E3-AE4E-88FBCDEC6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pkd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4D81E54-3902-48A6-BD2F-C3AE9B18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5"/>
          <a:stretch/>
        </p:blipFill>
        <p:spPr>
          <a:xfrm>
            <a:off x="7382574" y="274320"/>
            <a:ext cx="2571477" cy="2302883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xmlns="" id="{DE6E10EC-14BE-4986-9E0F-2E46D33C4971}"/>
              </a:ext>
            </a:extLst>
          </p:cNvPr>
          <p:cNvGrpSpPr/>
          <p:nvPr/>
        </p:nvGrpSpPr>
        <p:grpSpPr>
          <a:xfrm>
            <a:off x="274442" y="458312"/>
            <a:ext cx="7108132" cy="1308205"/>
            <a:chOff x="245420" y="532330"/>
            <a:chExt cx="7133266" cy="1308205"/>
          </a:xfrm>
        </p:grpSpPr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xmlns="" id="{5F00E96E-27AA-46B4-B583-753AB7C8E4A5}"/>
                </a:ext>
              </a:extLst>
            </p:cNvPr>
            <p:cNvSpPr/>
            <p:nvPr/>
          </p:nvSpPr>
          <p:spPr>
            <a:xfrm>
              <a:off x="287925" y="532330"/>
              <a:ext cx="7065627" cy="127627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83656C76-8684-44A9-BFE8-DB1D66FF2D37}"/>
                </a:ext>
              </a:extLst>
            </p:cNvPr>
            <p:cNvSpPr txBox="1"/>
            <p:nvPr/>
          </p:nvSpPr>
          <p:spPr>
            <a:xfrm>
              <a:off x="245420" y="640206"/>
              <a:ext cx="71332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Segoe Script" panose="020B0504020000000003" pitchFamily="34" charset="0"/>
                </a:rPr>
                <a:t>Do You Have a Child with Renal Cystic Disease?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D359C3-9E3B-4497-8162-6FFCC4CB78EB}"/>
              </a:ext>
            </a:extLst>
          </p:cNvPr>
          <p:cNvSpPr txBox="1"/>
          <p:nvPr/>
        </p:nvSpPr>
        <p:spPr>
          <a:xfrm>
            <a:off x="887558" y="1877595"/>
            <a:ext cx="598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Autosomal Dominant Polycystic Kidney Disease (ADPKD)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2824678-5907-4F67-8B47-271771266D6A}"/>
              </a:ext>
            </a:extLst>
          </p:cNvPr>
          <p:cNvGrpSpPr/>
          <p:nvPr/>
        </p:nvGrpSpPr>
        <p:grpSpPr>
          <a:xfrm>
            <a:off x="344649" y="4276012"/>
            <a:ext cx="2331602" cy="2207427"/>
            <a:chOff x="7572044" y="691513"/>
            <a:chExt cx="2137061" cy="20908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8ECF478D-0233-4A08-B0CF-454272A7BCAD}"/>
                </a:ext>
              </a:extLst>
            </p:cNvPr>
            <p:cNvSpPr/>
            <p:nvPr/>
          </p:nvSpPr>
          <p:spPr>
            <a:xfrm>
              <a:off x="7572044" y="691513"/>
              <a:ext cx="2137061" cy="209085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AB91720-6C8C-4C3E-8FB6-C57B827AAE75}"/>
                </a:ext>
              </a:extLst>
            </p:cNvPr>
            <p:cNvSpPr txBox="1"/>
            <p:nvPr/>
          </p:nvSpPr>
          <p:spPr>
            <a:xfrm>
              <a:off x="7669635" y="1118530"/>
              <a:ext cx="1898727" cy="1253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Script" panose="020B0504020000000003" pitchFamily="34" charset="0"/>
                </a:rPr>
                <a:t>It’s </a:t>
              </a:r>
              <a:r>
                <a:rPr lang="en-US" sz="1600" b="1" dirty="0">
                  <a:latin typeface="Segoe Script" panose="020B0504020000000003" pitchFamily="34" charset="0"/>
                </a:rPr>
                <a:t>EASY</a:t>
              </a:r>
              <a:r>
                <a:rPr lang="en-US" sz="1600" dirty="0">
                  <a:latin typeface="Segoe Script" panose="020B0504020000000003" pitchFamily="34" charset="0"/>
                </a:rPr>
                <a:t> to enroll your child. You only need to sign consent forms!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E6BC25-9BA7-4732-9BB5-D2B4421314DB}"/>
              </a:ext>
            </a:extLst>
          </p:cNvPr>
          <p:cNvSpPr txBox="1"/>
          <p:nvPr/>
        </p:nvSpPr>
        <p:spPr>
          <a:xfrm>
            <a:off x="3946108" y="6025785"/>
            <a:ext cx="6122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Go to </a:t>
            </a:r>
            <a:r>
              <a:rPr lang="en-US" sz="1600" dirty="0" smtClean="0">
                <a:latin typeface="Lucida Sans" panose="020B0602030504020204" pitchFamily="34" charset="0"/>
              </a:rPr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adpkdb.org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Lucida Sans" panose="020B0602030504020204" pitchFamily="34" charset="0"/>
              </a:rPr>
              <a:t>for more information.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38169B-18B7-46A3-875E-2B556DEBA7C1}"/>
              </a:ext>
            </a:extLst>
          </p:cNvPr>
          <p:cNvSpPr txBox="1"/>
          <p:nvPr/>
        </p:nvSpPr>
        <p:spPr>
          <a:xfrm>
            <a:off x="3910923" y="6756564"/>
            <a:ext cx="61901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Sans" panose="020B0602030504020204" pitchFamily="34" charset="0"/>
              </a:rPr>
              <a:t>Call </a:t>
            </a:r>
            <a:r>
              <a:rPr lang="en-US" sz="1600" dirty="0" smtClean="0">
                <a:latin typeface="Lucida Sans" panose="020B0602030504020204" pitchFamily="34" charset="0"/>
              </a:rPr>
              <a:t>the </a:t>
            </a:r>
            <a:r>
              <a:rPr lang="en-US" sz="1600" dirty="0">
                <a:latin typeface="Lucida Sans" panose="020B0602030504020204" pitchFamily="34" charset="0"/>
              </a:rPr>
              <a:t>Research Coordinator (RC) for the study at </a:t>
            </a:r>
            <a:r>
              <a:rPr lang="en-US" sz="1600" b="1" u="sng" dirty="0" smtClean="0">
                <a:latin typeface="Lucida Sans" panose="020B0602030504020204" pitchFamily="34" charset="0"/>
              </a:rPr>
              <a:t>202-476-2838 </a:t>
            </a:r>
            <a:r>
              <a:rPr lang="en-US" sz="1600" dirty="0" smtClean="0">
                <a:latin typeface="Lucida Sans" panose="020B0602030504020204" pitchFamily="34" charset="0"/>
              </a:rPr>
              <a:t>for </a:t>
            </a:r>
            <a:r>
              <a:rPr lang="en-US" sz="1600" dirty="0">
                <a:latin typeface="Lucida Sans" panose="020B0602030504020204" pitchFamily="34" charset="0"/>
              </a:rPr>
              <a:t>questions or to participate in one, two or three of these studies.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5A44BB-E872-47FF-A718-F62AD0149ADB}"/>
              </a:ext>
            </a:extLst>
          </p:cNvPr>
          <p:cNvSpPr txBox="1"/>
          <p:nvPr/>
        </p:nvSpPr>
        <p:spPr>
          <a:xfrm>
            <a:off x="3856490" y="8510890"/>
            <a:ext cx="610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Send forms by </a:t>
            </a:r>
            <a:r>
              <a:rPr lang="en-US" sz="2000" b="1" dirty="0">
                <a:latin typeface="Lucida Sans" panose="020B0602030504020204" pitchFamily="34" charset="0"/>
              </a:rPr>
              <a:t>MAIL, FAX, or EMAIL </a:t>
            </a:r>
            <a:r>
              <a:rPr lang="en-US" sz="1600" dirty="0">
                <a:latin typeface="Lucida Sans" panose="020B0602030504020204" pitchFamily="34" charset="0"/>
              </a:rPr>
              <a:t>for the </a:t>
            </a:r>
            <a:r>
              <a:rPr lang="en-US" sz="1600" dirty="0" smtClean="0">
                <a:latin typeface="Lucida Sans" panose="020B0602030504020204" pitchFamily="34" charset="0"/>
              </a:rPr>
              <a:t>clinical database</a:t>
            </a:r>
            <a:r>
              <a:rPr lang="en-US" sz="1600" dirty="0" smtClean="0">
                <a:latin typeface="Lucida Sans" panose="020B0602030504020204" pitchFamily="34" charset="0"/>
              </a:rPr>
              <a:t> study for </a:t>
            </a:r>
            <a:r>
              <a:rPr lang="en-US" sz="1600" dirty="0">
                <a:latin typeface="Lucida Sans" panose="020B0602030504020204" pitchFamily="34" charset="0"/>
              </a:rPr>
              <a:t>your child to </a:t>
            </a:r>
            <a:r>
              <a:rPr lang="en-US" sz="1600" dirty="0" smtClean="0">
                <a:latin typeface="Lucida Sans" panose="020B0602030504020204" pitchFamily="34" charset="0"/>
              </a:rPr>
              <a:t>participate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EDB83F-12B6-428F-8E9E-59AA70251124}"/>
              </a:ext>
            </a:extLst>
          </p:cNvPr>
          <p:cNvSpPr txBox="1"/>
          <p:nvPr/>
        </p:nvSpPr>
        <p:spPr>
          <a:xfrm>
            <a:off x="3828508" y="9147582"/>
            <a:ext cx="610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A</a:t>
            </a:r>
            <a:r>
              <a:rPr lang="en-US" sz="1600" dirty="0" smtClean="0">
                <a:latin typeface="Lucida Sans" panose="020B0602030504020204" pitchFamily="34" charset="0"/>
              </a:rPr>
              <a:t>fter </a:t>
            </a:r>
            <a:r>
              <a:rPr lang="en-US" sz="1600" dirty="0">
                <a:latin typeface="Lucida Sans" panose="020B0602030504020204" pitchFamily="34" charset="0"/>
              </a:rPr>
              <a:t>consent, the coordinator will handle the rest with your child’s doctor.</a:t>
            </a:r>
          </a:p>
          <a:p>
            <a:pPr marL="342900" indent="-342900">
              <a:buAutoNum type="alphaUcParenR"/>
            </a:pPr>
            <a:endParaRPr lang="en-US" sz="1600" dirty="0">
              <a:latin typeface="Lucida Sans" panose="020B0602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C5E0DA6-743D-44A9-8402-2C130C5BD4B4}"/>
              </a:ext>
            </a:extLst>
          </p:cNvPr>
          <p:cNvGrpSpPr/>
          <p:nvPr/>
        </p:nvGrpSpPr>
        <p:grpSpPr>
          <a:xfrm>
            <a:off x="425796" y="6760847"/>
            <a:ext cx="2277515" cy="2207427"/>
            <a:chOff x="285324" y="2408471"/>
            <a:chExt cx="2137061" cy="20908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5AA8916-619C-4031-BB4F-DCB0F1E8B77B}"/>
                </a:ext>
              </a:extLst>
            </p:cNvPr>
            <p:cNvSpPr txBox="1"/>
            <p:nvPr/>
          </p:nvSpPr>
          <p:spPr>
            <a:xfrm>
              <a:off x="464784" y="2827123"/>
              <a:ext cx="1778138" cy="1253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Script" panose="020B0504020000000003" pitchFamily="34" charset="0"/>
                </a:rPr>
                <a:t>Privacy concerns? </a:t>
              </a:r>
            </a:p>
            <a:p>
              <a:pPr algn="ctr"/>
              <a:r>
                <a:rPr lang="en-US" sz="1600" dirty="0">
                  <a:latin typeface="Segoe Script" panose="020B0504020000000003" pitchFamily="34" charset="0"/>
                </a:rPr>
                <a:t>Not to worry, it’s completely anonymous.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C60EAD7E-8E3F-4B92-8E1B-A5EFB92836F8}"/>
                </a:ext>
              </a:extLst>
            </p:cNvPr>
            <p:cNvSpPr/>
            <p:nvPr/>
          </p:nvSpPr>
          <p:spPr>
            <a:xfrm>
              <a:off x="285324" y="2408471"/>
              <a:ext cx="2137061" cy="209085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BB3E50A-8C79-4DC5-8D72-E008ACD3C7A2}"/>
              </a:ext>
            </a:extLst>
          </p:cNvPr>
          <p:cNvSpPr txBox="1"/>
          <p:nvPr/>
        </p:nvSpPr>
        <p:spPr>
          <a:xfrm>
            <a:off x="2868944" y="5441477"/>
            <a:ext cx="101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Script" panose="020B0504020000000003" pitchFamily="34" charset="0"/>
              </a:rPr>
              <a:t>1.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E7B08BB-8B01-46AF-8354-D50755F9BB55}"/>
              </a:ext>
            </a:extLst>
          </p:cNvPr>
          <p:cNvSpPr txBox="1"/>
          <p:nvPr/>
        </p:nvSpPr>
        <p:spPr>
          <a:xfrm>
            <a:off x="2963929" y="6518826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Segoe Script" panose="020B0504020000000003" pitchFamily="34" charset="0"/>
              </a:rPr>
              <a:t>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B4761FD-A82E-4C7F-BC47-8B109894C7ED}"/>
              </a:ext>
            </a:extLst>
          </p:cNvPr>
          <p:cNvSpPr txBox="1"/>
          <p:nvPr/>
        </p:nvSpPr>
        <p:spPr>
          <a:xfrm>
            <a:off x="2963929" y="8003058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Segoe Script" panose="020B0504020000000003" pitchFamily="34" charset="0"/>
              </a:rPr>
              <a:t>3.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4A5E842-8333-4952-9CF6-1D3D72D0D693}"/>
              </a:ext>
            </a:extLst>
          </p:cNvPr>
          <p:cNvGrpSpPr/>
          <p:nvPr/>
        </p:nvGrpSpPr>
        <p:grpSpPr>
          <a:xfrm>
            <a:off x="450572" y="9245682"/>
            <a:ext cx="2252739" cy="2207427"/>
            <a:chOff x="7678052" y="9549893"/>
            <a:chExt cx="2086822" cy="20908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CD1066D-3FFC-4CD8-88C2-58D90B3A7533}"/>
                </a:ext>
              </a:extLst>
            </p:cNvPr>
            <p:cNvSpPr txBox="1"/>
            <p:nvPr/>
          </p:nvSpPr>
          <p:spPr>
            <a:xfrm>
              <a:off x="7704223" y="10092234"/>
              <a:ext cx="2011526" cy="102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Script" panose="020B0504020000000003" pitchFamily="34" charset="0"/>
                </a:rPr>
                <a:t>HELP</a:t>
              </a:r>
              <a:r>
                <a:rPr lang="en-US" sz="1600" dirty="0">
                  <a:latin typeface="Segoe Script" panose="020B0504020000000003" pitchFamily="34" charset="0"/>
                </a:rPr>
                <a:t> future children impacted by rare cystic disease.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65FE72FE-B87E-426B-935B-013638686C4B}"/>
                </a:ext>
              </a:extLst>
            </p:cNvPr>
            <p:cNvSpPr/>
            <p:nvPr/>
          </p:nvSpPr>
          <p:spPr>
            <a:xfrm>
              <a:off x="7678052" y="9549893"/>
              <a:ext cx="2086822" cy="209085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xmlns="" id="{60133929-9338-4656-9D6D-BD9221E2E02C}"/>
              </a:ext>
            </a:extLst>
          </p:cNvPr>
          <p:cNvGrpSpPr/>
          <p:nvPr/>
        </p:nvGrpSpPr>
        <p:grpSpPr>
          <a:xfrm>
            <a:off x="174567" y="2724805"/>
            <a:ext cx="9596555" cy="1418339"/>
            <a:chOff x="2410926" y="2610679"/>
            <a:chExt cx="6819445" cy="16074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6D7917D-D2B7-4ACA-9AA0-E52B7F79256A}"/>
                </a:ext>
              </a:extLst>
            </p:cNvPr>
            <p:cNvSpPr txBox="1"/>
            <p:nvPr/>
          </p:nvSpPr>
          <p:spPr>
            <a:xfrm>
              <a:off x="2478426" y="2767082"/>
              <a:ext cx="6701833" cy="1046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 panose="020B0602030504020204" pitchFamily="34" charset="0"/>
                </a:rPr>
                <a:t>Children’s National Hospital </a:t>
              </a:r>
              <a:r>
                <a:rPr lang="en-US" dirty="0" err="1" smtClean="0">
                  <a:latin typeface="Lucida Sans" panose="020B0602030504020204" pitchFamily="34" charset="0"/>
                </a:rPr>
                <a:t>Hepato</a:t>
              </a:r>
              <a:r>
                <a:rPr lang="en-US" dirty="0" smtClean="0">
                  <a:latin typeface="Lucida Sans" panose="020B0602030504020204" pitchFamily="34" charset="0"/>
                </a:rPr>
                <a:t>/Renal </a:t>
              </a:r>
              <a:r>
                <a:rPr lang="en-US" dirty="0">
                  <a:latin typeface="Lucida Sans" panose="020B0602030504020204" pitchFamily="34" charset="0"/>
                </a:rPr>
                <a:t>Fibrocystic Disease Core </a:t>
              </a:r>
              <a:r>
                <a:rPr lang="en-US" dirty="0" smtClean="0">
                  <a:latin typeface="Lucida Sans" panose="020B0602030504020204" pitchFamily="34" charset="0"/>
                </a:rPr>
                <a:t>Center </a:t>
              </a:r>
              <a:r>
                <a:rPr lang="en-US" dirty="0">
                  <a:latin typeface="Lucida Sans" panose="020B0602030504020204" pitchFamily="34" charset="0"/>
                </a:rPr>
                <a:t>has developed </a:t>
              </a:r>
              <a:r>
                <a:rPr lang="en-US" b="1" dirty="0">
                  <a:latin typeface="Lucida Sans" panose="020B0602030504020204" pitchFamily="34" charset="0"/>
                </a:rPr>
                <a:t>a unique set of clinical, genetic and educational resources </a:t>
              </a:r>
              <a:r>
                <a:rPr lang="en-US" dirty="0">
                  <a:latin typeface="Lucida Sans" panose="020B0602030504020204" pitchFamily="34" charset="0"/>
                </a:rPr>
                <a:t>for </a:t>
              </a:r>
              <a:r>
                <a:rPr lang="en-US" dirty="0" smtClean="0">
                  <a:latin typeface="Lucida Sans" panose="020B0602030504020204" pitchFamily="34" charset="0"/>
                </a:rPr>
                <a:t>ADPKD </a:t>
              </a:r>
              <a:r>
                <a:rPr lang="en-US" dirty="0">
                  <a:latin typeface="Lucida Sans" panose="020B0602030504020204" pitchFamily="34" charset="0"/>
                </a:rPr>
                <a:t>(autosomal </a:t>
              </a:r>
              <a:r>
                <a:rPr lang="en-US" dirty="0">
                  <a:latin typeface="Lucida Sans" panose="020B0602030504020204" pitchFamily="34" charset="0"/>
                </a:rPr>
                <a:t>d</a:t>
              </a:r>
              <a:r>
                <a:rPr lang="en-US" dirty="0" smtClean="0">
                  <a:latin typeface="Lucida Sans" panose="020B0602030504020204" pitchFamily="34" charset="0"/>
                </a:rPr>
                <a:t>ominant polycystic </a:t>
              </a:r>
              <a:r>
                <a:rPr lang="en-US" dirty="0">
                  <a:latin typeface="Lucida Sans" panose="020B0602030504020204" pitchFamily="34" charset="0"/>
                </a:rPr>
                <a:t>kidney disease</a:t>
              </a:r>
              <a:r>
                <a:rPr lang="en-US" dirty="0" smtClean="0">
                  <a:latin typeface="Lucida Sans" panose="020B0602030504020204" pitchFamily="34" charset="0"/>
                </a:rPr>
                <a:t>)</a:t>
              </a:r>
              <a:endParaRPr lang="en-US" dirty="0">
                <a:latin typeface="Lucida Sans" panose="020B060203050402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FF60D5A0-4A5B-4E7E-9530-4565BAE12E23}"/>
                </a:ext>
              </a:extLst>
            </p:cNvPr>
            <p:cNvSpPr/>
            <p:nvPr/>
          </p:nvSpPr>
          <p:spPr>
            <a:xfrm>
              <a:off x="2410926" y="2610679"/>
              <a:ext cx="6819445" cy="1607489"/>
            </a:xfrm>
            <a:prstGeom prst="round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xmlns="" id="{45DF65F0-7269-4DE8-987D-A201FB0F797D}"/>
              </a:ext>
            </a:extLst>
          </p:cNvPr>
          <p:cNvGrpSpPr/>
          <p:nvPr/>
        </p:nvGrpSpPr>
        <p:grpSpPr>
          <a:xfrm>
            <a:off x="4475645" y="10531694"/>
            <a:ext cx="3225987" cy="931995"/>
            <a:chOff x="4724400" y="10637553"/>
            <a:chExt cx="3225987" cy="9319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84D070EA-FA0C-4CED-829B-48679B0EADB3}"/>
                </a:ext>
              </a:extLst>
            </p:cNvPr>
            <p:cNvSpPr/>
            <p:nvPr/>
          </p:nvSpPr>
          <p:spPr>
            <a:xfrm>
              <a:off x="4724400" y="10637553"/>
              <a:ext cx="3225987" cy="931995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xmlns="" id="{1820E213-AD99-4A82-838F-888340363ECB}"/>
                </a:ext>
              </a:extLst>
            </p:cNvPr>
            <p:cNvSpPr txBox="1"/>
            <p:nvPr/>
          </p:nvSpPr>
          <p:spPr>
            <a:xfrm>
              <a:off x="4792739" y="10780384"/>
              <a:ext cx="30893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Segoe Script" panose="020B0504020000000003" pitchFamily="34" charset="0"/>
                </a:rPr>
                <a:t>Thank you!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62677" y="4456395"/>
            <a:ext cx="5029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Would you like to help us better understand these diseases and develop improved treatments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Follow these steps: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180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Atkins</dc:creator>
  <cp:lastModifiedBy>Jaber, Jasmine Lara</cp:lastModifiedBy>
  <cp:revision>22</cp:revision>
  <dcterms:created xsi:type="dcterms:W3CDTF">2018-11-14T15:15:35Z</dcterms:created>
  <dcterms:modified xsi:type="dcterms:W3CDTF">2019-11-20T20:44:55Z</dcterms:modified>
</cp:coreProperties>
</file>