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88" r:id="rId3"/>
    <p:sldId id="289" r:id="rId4"/>
    <p:sldId id="283" r:id="rId5"/>
    <p:sldId id="290" r:id="rId6"/>
    <p:sldId id="271" r:id="rId7"/>
    <p:sldId id="293" r:id="rId8"/>
    <p:sldId id="257" r:id="rId9"/>
    <p:sldId id="272" r:id="rId10"/>
    <p:sldId id="277" r:id="rId11"/>
    <p:sldId id="278" r:id="rId12"/>
    <p:sldId id="279" r:id="rId13"/>
    <p:sldId id="258" r:id="rId14"/>
    <p:sldId id="260" r:id="rId15"/>
    <p:sldId id="282" r:id="rId16"/>
    <p:sldId id="261" r:id="rId17"/>
    <p:sldId id="285" r:id="rId18"/>
    <p:sldId id="259" r:id="rId19"/>
    <p:sldId id="264" r:id="rId20"/>
    <p:sldId id="287" r:id="rId21"/>
    <p:sldId id="291" r:id="rId22"/>
    <p:sldId id="284" r:id="rId23"/>
    <p:sldId id="29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6"/>
    <p:restoredTop sz="94607"/>
  </p:normalViewPr>
  <p:slideViewPr>
    <p:cSldViewPr snapToGrid="0" snapToObjects="1">
      <p:cViewPr varScale="1">
        <p:scale>
          <a:sx n="94" d="100"/>
          <a:sy n="94" d="100"/>
        </p:scale>
        <p:origin x="23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F39E8-94A0-344C-91D5-FA6F52D96104}"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1655B-127A-AD47-BD37-96995E182AB6}" type="slidenum">
              <a:rPr lang="en-US" smtClean="0"/>
              <a:t>‹#›</a:t>
            </a:fld>
            <a:endParaRPr lang="en-US"/>
          </a:p>
        </p:txBody>
      </p:sp>
    </p:spTree>
    <p:extLst>
      <p:ext uri="{BB962C8B-B14F-4D97-AF65-F5344CB8AC3E}">
        <p14:creationId xmlns:p14="http://schemas.microsoft.com/office/powerpoint/2010/main" val="316321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1655B-127A-AD47-BD37-96995E182AB6}" type="slidenum">
              <a:rPr lang="en-US" smtClean="0"/>
              <a:t>16</a:t>
            </a:fld>
            <a:endParaRPr lang="en-US"/>
          </a:p>
        </p:txBody>
      </p:sp>
    </p:spTree>
    <p:extLst>
      <p:ext uri="{BB962C8B-B14F-4D97-AF65-F5344CB8AC3E}">
        <p14:creationId xmlns:p14="http://schemas.microsoft.com/office/powerpoint/2010/main" val="230089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A8B8531-FB18-F244-9C45-5C98F7E0FE9B}" type="datetimeFigureOut">
              <a:rPr lang="en-US" smtClean="0"/>
              <a:t>11/12/19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0CFAA2C-39BE-4647-B110-3D616CFDE6C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662726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B8531-FB18-F244-9C45-5C98F7E0FE9B}" type="datetimeFigureOut">
              <a:rPr lang="en-US" smtClean="0"/>
              <a:t>11/12/19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AA2C-39BE-4647-B110-3D616CFDE6C2}" type="slidenum">
              <a:rPr lang="en-US" smtClean="0"/>
              <a:t>‹#›</a:t>
            </a:fld>
            <a:endParaRPr lang="en-US"/>
          </a:p>
        </p:txBody>
      </p:sp>
    </p:spTree>
    <p:extLst>
      <p:ext uri="{BB962C8B-B14F-4D97-AF65-F5344CB8AC3E}">
        <p14:creationId xmlns:p14="http://schemas.microsoft.com/office/powerpoint/2010/main" val="413882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B8531-FB18-F244-9C45-5C98F7E0FE9B}" type="datetimeFigureOut">
              <a:rPr lang="en-US" smtClean="0"/>
              <a:t>11/12/19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AA2C-39BE-4647-B110-3D616CFDE6C2}" type="slidenum">
              <a:rPr lang="en-US" smtClean="0"/>
              <a:t>‹#›</a:t>
            </a:fld>
            <a:endParaRPr lang="en-US"/>
          </a:p>
        </p:txBody>
      </p:sp>
    </p:spTree>
    <p:extLst>
      <p:ext uri="{BB962C8B-B14F-4D97-AF65-F5344CB8AC3E}">
        <p14:creationId xmlns:p14="http://schemas.microsoft.com/office/powerpoint/2010/main" val="19103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B8531-FB18-F244-9C45-5C98F7E0FE9B}" type="datetimeFigureOut">
              <a:rPr lang="en-US" smtClean="0"/>
              <a:t>11/12/19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AA2C-39BE-4647-B110-3D616CFDE6C2}" type="slidenum">
              <a:rPr lang="en-US" smtClean="0"/>
              <a:t>‹#›</a:t>
            </a:fld>
            <a:endParaRPr lang="en-US"/>
          </a:p>
        </p:txBody>
      </p:sp>
    </p:spTree>
    <p:extLst>
      <p:ext uri="{BB962C8B-B14F-4D97-AF65-F5344CB8AC3E}">
        <p14:creationId xmlns:p14="http://schemas.microsoft.com/office/powerpoint/2010/main" val="346389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A8B8531-FB18-F244-9C45-5C98F7E0FE9B}" type="datetimeFigureOut">
              <a:rPr lang="en-US" smtClean="0"/>
              <a:t>11/12/19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0CFAA2C-39BE-4647-B110-3D616CFDE6C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320223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B8531-FB18-F244-9C45-5C98F7E0FE9B}" type="datetimeFigureOut">
              <a:rPr lang="en-US" smtClean="0"/>
              <a:t>11/12/19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FAA2C-39BE-4647-B110-3D616CFDE6C2}" type="slidenum">
              <a:rPr lang="en-US" smtClean="0"/>
              <a:t>‹#›</a:t>
            </a:fld>
            <a:endParaRPr lang="en-US"/>
          </a:p>
        </p:txBody>
      </p:sp>
    </p:spTree>
    <p:extLst>
      <p:ext uri="{BB962C8B-B14F-4D97-AF65-F5344CB8AC3E}">
        <p14:creationId xmlns:p14="http://schemas.microsoft.com/office/powerpoint/2010/main" val="35532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B8531-FB18-F244-9C45-5C98F7E0FE9B}" type="datetimeFigureOut">
              <a:rPr lang="en-US" smtClean="0"/>
              <a:t>11/12/19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FAA2C-39BE-4647-B110-3D616CFDE6C2}" type="slidenum">
              <a:rPr lang="en-US" smtClean="0"/>
              <a:t>‹#›</a:t>
            </a:fld>
            <a:endParaRPr lang="en-US"/>
          </a:p>
        </p:txBody>
      </p:sp>
    </p:spTree>
    <p:extLst>
      <p:ext uri="{BB962C8B-B14F-4D97-AF65-F5344CB8AC3E}">
        <p14:creationId xmlns:p14="http://schemas.microsoft.com/office/powerpoint/2010/main" val="115510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B8531-FB18-F244-9C45-5C98F7E0FE9B}" type="datetimeFigureOut">
              <a:rPr lang="en-US" smtClean="0"/>
              <a:t>11/12/19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FAA2C-39BE-4647-B110-3D616CFDE6C2}" type="slidenum">
              <a:rPr lang="en-US" smtClean="0"/>
              <a:t>‹#›</a:t>
            </a:fld>
            <a:endParaRPr lang="en-US"/>
          </a:p>
        </p:txBody>
      </p:sp>
    </p:spTree>
    <p:extLst>
      <p:ext uri="{BB962C8B-B14F-4D97-AF65-F5344CB8AC3E}">
        <p14:creationId xmlns:p14="http://schemas.microsoft.com/office/powerpoint/2010/main" val="70772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B8531-FB18-F244-9C45-5C98F7E0FE9B}" type="datetimeFigureOut">
              <a:rPr lang="en-US" smtClean="0"/>
              <a:t>11/12/19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FAA2C-39BE-4647-B110-3D616CFDE6C2}" type="slidenum">
              <a:rPr lang="en-US" smtClean="0"/>
              <a:t>‹#›</a:t>
            </a:fld>
            <a:endParaRPr lang="en-US"/>
          </a:p>
        </p:txBody>
      </p:sp>
    </p:spTree>
    <p:extLst>
      <p:ext uri="{BB962C8B-B14F-4D97-AF65-F5344CB8AC3E}">
        <p14:creationId xmlns:p14="http://schemas.microsoft.com/office/powerpoint/2010/main" val="278177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A8B8531-FB18-F244-9C45-5C98F7E0FE9B}" type="datetimeFigureOut">
              <a:rPr lang="en-US" smtClean="0"/>
              <a:t>11/12/19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CFAA2C-39BE-4647-B110-3D616CFDE6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30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A8B8531-FB18-F244-9C45-5C98F7E0FE9B}" type="datetimeFigureOut">
              <a:rPr lang="en-US" smtClean="0"/>
              <a:t>11/12/19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CFAA2C-39BE-4647-B110-3D616CFDE6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375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A8B8531-FB18-F244-9C45-5C98F7E0FE9B}" type="datetimeFigureOut">
              <a:rPr lang="en-US" smtClean="0"/>
              <a:t>11/12/19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0CFAA2C-39BE-4647-B110-3D616CFDE6C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20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x.doi.org/10.1101%2Fgr.214155.116" TargetMode="External"/><Relationship Id="rId2" Type="http://schemas.openxmlformats.org/officeDocument/2006/relationships/hyperlink" Target="https://www.ncbi.nlm.nih.gov/pmc/articles/PMC541176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mc/articles/PMC5411762/#PATENGR214155C3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bi.nlm.nih.gov/pmc/articles/PMC5411762/#PATENGR214155C42"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3BEB-C199-BC49-A1E3-370E7D45C930}"/>
              </a:ext>
            </a:extLst>
          </p:cNvPr>
          <p:cNvSpPr>
            <a:spLocks noGrp="1"/>
          </p:cNvSpPr>
          <p:nvPr>
            <p:ph type="ctrTitle"/>
          </p:nvPr>
        </p:nvSpPr>
        <p:spPr>
          <a:xfrm>
            <a:off x="1704390" y="1490852"/>
            <a:ext cx="9144000" cy="2387600"/>
          </a:xfrm>
        </p:spPr>
        <p:txBody>
          <a:bodyPr/>
          <a:lstStyle/>
          <a:p>
            <a:r>
              <a:rPr lang="en-US" b="1" dirty="0"/>
              <a:t>Genome Graphs </a:t>
            </a:r>
          </a:p>
        </p:txBody>
      </p:sp>
      <p:sp>
        <p:nvSpPr>
          <p:cNvPr id="4" name="Rectangle 3">
            <a:extLst>
              <a:ext uri="{FF2B5EF4-FFF2-40B4-BE49-F238E27FC236}">
                <a16:creationId xmlns:a16="http://schemas.microsoft.com/office/drawing/2014/main" id="{647FAC53-AB74-F54E-A02D-EC9AF98C81C0}"/>
              </a:ext>
            </a:extLst>
          </p:cNvPr>
          <p:cNvSpPr/>
          <p:nvPr/>
        </p:nvSpPr>
        <p:spPr>
          <a:xfrm>
            <a:off x="1327968" y="6315080"/>
            <a:ext cx="9896843" cy="861774"/>
          </a:xfrm>
          <a:prstGeom prst="rect">
            <a:avLst/>
          </a:prstGeom>
        </p:spPr>
        <p:txBody>
          <a:bodyPr wrap="square">
            <a:spAutoFit/>
          </a:bodyPr>
          <a:lstStyle/>
          <a:p>
            <a:r>
              <a:rPr lang="en-US" sz="1600" b="1" dirty="0"/>
              <a:t>Genome graphs and the evolution of genome inference - </a:t>
            </a:r>
            <a:r>
              <a:rPr lang="en-US" sz="1600" dirty="0">
                <a:hlinkClick r:id="rId2"/>
              </a:rPr>
              <a:t>Genome Res</a:t>
            </a:r>
            <a:r>
              <a:rPr lang="en-US" sz="1600" dirty="0"/>
              <a:t>. 2017 May; 27(5): 665–676. </a:t>
            </a:r>
          </a:p>
          <a:p>
            <a:r>
              <a:rPr lang="en-US" sz="1600" dirty="0" err="1"/>
              <a:t>doi</a:t>
            </a:r>
            <a:r>
              <a:rPr lang="en-US" sz="1600" dirty="0"/>
              <a:t>: </a:t>
            </a:r>
            <a:r>
              <a:rPr lang="en-US" sz="1600" dirty="0">
                <a:hlinkClick r:id="rId3"/>
              </a:rPr>
              <a:t>10.1101/gr.214155.116</a:t>
            </a:r>
            <a:endParaRPr lang="en-US" sz="1600" dirty="0"/>
          </a:p>
          <a:p>
            <a:endParaRPr lang="en-US" b="1" dirty="0"/>
          </a:p>
        </p:txBody>
      </p:sp>
    </p:spTree>
    <p:extLst>
      <p:ext uri="{BB962C8B-B14F-4D97-AF65-F5344CB8AC3E}">
        <p14:creationId xmlns:p14="http://schemas.microsoft.com/office/powerpoint/2010/main" val="271254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3C3B-DF2E-7547-8EE5-126012269F55}"/>
              </a:ext>
            </a:extLst>
          </p:cNvPr>
          <p:cNvSpPr>
            <a:spLocks noGrp="1"/>
          </p:cNvSpPr>
          <p:nvPr>
            <p:ph type="title"/>
          </p:nvPr>
        </p:nvSpPr>
        <p:spPr/>
        <p:txBody>
          <a:bodyPr/>
          <a:lstStyle/>
          <a:p>
            <a:r>
              <a:rPr lang="en-US" b="1" dirty="0"/>
              <a:t>Sequence graphs</a:t>
            </a:r>
          </a:p>
        </p:txBody>
      </p:sp>
      <p:sp>
        <p:nvSpPr>
          <p:cNvPr id="3" name="Content Placeholder 2">
            <a:extLst>
              <a:ext uri="{FF2B5EF4-FFF2-40B4-BE49-F238E27FC236}">
                <a16:creationId xmlns:a16="http://schemas.microsoft.com/office/drawing/2014/main" id="{06321895-6B1D-A544-B5F4-2167F9C0EC16}"/>
              </a:ext>
            </a:extLst>
          </p:cNvPr>
          <p:cNvSpPr>
            <a:spLocks noGrp="1"/>
          </p:cNvSpPr>
          <p:nvPr>
            <p:ph idx="1"/>
          </p:nvPr>
        </p:nvSpPr>
        <p:spPr>
          <a:xfrm>
            <a:off x="838200" y="1690687"/>
            <a:ext cx="10515600" cy="4832943"/>
          </a:xfrm>
        </p:spPr>
        <p:txBody>
          <a:bodyPr>
            <a:normAutofit fontScale="85000" lnSpcReduction="20000"/>
          </a:bodyPr>
          <a:lstStyle/>
          <a:p>
            <a:r>
              <a:rPr lang="en-US" dirty="0"/>
              <a:t>Sequences represented as walks in graph </a:t>
            </a:r>
          </a:p>
          <a:p>
            <a:r>
              <a:rPr lang="en-US" b="1" dirty="0"/>
              <a:t>De </a:t>
            </a:r>
            <a:r>
              <a:rPr lang="en-US" b="1" dirty="0" err="1"/>
              <a:t>Bruijn</a:t>
            </a:r>
            <a:r>
              <a:rPr lang="en-US" b="1" dirty="0"/>
              <a:t> graph</a:t>
            </a:r>
            <a:r>
              <a:rPr lang="en-US" dirty="0"/>
              <a:t>s – </a:t>
            </a:r>
            <a:r>
              <a:rPr lang="en-US" b="1" dirty="0"/>
              <a:t>directed graphs </a:t>
            </a:r>
          </a:p>
          <a:p>
            <a:pPr lvl="2"/>
            <a:r>
              <a:rPr lang="en-US" dirty="0"/>
              <a:t>Nodes are </a:t>
            </a:r>
            <a:r>
              <a:rPr lang="en-US" dirty="0" err="1"/>
              <a:t>kmers</a:t>
            </a:r>
            <a:endParaRPr lang="en-US" dirty="0"/>
          </a:p>
          <a:p>
            <a:pPr lvl="2"/>
            <a:r>
              <a:rPr lang="en-US" dirty="0"/>
              <a:t>Edges are bases between “to” and “from” node</a:t>
            </a:r>
          </a:p>
          <a:p>
            <a:pPr lvl="2"/>
            <a:r>
              <a:rPr lang="en-US" dirty="0"/>
              <a:t>Alternative paths stand in for both structural and single variants</a:t>
            </a:r>
          </a:p>
          <a:p>
            <a:endParaRPr lang="en-US" dirty="0"/>
          </a:p>
          <a:p>
            <a:r>
              <a:rPr lang="en-US" dirty="0"/>
              <a:t>But just directed graphs are not enough, as they </a:t>
            </a:r>
            <a:r>
              <a:rPr lang="en-US" i="1" dirty="0" err="1"/>
              <a:t>donot</a:t>
            </a:r>
            <a:r>
              <a:rPr lang="en-US" i="1" dirty="0"/>
              <a:t> express </a:t>
            </a:r>
            <a:r>
              <a:rPr lang="en-US" i="1" dirty="0" err="1"/>
              <a:t>strandness</a:t>
            </a:r>
            <a:r>
              <a:rPr lang="en-US" i="1" dirty="0"/>
              <a:t> – forward or reverse</a:t>
            </a:r>
          </a:p>
          <a:p>
            <a:endParaRPr lang="en-US" dirty="0"/>
          </a:p>
          <a:p>
            <a:r>
              <a:rPr lang="en-US" b="1" dirty="0"/>
              <a:t>Hence bi-directed graphs or</a:t>
            </a:r>
            <a:r>
              <a:rPr lang="en-US" dirty="0"/>
              <a:t> </a:t>
            </a:r>
            <a:r>
              <a:rPr lang="en-US" b="1" dirty="0"/>
              <a:t>Sequence Graphs !</a:t>
            </a:r>
            <a:endParaRPr lang="en-US" dirty="0"/>
          </a:p>
          <a:p>
            <a:endParaRPr lang="en-US" dirty="0"/>
          </a:p>
          <a:p>
            <a:r>
              <a:rPr lang="en-US" dirty="0"/>
              <a:t>But again all inversions, reverse tandem duplications, and arbitrarily complex rearrangements cannot be represented in just bi-directed graph</a:t>
            </a:r>
          </a:p>
          <a:p>
            <a:endParaRPr lang="en-US" b="1" dirty="0"/>
          </a:p>
          <a:p>
            <a:r>
              <a:rPr lang="en-US" b="1" dirty="0"/>
              <a:t>Thus Bi-edged graphs !! </a:t>
            </a:r>
          </a:p>
          <a:p>
            <a:pPr lvl="1"/>
            <a:r>
              <a:rPr lang="en-US" dirty="0"/>
              <a:t>Edge labeled version of bidirected graphs </a:t>
            </a:r>
            <a:endParaRPr lang="en-US" b="1" dirty="0"/>
          </a:p>
        </p:txBody>
      </p:sp>
    </p:spTree>
    <p:extLst>
      <p:ext uri="{BB962C8B-B14F-4D97-AF65-F5344CB8AC3E}">
        <p14:creationId xmlns:p14="http://schemas.microsoft.com/office/powerpoint/2010/main" val="150794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6484-C452-F446-8487-1F0D8735F405}"/>
              </a:ext>
            </a:extLst>
          </p:cNvPr>
          <p:cNvSpPr>
            <a:spLocks noGrp="1"/>
          </p:cNvSpPr>
          <p:nvPr>
            <p:ph type="title"/>
          </p:nvPr>
        </p:nvSpPr>
        <p:spPr/>
        <p:txBody>
          <a:bodyPr/>
          <a:lstStyle/>
          <a:p>
            <a:r>
              <a:rPr lang="en-US" b="1" dirty="0"/>
              <a:t>Sequence Graphs</a:t>
            </a:r>
            <a:endParaRPr lang="en-US" dirty="0"/>
          </a:p>
        </p:txBody>
      </p:sp>
      <p:pic>
        <p:nvPicPr>
          <p:cNvPr id="4" name="Content Placeholder 4">
            <a:extLst>
              <a:ext uri="{FF2B5EF4-FFF2-40B4-BE49-F238E27FC236}">
                <a16:creationId xmlns:a16="http://schemas.microsoft.com/office/drawing/2014/main" id="{3D550819-3230-4743-84CC-2A9E0D5A46CF}"/>
              </a:ext>
            </a:extLst>
          </p:cNvPr>
          <p:cNvPicPr>
            <a:picLocks noChangeAspect="1"/>
          </p:cNvPicPr>
          <p:nvPr/>
        </p:nvPicPr>
        <p:blipFill>
          <a:blip r:embed="rId2"/>
          <a:stretch>
            <a:fillRect/>
          </a:stretch>
        </p:blipFill>
        <p:spPr>
          <a:xfrm>
            <a:off x="7782791" y="692727"/>
            <a:ext cx="3325091" cy="5500255"/>
          </a:xfrm>
          <a:prstGeom prst="rect">
            <a:avLst/>
          </a:prstGeom>
        </p:spPr>
      </p:pic>
      <p:sp>
        <p:nvSpPr>
          <p:cNvPr id="5" name="Rectangle 4">
            <a:extLst>
              <a:ext uri="{FF2B5EF4-FFF2-40B4-BE49-F238E27FC236}">
                <a16:creationId xmlns:a16="http://schemas.microsoft.com/office/drawing/2014/main" id="{B144C9E5-88B8-DD4D-8E33-7765A4001CE7}"/>
              </a:ext>
            </a:extLst>
          </p:cNvPr>
          <p:cNvSpPr/>
          <p:nvPr/>
        </p:nvSpPr>
        <p:spPr>
          <a:xfrm>
            <a:off x="1129145" y="3342919"/>
            <a:ext cx="6096000" cy="954107"/>
          </a:xfrm>
          <a:prstGeom prst="rect">
            <a:avLst/>
          </a:prstGeom>
        </p:spPr>
        <p:txBody>
          <a:bodyPr>
            <a:spAutoFit/>
          </a:bodyPr>
          <a:lstStyle/>
          <a:p>
            <a:r>
              <a:rPr lang="en-US" sz="1400" dirty="0"/>
              <a:t>Four types of genome graphs, all constructed from the pair of sequences ATCCCCTA and ATGTCTA. (</a:t>
            </a:r>
            <a:r>
              <a:rPr lang="en-US" sz="1400" i="1" dirty="0"/>
              <a:t>A</a:t>
            </a:r>
            <a:r>
              <a:rPr lang="en-US" sz="1400" dirty="0"/>
              <a:t>) De </a:t>
            </a:r>
            <a:r>
              <a:rPr lang="en-US" sz="1400" dirty="0" err="1"/>
              <a:t>Bruijn</a:t>
            </a:r>
            <a:r>
              <a:rPr lang="en-US" sz="1400" dirty="0"/>
              <a:t> graph. (</a:t>
            </a:r>
            <a:r>
              <a:rPr lang="en-US" sz="1400" i="1" dirty="0"/>
              <a:t>B</a:t>
            </a:r>
            <a:r>
              <a:rPr lang="en-US" sz="1400" dirty="0"/>
              <a:t>) Directed acyclic graph. (</a:t>
            </a:r>
            <a:r>
              <a:rPr lang="en-US" sz="1400" i="1" dirty="0"/>
              <a:t>C</a:t>
            </a:r>
            <a:r>
              <a:rPr lang="en-US" sz="1400" dirty="0"/>
              <a:t>) Bidirected graph (a.k.a., sequence graph). (</a:t>
            </a:r>
            <a:r>
              <a:rPr lang="en-US" sz="1400" i="1" dirty="0"/>
              <a:t>D</a:t>
            </a:r>
            <a:r>
              <a:rPr lang="en-US" sz="1400" dirty="0"/>
              <a:t>) </a:t>
            </a:r>
            <a:r>
              <a:rPr lang="en-US" sz="1400" dirty="0" err="1"/>
              <a:t>Biedged</a:t>
            </a:r>
            <a:r>
              <a:rPr lang="en-US" sz="1400" dirty="0"/>
              <a:t> graph (a.k.a., </a:t>
            </a:r>
            <a:r>
              <a:rPr lang="en-US" sz="1400" dirty="0" err="1"/>
              <a:t>biedged</a:t>
            </a:r>
            <a:r>
              <a:rPr lang="en-US" sz="1400" dirty="0"/>
              <a:t> sequence graph).</a:t>
            </a:r>
          </a:p>
        </p:txBody>
      </p:sp>
    </p:spTree>
    <p:extLst>
      <p:ext uri="{BB962C8B-B14F-4D97-AF65-F5344CB8AC3E}">
        <p14:creationId xmlns:p14="http://schemas.microsoft.com/office/powerpoint/2010/main" val="315265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0C08-A347-3345-86B6-79BD8DA6D3A3}"/>
              </a:ext>
            </a:extLst>
          </p:cNvPr>
          <p:cNvSpPr>
            <a:spLocks noGrp="1"/>
          </p:cNvSpPr>
          <p:nvPr>
            <p:ph type="title"/>
          </p:nvPr>
        </p:nvSpPr>
        <p:spPr/>
        <p:txBody>
          <a:bodyPr/>
          <a:lstStyle/>
          <a:p>
            <a:r>
              <a:rPr lang="en-US" b="1" dirty="0"/>
              <a:t>Things to consider:</a:t>
            </a:r>
          </a:p>
        </p:txBody>
      </p:sp>
      <p:sp>
        <p:nvSpPr>
          <p:cNvPr id="3" name="Content Placeholder 2">
            <a:extLst>
              <a:ext uri="{FF2B5EF4-FFF2-40B4-BE49-F238E27FC236}">
                <a16:creationId xmlns:a16="http://schemas.microsoft.com/office/drawing/2014/main" id="{7F723440-59E9-9748-85F0-A837EF798B89}"/>
              </a:ext>
            </a:extLst>
          </p:cNvPr>
          <p:cNvSpPr>
            <a:spLocks noGrp="1"/>
          </p:cNvSpPr>
          <p:nvPr>
            <p:ph idx="1"/>
          </p:nvPr>
        </p:nvSpPr>
        <p:spPr/>
        <p:txBody>
          <a:bodyPr>
            <a:normAutofit/>
          </a:bodyPr>
          <a:lstStyle/>
          <a:p>
            <a:pPr marL="0" indent="0">
              <a:buNone/>
            </a:pPr>
            <a:r>
              <a:rPr lang="en-US" dirty="0"/>
              <a:t>The moment we move to sequence graphs </a:t>
            </a:r>
            <a:r>
              <a:rPr lang="en-US" b="1" dirty="0"/>
              <a:t>defining a locus </a:t>
            </a:r>
            <a:r>
              <a:rPr lang="en-US" dirty="0"/>
              <a:t>becomes a problem</a:t>
            </a:r>
          </a:p>
          <a:p>
            <a:pPr lvl="1"/>
            <a:r>
              <a:rPr lang="en-US" b="1" dirty="0"/>
              <a:t>Graphs have multiple paths, which have complex relationships </a:t>
            </a:r>
          </a:p>
          <a:p>
            <a:pPr marL="0" indent="0">
              <a:buNone/>
            </a:pPr>
            <a:endParaRPr lang="en-US" dirty="0"/>
          </a:p>
          <a:p>
            <a:pPr lvl="1">
              <a:buFont typeface="Wingdings" pitchFamily="2" charset="2"/>
              <a:buChar char="v"/>
            </a:pPr>
            <a:r>
              <a:rPr lang="en-US" dirty="0" err="1"/>
              <a:t>Allelism</a:t>
            </a:r>
            <a:r>
              <a:rPr lang="en-US" dirty="0"/>
              <a:t> in graphs</a:t>
            </a:r>
          </a:p>
          <a:p>
            <a:pPr lvl="1">
              <a:buFont typeface="Wingdings" pitchFamily="2" charset="2"/>
              <a:buChar char="v"/>
            </a:pPr>
            <a:r>
              <a:rPr lang="en-US" dirty="0" err="1"/>
              <a:t>Repeatome</a:t>
            </a:r>
            <a:endParaRPr lang="en-US" dirty="0"/>
          </a:p>
          <a:p>
            <a:pPr lvl="1">
              <a:buFont typeface="Wingdings" pitchFamily="2" charset="2"/>
              <a:buChar char="v"/>
            </a:pPr>
            <a:r>
              <a:rPr lang="en-US" dirty="0"/>
              <a:t>Hierarchy</a:t>
            </a:r>
          </a:p>
          <a:p>
            <a:pPr lvl="1">
              <a:buFont typeface="Wingdings" pitchFamily="2" charset="2"/>
              <a:buChar char="v"/>
            </a:pPr>
            <a:r>
              <a:rPr lang="en-US" dirty="0"/>
              <a:t>Pangenome ordering</a:t>
            </a:r>
          </a:p>
          <a:p>
            <a:pPr lvl="1">
              <a:buFont typeface="Wingdings" pitchFamily="2" charset="2"/>
              <a:buChar char="v"/>
            </a:pPr>
            <a:endParaRPr lang="en-US" dirty="0"/>
          </a:p>
        </p:txBody>
      </p:sp>
    </p:spTree>
    <p:extLst>
      <p:ext uri="{BB962C8B-B14F-4D97-AF65-F5344CB8AC3E}">
        <p14:creationId xmlns:p14="http://schemas.microsoft.com/office/powerpoint/2010/main" val="188059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B0CB-BA3E-A44B-8D50-7600800FC9EE}"/>
              </a:ext>
            </a:extLst>
          </p:cNvPr>
          <p:cNvSpPr>
            <a:spLocks noGrp="1"/>
          </p:cNvSpPr>
          <p:nvPr>
            <p:ph type="title"/>
          </p:nvPr>
        </p:nvSpPr>
        <p:spPr/>
        <p:txBody>
          <a:bodyPr/>
          <a:lstStyle/>
          <a:p>
            <a:r>
              <a:rPr lang="en-US" b="1" dirty="0" err="1"/>
              <a:t>Allelism</a:t>
            </a:r>
            <a:r>
              <a:rPr lang="en-US" b="1" dirty="0"/>
              <a:t> in graphs</a:t>
            </a:r>
          </a:p>
        </p:txBody>
      </p:sp>
      <p:sp>
        <p:nvSpPr>
          <p:cNvPr id="3" name="Content Placeholder 2">
            <a:extLst>
              <a:ext uri="{FF2B5EF4-FFF2-40B4-BE49-F238E27FC236}">
                <a16:creationId xmlns:a16="http://schemas.microsoft.com/office/drawing/2014/main" id="{DDD48A8A-CFC4-D841-9BC0-97D9BD4309FE}"/>
              </a:ext>
            </a:extLst>
          </p:cNvPr>
          <p:cNvSpPr>
            <a:spLocks noGrp="1"/>
          </p:cNvSpPr>
          <p:nvPr>
            <p:ph idx="1"/>
          </p:nvPr>
        </p:nvSpPr>
        <p:spPr>
          <a:xfrm>
            <a:off x="838200" y="1465076"/>
            <a:ext cx="10515600" cy="3508706"/>
          </a:xfrm>
        </p:spPr>
        <p:txBody>
          <a:bodyPr>
            <a:normAutofit/>
          </a:bodyPr>
          <a:lstStyle/>
          <a:p>
            <a:pPr marL="0" indent="0">
              <a:buNone/>
            </a:pPr>
            <a:r>
              <a:rPr lang="en-US" dirty="0"/>
              <a:t>Sites described as motifs called </a:t>
            </a:r>
            <a:r>
              <a:rPr lang="en-US" b="1" dirty="0" err="1"/>
              <a:t>superbubble</a:t>
            </a:r>
            <a:r>
              <a:rPr lang="en-US" b="1" dirty="0"/>
              <a:t> or </a:t>
            </a:r>
            <a:r>
              <a:rPr lang="en-US" b="1" dirty="0" err="1"/>
              <a:t>ultrabubble</a:t>
            </a:r>
            <a:endParaRPr lang="en-US" b="1" dirty="0"/>
          </a:p>
          <a:p>
            <a:pPr lvl="1"/>
            <a:r>
              <a:rPr lang="en-US" i="1" dirty="0"/>
              <a:t>Directed acyclic subgraphs - </a:t>
            </a:r>
            <a:r>
              <a:rPr lang="en-US" dirty="0"/>
              <a:t>connects through 1 source node and 1 sink node</a:t>
            </a:r>
            <a:endParaRPr lang="en-US" i="1" dirty="0"/>
          </a:p>
          <a:p>
            <a:pPr lvl="3"/>
            <a:r>
              <a:rPr lang="en-US" dirty="0"/>
              <a:t>New variants  - add Motifs </a:t>
            </a:r>
          </a:p>
          <a:p>
            <a:pPr lvl="3"/>
            <a:r>
              <a:rPr lang="en-US" dirty="0"/>
              <a:t>Nested and overlapping subgraphs in structural variants</a:t>
            </a:r>
          </a:p>
          <a:p>
            <a:r>
              <a:rPr lang="en-US" dirty="0"/>
              <a:t>However - Not all variation nicely partitioned</a:t>
            </a:r>
          </a:p>
          <a:p>
            <a:pPr marL="914400" lvl="2" indent="0">
              <a:buNone/>
            </a:pPr>
            <a:endParaRPr lang="en-US" dirty="0"/>
          </a:p>
          <a:p>
            <a:pPr lvl="2"/>
            <a:endParaRPr lang="en-US" dirty="0"/>
          </a:p>
          <a:p>
            <a:pPr lvl="1"/>
            <a:endParaRPr lang="en-US" dirty="0"/>
          </a:p>
        </p:txBody>
      </p:sp>
      <p:pic>
        <p:nvPicPr>
          <p:cNvPr id="4" name="Content Placeholder 4">
            <a:extLst>
              <a:ext uri="{FF2B5EF4-FFF2-40B4-BE49-F238E27FC236}">
                <a16:creationId xmlns:a16="http://schemas.microsoft.com/office/drawing/2014/main" id="{18F3CDE9-975D-C14F-81EB-9D3840CECA2C}"/>
              </a:ext>
            </a:extLst>
          </p:cNvPr>
          <p:cNvPicPr>
            <a:picLocks noChangeAspect="1"/>
          </p:cNvPicPr>
          <p:nvPr/>
        </p:nvPicPr>
        <p:blipFill>
          <a:blip r:embed="rId2"/>
          <a:stretch>
            <a:fillRect/>
          </a:stretch>
        </p:blipFill>
        <p:spPr>
          <a:xfrm>
            <a:off x="1371600" y="3666475"/>
            <a:ext cx="10233847" cy="1927153"/>
          </a:xfrm>
          <a:prstGeom prst="rect">
            <a:avLst/>
          </a:prstGeom>
        </p:spPr>
      </p:pic>
      <p:sp>
        <p:nvSpPr>
          <p:cNvPr id="5" name="Rectangle 4">
            <a:extLst>
              <a:ext uri="{FF2B5EF4-FFF2-40B4-BE49-F238E27FC236}">
                <a16:creationId xmlns:a16="http://schemas.microsoft.com/office/drawing/2014/main" id="{47BBA52A-740B-DD4C-8270-DE69795F65D5}"/>
              </a:ext>
            </a:extLst>
          </p:cNvPr>
          <p:cNvSpPr/>
          <p:nvPr/>
        </p:nvSpPr>
        <p:spPr>
          <a:xfrm>
            <a:off x="1653286" y="5892922"/>
            <a:ext cx="9296400" cy="738664"/>
          </a:xfrm>
          <a:prstGeom prst="rect">
            <a:avLst/>
          </a:prstGeom>
        </p:spPr>
        <p:txBody>
          <a:bodyPr wrap="square">
            <a:spAutoFit/>
          </a:bodyPr>
          <a:lstStyle/>
          <a:p>
            <a:r>
              <a:rPr lang="en-US" sz="1400" b="1" dirty="0" err="1"/>
              <a:t>Ultrabubble</a:t>
            </a:r>
            <a:r>
              <a:rPr lang="en-US" sz="1400" b="1" dirty="0"/>
              <a:t> sites in a </a:t>
            </a:r>
            <a:r>
              <a:rPr lang="en-US" sz="1400" b="1" dirty="0" err="1"/>
              <a:t>biedged</a:t>
            </a:r>
            <a:r>
              <a:rPr lang="en-US" sz="1400" b="1" dirty="0"/>
              <a:t> sequence graph</a:t>
            </a:r>
            <a:r>
              <a:rPr lang="en-US" sz="1400" dirty="0"/>
              <a:t>. Each arrow shows the terminal node of a site. The color of the arrows indicates the node pairing. Note that the </a:t>
            </a:r>
            <a:r>
              <a:rPr lang="en-US" sz="1400" dirty="0" err="1"/>
              <a:t>ultrabubble</a:t>
            </a:r>
            <a:r>
              <a:rPr lang="en-US" sz="1400" dirty="0"/>
              <a:t> denoted by the gray pair of arrows is nested within the </a:t>
            </a:r>
            <a:r>
              <a:rPr lang="en-US" sz="1400" dirty="0" err="1"/>
              <a:t>ultrabubble</a:t>
            </a:r>
            <a:r>
              <a:rPr lang="en-US" sz="1400" dirty="0"/>
              <a:t> denoted by the purple arrows.</a:t>
            </a:r>
          </a:p>
        </p:txBody>
      </p:sp>
    </p:spTree>
    <p:extLst>
      <p:ext uri="{BB962C8B-B14F-4D97-AF65-F5344CB8AC3E}">
        <p14:creationId xmlns:p14="http://schemas.microsoft.com/office/powerpoint/2010/main" val="374056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14F6-FE7E-DE47-9DF6-C8BF61AC003F}"/>
              </a:ext>
            </a:extLst>
          </p:cNvPr>
          <p:cNvSpPr>
            <a:spLocks noGrp="1"/>
          </p:cNvSpPr>
          <p:nvPr>
            <p:ph type="title"/>
          </p:nvPr>
        </p:nvSpPr>
        <p:spPr/>
        <p:txBody>
          <a:bodyPr/>
          <a:lstStyle/>
          <a:p>
            <a:r>
              <a:rPr lang="en-US" b="1" dirty="0" err="1"/>
              <a:t>Repeatome</a:t>
            </a:r>
            <a:r>
              <a:rPr lang="en-US" b="1" dirty="0"/>
              <a:t> as Array Sequence Graphs</a:t>
            </a:r>
          </a:p>
        </p:txBody>
      </p:sp>
      <p:sp>
        <p:nvSpPr>
          <p:cNvPr id="3" name="Content Placeholder 2">
            <a:extLst>
              <a:ext uri="{FF2B5EF4-FFF2-40B4-BE49-F238E27FC236}">
                <a16:creationId xmlns:a16="http://schemas.microsoft.com/office/drawing/2014/main" id="{1E7929F5-67F1-774C-BD8B-8F943FAC9444}"/>
              </a:ext>
            </a:extLst>
          </p:cNvPr>
          <p:cNvSpPr>
            <a:spLocks noGrp="1"/>
          </p:cNvSpPr>
          <p:nvPr>
            <p:ph idx="1"/>
          </p:nvPr>
        </p:nvSpPr>
        <p:spPr/>
        <p:txBody>
          <a:bodyPr/>
          <a:lstStyle/>
          <a:p>
            <a:r>
              <a:rPr lang="en-US" dirty="0"/>
              <a:t>Highly repetitive satellite arrays</a:t>
            </a:r>
          </a:p>
          <a:p>
            <a:pPr lvl="1"/>
            <a:r>
              <a:rPr lang="en-US" dirty="0"/>
              <a:t>Centromeres</a:t>
            </a:r>
          </a:p>
          <a:p>
            <a:pPr lvl="1"/>
            <a:r>
              <a:rPr lang="en-US" dirty="0"/>
              <a:t>Ribosome</a:t>
            </a:r>
          </a:p>
          <a:p>
            <a:r>
              <a:rPr lang="en-US" dirty="0"/>
              <a:t>Subgraphs of instances of type of repeat</a:t>
            </a:r>
          </a:p>
          <a:p>
            <a:r>
              <a:rPr lang="en-US" dirty="0"/>
              <a:t>Similar instances of repeat were combined within graph node</a:t>
            </a:r>
          </a:p>
          <a:p>
            <a:pPr marL="0" indent="0">
              <a:buNone/>
            </a:pPr>
            <a:endParaRPr lang="en-US" dirty="0"/>
          </a:p>
        </p:txBody>
      </p:sp>
    </p:spTree>
    <p:extLst>
      <p:ext uri="{BB962C8B-B14F-4D97-AF65-F5344CB8AC3E}">
        <p14:creationId xmlns:p14="http://schemas.microsoft.com/office/powerpoint/2010/main" val="2307464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C01189-B399-F24E-99D4-1394772C02BE}"/>
              </a:ext>
            </a:extLst>
          </p:cNvPr>
          <p:cNvPicPr>
            <a:picLocks noGrp="1" noChangeAspect="1"/>
          </p:cNvPicPr>
          <p:nvPr>
            <p:ph idx="1"/>
          </p:nvPr>
        </p:nvPicPr>
        <p:blipFill>
          <a:blip r:embed="rId2"/>
          <a:stretch>
            <a:fillRect/>
          </a:stretch>
        </p:blipFill>
        <p:spPr>
          <a:xfrm>
            <a:off x="2422854" y="378979"/>
            <a:ext cx="6970528" cy="4448970"/>
          </a:xfrm>
        </p:spPr>
      </p:pic>
      <p:sp>
        <p:nvSpPr>
          <p:cNvPr id="6" name="Rectangle 5">
            <a:extLst>
              <a:ext uri="{FF2B5EF4-FFF2-40B4-BE49-F238E27FC236}">
                <a16:creationId xmlns:a16="http://schemas.microsoft.com/office/drawing/2014/main" id="{D3BBAD2D-51EA-4E4F-B79C-E5B5E012CE09}"/>
              </a:ext>
            </a:extLst>
          </p:cNvPr>
          <p:cNvSpPr/>
          <p:nvPr/>
        </p:nvSpPr>
        <p:spPr>
          <a:xfrm>
            <a:off x="1064525" y="5688449"/>
            <a:ext cx="11000096" cy="1169551"/>
          </a:xfrm>
          <a:prstGeom prst="rect">
            <a:avLst/>
          </a:prstGeom>
        </p:spPr>
        <p:txBody>
          <a:bodyPr wrap="square">
            <a:spAutoFit/>
          </a:bodyPr>
          <a:lstStyle/>
          <a:p>
            <a:r>
              <a:rPr lang="en-US" sz="1400" dirty="0"/>
              <a:t>A schematic example of an “Array Sequence Graph” of the type used to construct a linearization of the DXZ1 repeat array in the X Chromosome centromere. A collection of reads (</a:t>
            </a:r>
            <a:r>
              <a:rPr lang="en-US" sz="1400" i="1" dirty="0"/>
              <a:t>top</a:t>
            </a:r>
            <a:r>
              <a:rPr lang="en-US" sz="1400" dirty="0"/>
              <a:t>) shown in the context of a consensus higher-order repeat are converted into a graph representation (</a:t>
            </a:r>
            <a:r>
              <a:rPr lang="en-US" sz="1400" i="1" dirty="0"/>
              <a:t>bottom</a:t>
            </a:r>
            <a:r>
              <a:rPr lang="en-US" sz="1400" dirty="0"/>
              <a:t>). A cycle around the graph represents a higher-order repeat, and the individual repeat units (oblongs) are represented within each node (circles). Edges between individual repeat units represent phasing information from input reads. Transitions between nodes are annotated with probabilities. (Adapted from </a:t>
            </a:r>
            <a:r>
              <a:rPr lang="en-US" sz="1400" dirty="0">
                <a:hlinkClick r:id="rId3"/>
              </a:rPr>
              <a:t>Miga et al. 2014</a:t>
            </a:r>
            <a:r>
              <a:rPr lang="en-US" sz="1400" dirty="0"/>
              <a:t>)</a:t>
            </a:r>
          </a:p>
        </p:txBody>
      </p:sp>
    </p:spTree>
    <p:extLst>
      <p:ext uri="{BB962C8B-B14F-4D97-AF65-F5344CB8AC3E}">
        <p14:creationId xmlns:p14="http://schemas.microsoft.com/office/powerpoint/2010/main" val="350975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2525-232F-6347-8789-9B7E24DC3B1B}"/>
              </a:ext>
            </a:extLst>
          </p:cNvPr>
          <p:cNvSpPr>
            <a:spLocks noGrp="1"/>
          </p:cNvSpPr>
          <p:nvPr>
            <p:ph type="title"/>
          </p:nvPr>
        </p:nvSpPr>
        <p:spPr/>
        <p:txBody>
          <a:bodyPr/>
          <a:lstStyle/>
          <a:p>
            <a:r>
              <a:rPr lang="en-US" b="1" dirty="0"/>
              <a:t>Hierarchy</a:t>
            </a:r>
          </a:p>
        </p:txBody>
      </p:sp>
      <p:sp>
        <p:nvSpPr>
          <p:cNvPr id="3" name="Content Placeholder 2">
            <a:extLst>
              <a:ext uri="{FF2B5EF4-FFF2-40B4-BE49-F238E27FC236}">
                <a16:creationId xmlns:a16="http://schemas.microsoft.com/office/drawing/2014/main" id="{3C024BFD-CB07-634A-9100-9624AEEC8022}"/>
              </a:ext>
            </a:extLst>
          </p:cNvPr>
          <p:cNvSpPr>
            <a:spLocks noGrp="1"/>
          </p:cNvSpPr>
          <p:nvPr>
            <p:ph idx="1"/>
          </p:nvPr>
        </p:nvSpPr>
        <p:spPr/>
        <p:txBody>
          <a:bodyPr>
            <a:normAutofit lnSpcReduction="10000"/>
          </a:bodyPr>
          <a:lstStyle/>
          <a:p>
            <a:r>
              <a:rPr lang="en-US" dirty="0"/>
              <a:t>Hierarchy of graphs</a:t>
            </a:r>
          </a:p>
          <a:p>
            <a:pPr lvl="1"/>
            <a:r>
              <a:rPr lang="en-US" dirty="0"/>
              <a:t>In most collapsed graphs</a:t>
            </a:r>
          </a:p>
          <a:p>
            <a:pPr lvl="2"/>
            <a:r>
              <a:rPr lang="en-US" dirty="0"/>
              <a:t>Repetitive elements are  </a:t>
            </a:r>
            <a:r>
              <a:rPr lang="en-US" b="1" dirty="0"/>
              <a:t>completely collapsed</a:t>
            </a:r>
          </a:p>
          <a:p>
            <a:pPr lvl="2"/>
            <a:r>
              <a:rPr lang="en-US" dirty="0"/>
              <a:t>Input sequences are </a:t>
            </a:r>
            <a:r>
              <a:rPr lang="en-US" b="1" dirty="0"/>
              <a:t>least collapsed</a:t>
            </a:r>
          </a:p>
          <a:p>
            <a:pPr lvl="2"/>
            <a:r>
              <a:rPr lang="en-US" dirty="0"/>
              <a:t>Monoallelic representation of genome - </a:t>
            </a:r>
            <a:r>
              <a:rPr lang="en-US" b="1" dirty="0"/>
              <a:t>Intermediates</a:t>
            </a:r>
          </a:p>
          <a:p>
            <a:pPr lvl="1"/>
            <a:endParaRPr lang="en-US" b="1" dirty="0"/>
          </a:p>
          <a:p>
            <a:r>
              <a:rPr lang="en-US" dirty="0"/>
              <a:t>Mapping a subsequence to an element in more collapsed graphs in hierarchy automatically implies the mapping of the subsequence to all the more collapsed version of the element.</a:t>
            </a:r>
          </a:p>
          <a:p>
            <a:pPr lvl="1"/>
            <a:r>
              <a:rPr lang="en-US" dirty="0" err="1"/>
              <a:t>Eg</a:t>
            </a:r>
            <a:r>
              <a:rPr lang="en-US" dirty="0"/>
              <a:t>: mapping of repeat instance would imply mapping to the canonical copy, classifying it as an instance of the repeat type.</a:t>
            </a:r>
          </a:p>
          <a:p>
            <a:endParaRPr lang="en-US" dirty="0"/>
          </a:p>
        </p:txBody>
      </p:sp>
    </p:spTree>
    <p:extLst>
      <p:ext uri="{BB962C8B-B14F-4D97-AF65-F5344CB8AC3E}">
        <p14:creationId xmlns:p14="http://schemas.microsoft.com/office/powerpoint/2010/main" val="238573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C22856-7E2C-5446-8E62-4FC34DA779E7}"/>
              </a:ext>
            </a:extLst>
          </p:cNvPr>
          <p:cNvPicPr>
            <a:picLocks noGrp="1" noChangeAspect="1"/>
          </p:cNvPicPr>
          <p:nvPr>
            <p:ph idx="1"/>
          </p:nvPr>
        </p:nvPicPr>
        <p:blipFill>
          <a:blip r:embed="rId2"/>
          <a:stretch>
            <a:fillRect/>
          </a:stretch>
        </p:blipFill>
        <p:spPr>
          <a:xfrm>
            <a:off x="3074011" y="351270"/>
            <a:ext cx="5682062" cy="6246946"/>
          </a:xfrm>
        </p:spPr>
      </p:pic>
    </p:spTree>
    <p:extLst>
      <p:ext uri="{BB962C8B-B14F-4D97-AF65-F5344CB8AC3E}">
        <p14:creationId xmlns:p14="http://schemas.microsoft.com/office/powerpoint/2010/main" val="4228367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C57C-32A9-484E-B345-AC9749F40A22}"/>
              </a:ext>
            </a:extLst>
          </p:cNvPr>
          <p:cNvSpPr>
            <a:spLocks noGrp="1"/>
          </p:cNvSpPr>
          <p:nvPr>
            <p:ph type="title"/>
          </p:nvPr>
        </p:nvSpPr>
        <p:spPr/>
        <p:txBody>
          <a:bodyPr/>
          <a:lstStyle/>
          <a:p>
            <a:r>
              <a:rPr lang="en-US" b="1" dirty="0"/>
              <a:t>Pangenome ordering</a:t>
            </a:r>
          </a:p>
        </p:txBody>
      </p:sp>
      <p:sp>
        <p:nvSpPr>
          <p:cNvPr id="3" name="Content Placeholder 2">
            <a:extLst>
              <a:ext uri="{FF2B5EF4-FFF2-40B4-BE49-F238E27FC236}">
                <a16:creationId xmlns:a16="http://schemas.microsoft.com/office/drawing/2014/main" id="{01B00065-6160-D149-ADCB-7B4FA413EB40}"/>
              </a:ext>
            </a:extLst>
          </p:cNvPr>
          <p:cNvSpPr>
            <a:spLocks noGrp="1"/>
          </p:cNvSpPr>
          <p:nvPr>
            <p:ph idx="1"/>
          </p:nvPr>
        </p:nvSpPr>
        <p:spPr/>
        <p:txBody>
          <a:bodyPr/>
          <a:lstStyle/>
          <a:p>
            <a:r>
              <a:rPr lang="en-US" dirty="0"/>
              <a:t>Linear ordering of node</a:t>
            </a:r>
          </a:p>
        </p:txBody>
      </p:sp>
      <p:pic>
        <p:nvPicPr>
          <p:cNvPr id="7" name="Picture 6">
            <a:extLst>
              <a:ext uri="{FF2B5EF4-FFF2-40B4-BE49-F238E27FC236}">
                <a16:creationId xmlns:a16="http://schemas.microsoft.com/office/drawing/2014/main" id="{4F41A446-4DE8-3642-B00B-46DE9A22E6CD}"/>
              </a:ext>
            </a:extLst>
          </p:cNvPr>
          <p:cNvPicPr>
            <a:picLocks noChangeAspect="1"/>
          </p:cNvPicPr>
          <p:nvPr/>
        </p:nvPicPr>
        <p:blipFill>
          <a:blip r:embed="rId2"/>
          <a:stretch>
            <a:fillRect/>
          </a:stretch>
        </p:blipFill>
        <p:spPr>
          <a:xfrm>
            <a:off x="1532910" y="2729346"/>
            <a:ext cx="9085926" cy="1551708"/>
          </a:xfrm>
          <a:prstGeom prst="rect">
            <a:avLst/>
          </a:prstGeom>
        </p:spPr>
      </p:pic>
      <p:sp>
        <p:nvSpPr>
          <p:cNvPr id="8" name="Rectangle 7">
            <a:extLst>
              <a:ext uri="{FF2B5EF4-FFF2-40B4-BE49-F238E27FC236}">
                <a16:creationId xmlns:a16="http://schemas.microsoft.com/office/drawing/2014/main" id="{51BF13AC-CF60-0F43-8F2D-8AAE665BE959}"/>
              </a:ext>
            </a:extLst>
          </p:cNvPr>
          <p:cNvSpPr/>
          <p:nvPr/>
        </p:nvSpPr>
        <p:spPr>
          <a:xfrm>
            <a:off x="734290" y="4990488"/>
            <a:ext cx="11042073" cy="923330"/>
          </a:xfrm>
          <a:prstGeom prst="rect">
            <a:avLst/>
          </a:prstGeom>
        </p:spPr>
        <p:txBody>
          <a:bodyPr wrap="square">
            <a:spAutoFit/>
          </a:bodyPr>
          <a:lstStyle/>
          <a:p>
            <a:r>
              <a:rPr lang="en-US" dirty="0"/>
              <a:t>A pangenome ordering on a graph constructed from two genomes. The red edges indicate the path of the pangenome through the graph. The solid and dotted edges indicate the adjacencies between nodes in the two source genomes. (Adapted from </a:t>
            </a:r>
            <a:r>
              <a:rPr lang="en-US" dirty="0">
                <a:hlinkClick r:id="rId3"/>
              </a:rPr>
              <a:t>Nguyen et al. 2015</a:t>
            </a:r>
            <a:r>
              <a:rPr lang="en-US" dirty="0"/>
              <a:t>)</a:t>
            </a:r>
          </a:p>
        </p:txBody>
      </p:sp>
    </p:spTree>
    <p:extLst>
      <p:ext uri="{BB962C8B-B14F-4D97-AF65-F5344CB8AC3E}">
        <p14:creationId xmlns:p14="http://schemas.microsoft.com/office/powerpoint/2010/main" val="368991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6720-B101-1B43-9EAC-02ED33A19C3E}"/>
              </a:ext>
            </a:extLst>
          </p:cNvPr>
          <p:cNvSpPr>
            <a:spLocks noGrp="1"/>
          </p:cNvSpPr>
          <p:nvPr>
            <p:ph type="title"/>
          </p:nvPr>
        </p:nvSpPr>
        <p:spPr/>
        <p:txBody>
          <a:bodyPr/>
          <a:lstStyle/>
          <a:p>
            <a:r>
              <a:rPr lang="en-US" b="1" dirty="0"/>
              <a:t>How to decipher Genome Graphs</a:t>
            </a:r>
          </a:p>
        </p:txBody>
      </p:sp>
      <p:sp>
        <p:nvSpPr>
          <p:cNvPr id="3" name="Content Placeholder 2">
            <a:extLst>
              <a:ext uri="{FF2B5EF4-FFF2-40B4-BE49-F238E27FC236}">
                <a16:creationId xmlns:a16="http://schemas.microsoft.com/office/drawing/2014/main" id="{435EBB6B-E48F-4344-B841-606E8B50057C}"/>
              </a:ext>
            </a:extLst>
          </p:cNvPr>
          <p:cNvSpPr>
            <a:spLocks noGrp="1"/>
          </p:cNvSpPr>
          <p:nvPr>
            <p:ph idx="1"/>
          </p:nvPr>
        </p:nvSpPr>
        <p:spPr>
          <a:xfrm>
            <a:off x="630381" y="1690688"/>
            <a:ext cx="7640783" cy="3475327"/>
          </a:xfrm>
        </p:spPr>
        <p:txBody>
          <a:bodyPr>
            <a:normAutofit/>
          </a:bodyPr>
          <a:lstStyle/>
          <a:p>
            <a:r>
              <a:rPr lang="en-US" dirty="0"/>
              <a:t>”unrolls” and “unfolds” </a:t>
            </a:r>
          </a:p>
          <a:p>
            <a:pPr marL="0" indent="0">
              <a:buNone/>
            </a:pPr>
            <a:r>
              <a:rPr lang="en-US" sz="2400" dirty="0"/>
              <a:t>bidirected cyclic graphs  &gt; directed acyclic graphs</a:t>
            </a:r>
          </a:p>
        </p:txBody>
      </p:sp>
      <p:pic>
        <p:nvPicPr>
          <p:cNvPr id="5" name="Picture 4">
            <a:extLst>
              <a:ext uri="{FF2B5EF4-FFF2-40B4-BE49-F238E27FC236}">
                <a16:creationId xmlns:a16="http://schemas.microsoft.com/office/drawing/2014/main" id="{005CEE83-FEFB-F144-B034-1E0C9DE892A6}"/>
              </a:ext>
            </a:extLst>
          </p:cNvPr>
          <p:cNvPicPr>
            <a:picLocks noChangeAspect="1"/>
          </p:cNvPicPr>
          <p:nvPr/>
        </p:nvPicPr>
        <p:blipFill>
          <a:blip r:embed="rId2"/>
          <a:stretch>
            <a:fillRect/>
          </a:stretch>
        </p:blipFill>
        <p:spPr>
          <a:xfrm>
            <a:off x="7467598" y="1690689"/>
            <a:ext cx="3740727" cy="4565794"/>
          </a:xfrm>
          <a:prstGeom prst="rect">
            <a:avLst/>
          </a:prstGeom>
        </p:spPr>
      </p:pic>
    </p:spTree>
    <p:extLst>
      <p:ext uri="{BB962C8B-B14F-4D97-AF65-F5344CB8AC3E}">
        <p14:creationId xmlns:p14="http://schemas.microsoft.com/office/powerpoint/2010/main" val="115084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4EE2-6872-E240-8B9C-D6A5F26181C5}"/>
              </a:ext>
            </a:extLst>
          </p:cNvPr>
          <p:cNvSpPr>
            <a:spLocks noGrp="1"/>
          </p:cNvSpPr>
          <p:nvPr>
            <p:ph type="title"/>
          </p:nvPr>
        </p:nvSpPr>
        <p:spPr/>
        <p:txBody>
          <a:bodyPr/>
          <a:lstStyle/>
          <a:p>
            <a:r>
              <a:rPr lang="en-US" b="1" dirty="0"/>
              <a:t>Human Reference Genome</a:t>
            </a:r>
          </a:p>
        </p:txBody>
      </p:sp>
      <p:sp>
        <p:nvSpPr>
          <p:cNvPr id="3" name="Content Placeholder 2">
            <a:extLst>
              <a:ext uri="{FF2B5EF4-FFF2-40B4-BE49-F238E27FC236}">
                <a16:creationId xmlns:a16="http://schemas.microsoft.com/office/drawing/2014/main" id="{49F88248-33B7-794C-99BD-863D802D98FD}"/>
              </a:ext>
            </a:extLst>
          </p:cNvPr>
          <p:cNvSpPr>
            <a:spLocks noGrp="1"/>
          </p:cNvSpPr>
          <p:nvPr>
            <p:ph idx="1"/>
          </p:nvPr>
        </p:nvSpPr>
        <p:spPr/>
        <p:txBody>
          <a:bodyPr/>
          <a:lstStyle/>
          <a:p>
            <a:r>
              <a:rPr lang="en-US" dirty="0"/>
              <a:t>The first draft genome was published in 2001</a:t>
            </a:r>
          </a:p>
          <a:p>
            <a:r>
              <a:rPr lang="en-US" dirty="0"/>
              <a:t>The ‘complete’ genome, meaning 99% of the euchromatic sequence with multiple gaps in the assembly, was announced in 2003</a:t>
            </a:r>
          </a:p>
          <a:p>
            <a:r>
              <a:rPr lang="en-US" dirty="0"/>
              <a:t>Currently, the human genome is at version 38 (GRCh38) </a:t>
            </a:r>
          </a:p>
          <a:p>
            <a:pPr lvl="1"/>
            <a:r>
              <a:rPr lang="en-US" dirty="0"/>
              <a:t>fewer than 1000 reported gaps (Genome Research Consortium [GRC])</a:t>
            </a:r>
          </a:p>
        </p:txBody>
      </p:sp>
    </p:spTree>
    <p:extLst>
      <p:ext uri="{BB962C8B-B14F-4D97-AF65-F5344CB8AC3E}">
        <p14:creationId xmlns:p14="http://schemas.microsoft.com/office/powerpoint/2010/main" val="2699930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7BB9-876A-3D49-BCF2-7B6376B683F8}"/>
              </a:ext>
            </a:extLst>
          </p:cNvPr>
          <p:cNvSpPr>
            <a:spLocks noGrp="1"/>
          </p:cNvSpPr>
          <p:nvPr>
            <p:ph type="title"/>
          </p:nvPr>
        </p:nvSpPr>
        <p:spPr/>
        <p:txBody>
          <a:bodyPr/>
          <a:lstStyle/>
          <a:p>
            <a:r>
              <a:rPr lang="en-US" b="1" dirty="0"/>
              <a:t>Extending mapping to genome graphs</a:t>
            </a:r>
          </a:p>
        </p:txBody>
      </p:sp>
      <p:sp>
        <p:nvSpPr>
          <p:cNvPr id="3" name="Content Placeholder 2">
            <a:extLst>
              <a:ext uri="{FF2B5EF4-FFF2-40B4-BE49-F238E27FC236}">
                <a16:creationId xmlns:a16="http://schemas.microsoft.com/office/drawing/2014/main" id="{1FF9137E-8912-9C47-AD50-17E8542EBFA0}"/>
              </a:ext>
            </a:extLst>
          </p:cNvPr>
          <p:cNvSpPr>
            <a:spLocks noGrp="1"/>
          </p:cNvSpPr>
          <p:nvPr>
            <p:ph idx="1"/>
          </p:nvPr>
        </p:nvSpPr>
        <p:spPr>
          <a:xfrm>
            <a:off x="838200" y="1825625"/>
            <a:ext cx="10515600" cy="4644448"/>
          </a:xfrm>
        </p:spPr>
        <p:txBody>
          <a:bodyPr/>
          <a:lstStyle/>
          <a:p>
            <a:r>
              <a:rPr lang="en-US" b="1" dirty="0"/>
              <a:t>Indexing</a:t>
            </a:r>
          </a:p>
          <a:p>
            <a:pPr lvl="1"/>
            <a:r>
              <a:rPr lang="en-US" dirty="0"/>
              <a:t>Self-index </a:t>
            </a:r>
          </a:p>
          <a:p>
            <a:pPr lvl="2"/>
            <a:r>
              <a:rPr lang="en-US" b="1" dirty="0"/>
              <a:t>Graph Positional Burrows Wheeler Transform - Graph-PBWT(</a:t>
            </a:r>
            <a:r>
              <a:rPr lang="en-US" b="1" dirty="0" err="1"/>
              <a:t>gPBWT</a:t>
            </a:r>
            <a:r>
              <a:rPr lang="en-US" b="1" dirty="0"/>
              <a:t>) [vg]</a:t>
            </a:r>
          </a:p>
          <a:p>
            <a:pPr lvl="1"/>
            <a:r>
              <a:rPr lang="en-US" dirty="0"/>
              <a:t>K-</a:t>
            </a:r>
            <a:r>
              <a:rPr lang="en-US" dirty="0" err="1"/>
              <a:t>mer</a:t>
            </a:r>
            <a:r>
              <a:rPr lang="en-US" dirty="0"/>
              <a:t> lookup</a:t>
            </a:r>
          </a:p>
          <a:p>
            <a:r>
              <a:rPr lang="en-US" b="1" dirty="0"/>
              <a:t>Distance Measurement</a:t>
            </a:r>
          </a:p>
          <a:p>
            <a:pPr lvl="1"/>
            <a:r>
              <a:rPr lang="en-US" dirty="0"/>
              <a:t>To account for the distance between paired end reads</a:t>
            </a:r>
          </a:p>
          <a:p>
            <a:pPr marL="457200" lvl="1" indent="0">
              <a:buNone/>
            </a:pPr>
            <a:r>
              <a:rPr lang="en-US" sz="1800" dirty="0"/>
              <a:t>Its difficult to calculate distance between mappings and the relative orientations in graphs</a:t>
            </a:r>
          </a:p>
          <a:p>
            <a:r>
              <a:rPr lang="en-US" b="1" dirty="0"/>
              <a:t>Context mapping</a:t>
            </a:r>
          </a:p>
          <a:p>
            <a:pPr lvl="1"/>
            <a:r>
              <a:rPr lang="en-US" dirty="0"/>
              <a:t>Flanking sequences</a:t>
            </a:r>
          </a:p>
          <a:p>
            <a:endParaRPr lang="en-US" dirty="0"/>
          </a:p>
        </p:txBody>
      </p:sp>
    </p:spTree>
    <p:extLst>
      <p:ext uri="{BB962C8B-B14F-4D97-AF65-F5344CB8AC3E}">
        <p14:creationId xmlns:p14="http://schemas.microsoft.com/office/powerpoint/2010/main" val="265049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7B80-62C4-4747-AC4F-2CFC6AD11D85}"/>
              </a:ext>
            </a:extLst>
          </p:cNvPr>
          <p:cNvSpPr>
            <a:spLocks noGrp="1"/>
          </p:cNvSpPr>
          <p:nvPr>
            <p:ph type="title"/>
          </p:nvPr>
        </p:nvSpPr>
        <p:spPr/>
        <p:txBody>
          <a:bodyPr/>
          <a:lstStyle/>
          <a:p>
            <a:r>
              <a:rPr lang="en-US" b="1" dirty="0"/>
              <a:t>Graphs should include </a:t>
            </a:r>
          </a:p>
        </p:txBody>
      </p:sp>
      <p:sp>
        <p:nvSpPr>
          <p:cNvPr id="3" name="Content Placeholder 2">
            <a:extLst>
              <a:ext uri="{FF2B5EF4-FFF2-40B4-BE49-F238E27FC236}">
                <a16:creationId xmlns:a16="http://schemas.microsoft.com/office/drawing/2014/main" id="{0BD39336-56DF-6543-BD1F-099DB4461860}"/>
              </a:ext>
            </a:extLst>
          </p:cNvPr>
          <p:cNvSpPr>
            <a:spLocks noGrp="1"/>
          </p:cNvSpPr>
          <p:nvPr>
            <p:ph idx="1"/>
          </p:nvPr>
        </p:nvSpPr>
        <p:spPr>
          <a:xfrm>
            <a:off x="1371600" y="2040341"/>
            <a:ext cx="9601200" cy="3581400"/>
          </a:xfrm>
        </p:spPr>
        <p:txBody>
          <a:bodyPr>
            <a:normAutofit/>
          </a:bodyPr>
          <a:lstStyle/>
          <a:p>
            <a:pPr lvl="1"/>
            <a:r>
              <a:rPr lang="en-US" dirty="0"/>
              <a:t>Population cohorts</a:t>
            </a:r>
          </a:p>
          <a:p>
            <a:pPr lvl="1"/>
            <a:endParaRPr lang="en-US" dirty="0"/>
          </a:p>
          <a:p>
            <a:pPr lvl="1"/>
            <a:r>
              <a:rPr lang="en-US" dirty="0"/>
              <a:t>Representation of :</a:t>
            </a:r>
          </a:p>
          <a:p>
            <a:pPr lvl="2"/>
            <a:r>
              <a:rPr lang="en-US" dirty="0"/>
              <a:t>Alternate allele</a:t>
            </a:r>
          </a:p>
          <a:p>
            <a:pPr lvl="2"/>
            <a:r>
              <a:rPr lang="en-US" dirty="0"/>
              <a:t>Repeats </a:t>
            </a:r>
          </a:p>
          <a:p>
            <a:pPr lvl="2"/>
            <a:r>
              <a:rPr lang="en-US" dirty="0"/>
              <a:t>Large structural variations</a:t>
            </a:r>
          </a:p>
          <a:p>
            <a:pPr marL="530352" lvl="1" indent="0">
              <a:buNone/>
            </a:pPr>
            <a:endParaRPr lang="en-US" dirty="0"/>
          </a:p>
          <a:p>
            <a:pPr lvl="1"/>
            <a:r>
              <a:rPr lang="en-US" dirty="0"/>
              <a:t>Potential to accommodate new novel variations</a:t>
            </a:r>
          </a:p>
          <a:p>
            <a:endParaRPr lang="en-US" dirty="0"/>
          </a:p>
        </p:txBody>
      </p:sp>
    </p:spTree>
    <p:extLst>
      <p:ext uri="{BB962C8B-B14F-4D97-AF65-F5344CB8AC3E}">
        <p14:creationId xmlns:p14="http://schemas.microsoft.com/office/powerpoint/2010/main" val="231229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2D01-BEA6-1B48-B4A0-DE341DEF27C0}"/>
              </a:ext>
            </a:extLst>
          </p:cNvPr>
          <p:cNvSpPr>
            <a:spLocks noGrp="1"/>
          </p:cNvSpPr>
          <p:nvPr>
            <p:ph type="title"/>
          </p:nvPr>
        </p:nvSpPr>
        <p:spPr/>
        <p:txBody>
          <a:bodyPr/>
          <a:lstStyle/>
          <a:p>
            <a:r>
              <a:rPr lang="en-US" b="1" dirty="0"/>
              <a:t>Challenges to graph genomes</a:t>
            </a:r>
          </a:p>
        </p:txBody>
      </p:sp>
      <p:sp>
        <p:nvSpPr>
          <p:cNvPr id="3" name="Content Placeholder 2">
            <a:extLst>
              <a:ext uri="{FF2B5EF4-FFF2-40B4-BE49-F238E27FC236}">
                <a16:creationId xmlns:a16="http://schemas.microsoft.com/office/drawing/2014/main" id="{1EB3B04B-DEC9-0845-93DB-36AE5560B25E}"/>
              </a:ext>
            </a:extLst>
          </p:cNvPr>
          <p:cNvSpPr>
            <a:spLocks noGrp="1"/>
          </p:cNvSpPr>
          <p:nvPr>
            <p:ph idx="1"/>
          </p:nvPr>
        </p:nvSpPr>
        <p:spPr>
          <a:xfrm>
            <a:off x="838200" y="1551709"/>
            <a:ext cx="10515600" cy="5126182"/>
          </a:xfrm>
        </p:spPr>
        <p:txBody>
          <a:bodyPr>
            <a:normAutofit/>
          </a:bodyPr>
          <a:lstStyle/>
          <a:p>
            <a:pPr lvl="1"/>
            <a:endParaRPr lang="en-US" dirty="0"/>
          </a:p>
          <a:p>
            <a:pPr lvl="1"/>
            <a:r>
              <a:rPr lang="en-US" dirty="0"/>
              <a:t>Making the cohort information compact enough to store in memory is difficult</a:t>
            </a:r>
          </a:p>
          <a:p>
            <a:pPr lvl="2"/>
            <a:r>
              <a:rPr lang="en-US" dirty="0"/>
              <a:t>Compact data is hard to perform computation on</a:t>
            </a:r>
          </a:p>
          <a:p>
            <a:pPr lvl="1"/>
            <a:r>
              <a:rPr lang="en-US" dirty="0"/>
              <a:t>New tools to read and interpret graph based genomes</a:t>
            </a:r>
          </a:p>
          <a:p>
            <a:pPr lvl="1"/>
            <a:r>
              <a:rPr lang="en-US" dirty="0"/>
              <a:t>Indexing in graphs is complicated</a:t>
            </a:r>
          </a:p>
          <a:p>
            <a:pPr lvl="1"/>
            <a:r>
              <a:rPr lang="en-US" dirty="0"/>
              <a:t>New co-ordinate system</a:t>
            </a:r>
          </a:p>
          <a:p>
            <a:pPr lvl="1"/>
            <a:r>
              <a:rPr lang="en-US" dirty="0"/>
              <a:t>New data formats</a:t>
            </a:r>
          </a:p>
          <a:p>
            <a:pPr lvl="1"/>
            <a:r>
              <a:rPr lang="en-US" dirty="0"/>
              <a:t>Updating all databases, annotations and data formats</a:t>
            </a:r>
          </a:p>
          <a:p>
            <a:pPr lvl="1"/>
            <a:endParaRPr lang="en-US" dirty="0"/>
          </a:p>
          <a:p>
            <a:pPr marL="0" indent="0">
              <a:buNone/>
            </a:pPr>
            <a:r>
              <a:rPr lang="en-US" b="1" dirty="0">
                <a:solidFill>
                  <a:srgbClr val="FF0000"/>
                </a:solidFill>
              </a:rPr>
              <a:t>                                  	</a:t>
            </a:r>
          </a:p>
          <a:p>
            <a:pPr marL="0" indent="0">
              <a:buNone/>
            </a:pPr>
            <a:r>
              <a:rPr lang="en-US" b="1" dirty="0">
                <a:solidFill>
                  <a:srgbClr val="FF0000"/>
                </a:solidFill>
              </a:rPr>
              <a:t>			</a:t>
            </a:r>
            <a:r>
              <a:rPr lang="en-US" sz="2400" b="1" dirty="0">
                <a:solidFill>
                  <a:srgbClr val="FF0000"/>
                </a:solidFill>
              </a:rPr>
              <a:t>Basically reinventing the wheel !</a:t>
            </a:r>
          </a:p>
          <a:p>
            <a:endParaRPr lang="en-US" dirty="0"/>
          </a:p>
          <a:p>
            <a:endParaRPr lang="en-US" dirty="0"/>
          </a:p>
        </p:txBody>
      </p:sp>
    </p:spTree>
    <p:extLst>
      <p:ext uri="{BB962C8B-B14F-4D97-AF65-F5344CB8AC3E}">
        <p14:creationId xmlns:p14="http://schemas.microsoft.com/office/powerpoint/2010/main" val="128798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DA82-3965-AE48-8C46-EFCD1906B5A1}"/>
              </a:ext>
            </a:extLst>
          </p:cNvPr>
          <p:cNvSpPr>
            <a:spLocks noGrp="1"/>
          </p:cNvSpPr>
          <p:nvPr>
            <p:ph type="title"/>
          </p:nvPr>
        </p:nvSpPr>
        <p:spPr>
          <a:xfrm>
            <a:off x="4844955" y="2651077"/>
            <a:ext cx="3289111" cy="1485900"/>
          </a:xfrm>
        </p:spPr>
        <p:txBody>
          <a:bodyPr/>
          <a:lstStyle/>
          <a:p>
            <a:r>
              <a:rPr lang="en-US" b="1" dirty="0"/>
              <a:t>Discussion</a:t>
            </a:r>
          </a:p>
        </p:txBody>
      </p:sp>
    </p:spTree>
    <p:extLst>
      <p:ext uri="{BB962C8B-B14F-4D97-AF65-F5344CB8AC3E}">
        <p14:creationId xmlns:p14="http://schemas.microsoft.com/office/powerpoint/2010/main" val="3942364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DAA877-1E3B-8647-827F-7FD5602EC415}"/>
              </a:ext>
            </a:extLst>
          </p:cNvPr>
          <p:cNvPicPr>
            <a:picLocks noGrp="1" noChangeAspect="1"/>
          </p:cNvPicPr>
          <p:nvPr>
            <p:ph idx="1"/>
          </p:nvPr>
        </p:nvPicPr>
        <p:blipFill>
          <a:blip r:embed="rId2"/>
          <a:stretch>
            <a:fillRect/>
          </a:stretch>
        </p:blipFill>
        <p:spPr>
          <a:xfrm>
            <a:off x="2148861" y="1027906"/>
            <a:ext cx="7672605" cy="2557535"/>
          </a:xfrm>
        </p:spPr>
      </p:pic>
      <p:sp>
        <p:nvSpPr>
          <p:cNvPr id="6" name="Rectangle 5">
            <a:extLst>
              <a:ext uri="{FF2B5EF4-FFF2-40B4-BE49-F238E27FC236}">
                <a16:creationId xmlns:a16="http://schemas.microsoft.com/office/drawing/2014/main" id="{DC387A96-B1E4-4646-9D51-DCE64F1B6A38}"/>
              </a:ext>
            </a:extLst>
          </p:cNvPr>
          <p:cNvSpPr/>
          <p:nvPr/>
        </p:nvSpPr>
        <p:spPr>
          <a:xfrm>
            <a:off x="381000" y="4382185"/>
            <a:ext cx="11429999" cy="2308324"/>
          </a:xfrm>
          <a:prstGeom prst="rect">
            <a:avLst/>
          </a:prstGeom>
        </p:spPr>
        <p:txBody>
          <a:bodyPr wrap="square">
            <a:spAutoFit/>
          </a:bodyPr>
          <a:lstStyle/>
          <a:p>
            <a:r>
              <a:rPr lang="en-US" dirty="0"/>
              <a:t>An illustration of a pan-genome reference on a sequence graph. </a:t>
            </a:r>
            <a:r>
              <a:rPr lang="en-US" b="1" dirty="0"/>
              <a:t>(A)</a:t>
            </a:r>
            <a:r>
              <a:rPr lang="en-US" dirty="0"/>
              <a:t> A bidirected graph representing the four ways two blocks can be connected. The arrowheads on the edges indicate their endpoints: the sides of the vertices. </a:t>
            </a:r>
            <a:r>
              <a:rPr lang="en-US" b="1" dirty="0"/>
              <a:t>(B)</a:t>
            </a:r>
            <a:r>
              <a:rPr lang="en-US" dirty="0"/>
              <a:t> An example pan-genome reference on a sequence graph. There are two sequences, indicated by the color of the edges. The red sequence, represented by the thread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F</a:t>
            </a:r>
            <a:r>
              <a:rPr lang="en-US" dirty="0"/>
              <a:t>, </a:t>
            </a:r>
            <a:r>
              <a:rPr lang="en-US" i="1" dirty="0"/>
              <a:t>G</a:t>
            </a:r>
            <a:r>
              <a:rPr lang="en-US" dirty="0"/>
              <a:t>, and the black sequence, represented by the thread </a:t>
            </a:r>
            <a:r>
              <a:rPr lang="en-US" i="1" dirty="0"/>
              <a:t>A</a:t>
            </a:r>
            <a:r>
              <a:rPr lang="en-US" dirty="0"/>
              <a:t>, −</a:t>
            </a:r>
            <a:r>
              <a:rPr lang="en-US" i="1" dirty="0"/>
              <a:t>F</a:t>
            </a:r>
            <a:r>
              <a:rPr lang="en-US" dirty="0"/>
              <a:t>, −</a:t>
            </a:r>
            <a:r>
              <a:rPr lang="en-US" i="1" dirty="0"/>
              <a:t>E</a:t>
            </a:r>
            <a:r>
              <a:rPr lang="en-US" dirty="0"/>
              <a:t>, −</a:t>
            </a:r>
            <a:r>
              <a:rPr lang="en-US" i="1" dirty="0"/>
              <a:t>D</a:t>
            </a:r>
            <a:r>
              <a:rPr lang="en-US" dirty="0"/>
              <a:t>, −</a:t>
            </a:r>
            <a:r>
              <a:rPr lang="en-US" i="1" dirty="0"/>
              <a:t>B</a:t>
            </a:r>
            <a:r>
              <a:rPr lang="en-US" dirty="0"/>
              <a:t>, </a:t>
            </a:r>
            <a:r>
              <a:rPr lang="en-US" i="1" dirty="0"/>
              <a:t>G</a:t>
            </a:r>
            <a:r>
              <a:rPr lang="en-US" dirty="0"/>
              <a:t>. The red thread visits the edges {−</a:t>
            </a:r>
            <a:r>
              <a:rPr lang="en-US" i="1" dirty="0"/>
              <a:t>A</a:t>
            </a:r>
            <a:r>
              <a:rPr lang="en-US" dirty="0"/>
              <a:t>, </a:t>
            </a:r>
            <a:r>
              <a:rPr lang="en-US" i="1" dirty="0"/>
              <a:t>B</a:t>
            </a:r>
            <a:r>
              <a:rPr lang="en-US" dirty="0"/>
              <a:t>}, {−</a:t>
            </a:r>
            <a:r>
              <a:rPr lang="en-US" i="1" dirty="0"/>
              <a:t>B</a:t>
            </a:r>
            <a:r>
              <a:rPr lang="en-US" dirty="0"/>
              <a:t>, </a:t>
            </a:r>
            <a:r>
              <a:rPr lang="en-US" i="1" dirty="0"/>
              <a:t>C</a:t>
            </a:r>
            <a:r>
              <a:rPr lang="en-US" dirty="0"/>
              <a:t>}, {−</a:t>
            </a:r>
            <a:r>
              <a:rPr lang="en-US" i="1" dirty="0"/>
              <a:t>C</a:t>
            </a:r>
            <a:r>
              <a:rPr lang="en-US" dirty="0"/>
              <a:t>, </a:t>
            </a:r>
            <a:r>
              <a:rPr lang="en-US" i="1" dirty="0"/>
              <a:t>D</a:t>
            </a:r>
            <a:r>
              <a:rPr lang="en-US" dirty="0"/>
              <a:t>}, {−</a:t>
            </a:r>
            <a:r>
              <a:rPr lang="en-US" i="1" dirty="0"/>
              <a:t>D</a:t>
            </a:r>
            <a:r>
              <a:rPr lang="en-US" dirty="0"/>
              <a:t>, </a:t>
            </a:r>
            <a:r>
              <a:rPr lang="en-US" i="1" dirty="0"/>
              <a:t>F</a:t>
            </a:r>
            <a:r>
              <a:rPr lang="en-US" dirty="0"/>
              <a:t>}, and {−</a:t>
            </a:r>
            <a:r>
              <a:rPr lang="en-US" i="1" dirty="0"/>
              <a:t>F</a:t>
            </a:r>
            <a:r>
              <a:rPr lang="en-US" dirty="0"/>
              <a:t>, </a:t>
            </a:r>
            <a:r>
              <a:rPr lang="en-US" i="1" dirty="0"/>
              <a:t>G</a:t>
            </a:r>
            <a:r>
              <a:rPr lang="en-US" dirty="0"/>
              <a:t>}, and the black thread visits the edges {−</a:t>
            </a:r>
            <a:r>
              <a:rPr lang="en-US" i="1" dirty="0"/>
              <a:t>A</a:t>
            </a:r>
            <a:r>
              <a:rPr lang="en-US" dirty="0"/>
              <a:t>, −</a:t>
            </a:r>
            <a:r>
              <a:rPr lang="en-US" i="1" dirty="0"/>
              <a:t>F</a:t>
            </a:r>
            <a:r>
              <a:rPr lang="en-US" dirty="0"/>
              <a:t>}, {</a:t>
            </a:r>
            <a:r>
              <a:rPr lang="en-US" i="1" dirty="0"/>
              <a:t>F</a:t>
            </a:r>
            <a:r>
              <a:rPr lang="en-US" dirty="0"/>
              <a:t>, −</a:t>
            </a:r>
            <a:r>
              <a:rPr lang="en-US" i="1" dirty="0"/>
              <a:t>E</a:t>
            </a:r>
            <a:r>
              <a:rPr lang="en-US" dirty="0"/>
              <a:t>}, {</a:t>
            </a:r>
            <a:r>
              <a:rPr lang="en-US" i="1" dirty="0"/>
              <a:t>E</a:t>
            </a:r>
            <a:r>
              <a:rPr lang="en-US" dirty="0"/>
              <a:t>, −</a:t>
            </a:r>
            <a:r>
              <a:rPr lang="en-US" i="1" dirty="0"/>
              <a:t>D</a:t>
            </a:r>
            <a:r>
              <a:rPr lang="en-US" dirty="0"/>
              <a:t>}, {</a:t>
            </a:r>
            <a:r>
              <a:rPr lang="en-US" i="1" dirty="0"/>
              <a:t>D</a:t>
            </a:r>
            <a:r>
              <a:rPr lang="en-US" dirty="0"/>
              <a:t>, −</a:t>
            </a:r>
            <a:r>
              <a:rPr lang="en-US" i="1" dirty="0"/>
              <a:t>B</a:t>
            </a:r>
            <a:r>
              <a:rPr lang="en-US" dirty="0"/>
              <a:t>}, and {</a:t>
            </a:r>
            <a:r>
              <a:rPr lang="en-US" i="1" dirty="0"/>
              <a:t>B</a:t>
            </a:r>
            <a:r>
              <a:rPr lang="en-US" dirty="0"/>
              <a:t>, </a:t>
            </a:r>
            <a:r>
              <a:rPr lang="en-US" i="1" dirty="0"/>
              <a:t>G</a:t>
            </a:r>
            <a:r>
              <a:rPr lang="en-US" dirty="0"/>
              <a:t>}. Neither thread includes all the blocks. A pan-genome reference, indicated by the dotted edges, is </a:t>
            </a:r>
            <a:r>
              <a:rPr lang="en-US" i="1" dirty="0"/>
              <a:t>A</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B</a:t>
            </a:r>
            <a:r>
              <a:rPr lang="en-US" dirty="0"/>
              <a:t>, </a:t>
            </a:r>
            <a:r>
              <a:rPr lang="en-US" i="1" dirty="0"/>
              <a:t>G</a:t>
            </a:r>
            <a:r>
              <a:rPr lang="en-US" dirty="0"/>
              <a:t>. The dotted edges and the edges {−</a:t>
            </a:r>
            <a:r>
              <a:rPr lang="en-US" i="1" dirty="0"/>
              <a:t>B</a:t>
            </a:r>
            <a:r>
              <a:rPr lang="en-US" dirty="0"/>
              <a:t>, </a:t>
            </a:r>
            <a:r>
              <a:rPr lang="en-US" i="1" dirty="0"/>
              <a:t>D</a:t>
            </a:r>
            <a:r>
              <a:rPr lang="en-US" dirty="0"/>
              <a:t>} and {−</a:t>
            </a:r>
            <a:r>
              <a:rPr lang="en-US" i="1" dirty="0"/>
              <a:t>D</a:t>
            </a:r>
            <a:r>
              <a:rPr lang="en-US" dirty="0"/>
              <a:t>, </a:t>
            </a:r>
            <a:r>
              <a:rPr lang="en-US" i="1" dirty="0"/>
              <a:t>F</a:t>
            </a:r>
            <a:r>
              <a:rPr lang="en-US" dirty="0"/>
              <a:t>} are the edges consistent with the given pan-genome reference.</a:t>
            </a:r>
          </a:p>
        </p:txBody>
      </p:sp>
    </p:spTree>
    <p:extLst>
      <p:ext uri="{BB962C8B-B14F-4D97-AF65-F5344CB8AC3E}">
        <p14:creationId xmlns:p14="http://schemas.microsoft.com/office/powerpoint/2010/main" val="162572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7013-CE4C-7749-BC60-C1A1A96254F5}"/>
              </a:ext>
            </a:extLst>
          </p:cNvPr>
          <p:cNvSpPr>
            <a:spLocks noGrp="1"/>
          </p:cNvSpPr>
          <p:nvPr>
            <p:ph type="title"/>
          </p:nvPr>
        </p:nvSpPr>
        <p:spPr/>
        <p:txBody>
          <a:bodyPr/>
          <a:lstStyle/>
          <a:p>
            <a:r>
              <a:rPr lang="en-US" b="1" dirty="0"/>
              <a:t>Pitfalls:</a:t>
            </a:r>
          </a:p>
        </p:txBody>
      </p:sp>
      <p:sp>
        <p:nvSpPr>
          <p:cNvPr id="3" name="Content Placeholder 2">
            <a:extLst>
              <a:ext uri="{FF2B5EF4-FFF2-40B4-BE49-F238E27FC236}">
                <a16:creationId xmlns:a16="http://schemas.microsoft.com/office/drawing/2014/main" id="{0AD71A91-75CD-484B-905B-B0CCFB4F41D8}"/>
              </a:ext>
            </a:extLst>
          </p:cNvPr>
          <p:cNvSpPr>
            <a:spLocks noGrp="1"/>
          </p:cNvSpPr>
          <p:nvPr>
            <p:ph idx="1"/>
          </p:nvPr>
        </p:nvSpPr>
        <p:spPr/>
        <p:txBody>
          <a:bodyPr>
            <a:normAutofit/>
          </a:bodyPr>
          <a:lstStyle/>
          <a:p>
            <a:r>
              <a:rPr lang="en-US" dirty="0"/>
              <a:t>Of the 20 donors the reference was meant to sample from, 70% of the sequence was obtained from a single sample, ‘RPC-11’, from an individual who had a high risk for diabetes</a:t>
            </a:r>
          </a:p>
          <a:p>
            <a:r>
              <a:rPr lang="en-US" dirty="0"/>
              <a:t>The remaining 30% is split 23% from 10 samples and 7% from over 50 sources</a:t>
            </a:r>
          </a:p>
          <a:p>
            <a:r>
              <a:rPr lang="en-US" dirty="0"/>
              <a:t>After the sequencing of the first personal genomes in 2007, the emerging differences between genomes suggested that the reference could not easily serve as a universal or ‘gold-standard’ genome</a:t>
            </a:r>
          </a:p>
          <a:p>
            <a:r>
              <a:rPr lang="en-US" dirty="0"/>
              <a:t>The HapMap project and the subsequent 1000 Genomes Project  were a partial consequence of the need to sample broader population variability</a:t>
            </a:r>
          </a:p>
        </p:txBody>
      </p:sp>
    </p:spTree>
    <p:extLst>
      <p:ext uri="{BB962C8B-B14F-4D97-AF65-F5344CB8AC3E}">
        <p14:creationId xmlns:p14="http://schemas.microsoft.com/office/powerpoint/2010/main" val="155759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1A69-2B64-2D46-9BE1-56C91B1E5599}"/>
              </a:ext>
            </a:extLst>
          </p:cNvPr>
          <p:cNvSpPr>
            <a:spLocks noGrp="1"/>
          </p:cNvSpPr>
          <p:nvPr>
            <p:ph type="title"/>
          </p:nvPr>
        </p:nvSpPr>
        <p:spPr>
          <a:xfrm>
            <a:off x="976745" y="2761961"/>
            <a:ext cx="10515600" cy="1325563"/>
          </a:xfrm>
        </p:spPr>
        <p:txBody>
          <a:bodyPr/>
          <a:lstStyle/>
          <a:p>
            <a:r>
              <a:rPr lang="en-US" b="1" dirty="0"/>
              <a:t>In short, there is lack of diversity in reference genome</a:t>
            </a:r>
          </a:p>
        </p:txBody>
      </p:sp>
    </p:spTree>
    <p:extLst>
      <p:ext uri="{BB962C8B-B14F-4D97-AF65-F5344CB8AC3E}">
        <p14:creationId xmlns:p14="http://schemas.microsoft.com/office/powerpoint/2010/main" val="3904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552E-BD8F-D94B-97FB-37A706B8275A}"/>
              </a:ext>
            </a:extLst>
          </p:cNvPr>
          <p:cNvSpPr>
            <a:spLocks noGrp="1"/>
          </p:cNvSpPr>
          <p:nvPr>
            <p:ph type="title"/>
          </p:nvPr>
        </p:nvSpPr>
        <p:spPr>
          <a:xfrm>
            <a:off x="2708564" y="600651"/>
            <a:ext cx="7128164" cy="1325563"/>
          </a:xfrm>
        </p:spPr>
        <p:txBody>
          <a:bodyPr/>
          <a:lstStyle/>
          <a:p>
            <a:r>
              <a:rPr lang="en-US" b="1" dirty="0"/>
              <a:t>Thus there is Reference Bias</a:t>
            </a:r>
          </a:p>
        </p:txBody>
      </p:sp>
      <p:sp>
        <p:nvSpPr>
          <p:cNvPr id="3" name="Content Placeholder 2">
            <a:extLst>
              <a:ext uri="{FF2B5EF4-FFF2-40B4-BE49-F238E27FC236}">
                <a16:creationId xmlns:a16="http://schemas.microsoft.com/office/drawing/2014/main" id="{539818B2-5E32-9747-85C8-630F802F6D94}"/>
              </a:ext>
            </a:extLst>
          </p:cNvPr>
          <p:cNvSpPr>
            <a:spLocks noGrp="1"/>
          </p:cNvSpPr>
          <p:nvPr>
            <p:ph idx="1"/>
          </p:nvPr>
        </p:nvSpPr>
        <p:spPr>
          <a:xfrm>
            <a:off x="1014846" y="3172692"/>
            <a:ext cx="10515600" cy="997526"/>
          </a:xfrm>
        </p:spPr>
        <p:txBody>
          <a:bodyPr/>
          <a:lstStyle/>
          <a:p>
            <a:pPr marL="0" indent="0">
              <a:buNone/>
            </a:pPr>
            <a:r>
              <a:rPr lang="en-US" dirty="0"/>
              <a:t>Variations that are not present in the current reference will not be detected anyways if just resequencing</a:t>
            </a:r>
          </a:p>
          <a:p>
            <a:pPr marL="0" indent="0">
              <a:buNone/>
            </a:pPr>
            <a:endParaRPr lang="en-US" dirty="0"/>
          </a:p>
          <a:p>
            <a:endParaRPr lang="en-US" dirty="0"/>
          </a:p>
        </p:txBody>
      </p:sp>
    </p:spTree>
    <p:extLst>
      <p:ext uri="{BB962C8B-B14F-4D97-AF65-F5344CB8AC3E}">
        <p14:creationId xmlns:p14="http://schemas.microsoft.com/office/powerpoint/2010/main" val="348919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75EB-895F-8648-97F2-B03AD7871C62}"/>
              </a:ext>
            </a:extLst>
          </p:cNvPr>
          <p:cNvSpPr>
            <a:spLocks noGrp="1"/>
          </p:cNvSpPr>
          <p:nvPr>
            <p:ph type="title"/>
          </p:nvPr>
        </p:nvSpPr>
        <p:spPr/>
        <p:txBody>
          <a:bodyPr/>
          <a:lstStyle/>
          <a:p>
            <a:r>
              <a:rPr lang="en-US" b="1" dirty="0"/>
              <a:t>Potential  Solutions</a:t>
            </a:r>
          </a:p>
        </p:txBody>
      </p:sp>
      <p:sp>
        <p:nvSpPr>
          <p:cNvPr id="3" name="Content Placeholder 2">
            <a:extLst>
              <a:ext uri="{FF2B5EF4-FFF2-40B4-BE49-F238E27FC236}">
                <a16:creationId xmlns:a16="http://schemas.microsoft.com/office/drawing/2014/main" id="{A5A637C2-DFFA-5C40-B94D-17037246F821}"/>
              </a:ext>
            </a:extLst>
          </p:cNvPr>
          <p:cNvSpPr>
            <a:spLocks noGrp="1"/>
          </p:cNvSpPr>
          <p:nvPr>
            <p:ph idx="1"/>
          </p:nvPr>
        </p:nvSpPr>
        <p:spPr/>
        <p:txBody>
          <a:bodyPr/>
          <a:lstStyle/>
          <a:p>
            <a:r>
              <a:rPr lang="en-US" b="1" dirty="0"/>
              <a:t>Gold-standard reference cohorts </a:t>
            </a:r>
            <a:r>
              <a:rPr lang="en-US" dirty="0"/>
              <a:t>each specific for a particular population</a:t>
            </a:r>
          </a:p>
          <a:p>
            <a:endParaRPr lang="en-US" dirty="0"/>
          </a:p>
          <a:p>
            <a:r>
              <a:rPr lang="en-US" dirty="0"/>
              <a:t>Development of </a:t>
            </a:r>
            <a:r>
              <a:rPr lang="en-US" b="1" dirty="0"/>
              <a:t>pan-genomes</a:t>
            </a:r>
            <a:r>
              <a:rPr lang="en-US" dirty="0"/>
              <a:t>, comprising a collection of multiple genomes from the same species</a:t>
            </a:r>
          </a:p>
          <a:p>
            <a:pPr lvl="1"/>
            <a:r>
              <a:rPr lang="en-US" b="1" dirty="0"/>
              <a:t>Pangenomes – these genomes could vary by insertions, deletions, structural rearrangements , large and small mutations</a:t>
            </a:r>
          </a:p>
          <a:p>
            <a:pPr lvl="1"/>
            <a:endParaRPr lang="en-US" b="1" dirty="0"/>
          </a:p>
          <a:p>
            <a:r>
              <a:rPr lang="en-US" b="1" dirty="0"/>
              <a:t>De novo assembly to make inferences on individual samples</a:t>
            </a:r>
          </a:p>
        </p:txBody>
      </p:sp>
    </p:spTree>
    <p:extLst>
      <p:ext uri="{BB962C8B-B14F-4D97-AF65-F5344CB8AC3E}">
        <p14:creationId xmlns:p14="http://schemas.microsoft.com/office/powerpoint/2010/main" val="2003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583E-4E9C-0741-99CC-E5291BE27942}"/>
              </a:ext>
            </a:extLst>
          </p:cNvPr>
          <p:cNvSpPr>
            <a:spLocks noGrp="1"/>
          </p:cNvSpPr>
          <p:nvPr>
            <p:ph type="title"/>
          </p:nvPr>
        </p:nvSpPr>
        <p:spPr>
          <a:xfrm>
            <a:off x="1269243" y="2255293"/>
            <a:ext cx="10467832" cy="2221172"/>
          </a:xfrm>
        </p:spPr>
        <p:txBody>
          <a:bodyPr>
            <a:normAutofit/>
          </a:bodyPr>
          <a:lstStyle/>
          <a:p>
            <a:r>
              <a:rPr lang="en-US" b="1" dirty="0"/>
              <a:t>How to encapsulate all that information ? 				</a:t>
            </a:r>
            <a:br>
              <a:rPr lang="en-US" b="1" dirty="0"/>
            </a:br>
            <a:r>
              <a:rPr lang="en-US" b="1" dirty="0"/>
              <a:t>			    </a:t>
            </a:r>
            <a:r>
              <a:rPr lang="en-US" b="1" u="sng" dirty="0"/>
              <a:t>Genome Graphs </a:t>
            </a:r>
            <a:endParaRPr lang="en-US" u="sng" dirty="0"/>
          </a:p>
        </p:txBody>
      </p:sp>
    </p:spTree>
    <p:extLst>
      <p:ext uri="{BB962C8B-B14F-4D97-AF65-F5344CB8AC3E}">
        <p14:creationId xmlns:p14="http://schemas.microsoft.com/office/powerpoint/2010/main" val="17617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75B3-0C2B-D14F-9828-AE7F97B7BEDA}"/>
              </a:ext>
            </a:extLst>
          </p:cNvPr>
          <p:cNvSpPr>
            <a:spLocks noGrp="1"/>
          </p:cNvSpPr>
          <p:nvPr>
            <p:ph type="title"/>
          </p:nvPr>
        </p:nvSpPr>
        <p:spPr/>
        <p:txBody>
          <a:bodyPr/>
          <a:lstStyle/>
          <a:p>
            <a:r>
              <a:rPr lang="en-US" b="1" dirty="0"/>
              <a:t>Existing Co-ordinate systems </a:t>
            </a:r>
          </a:p>
        </p:txBody>
      </p:sp>
      <p:sp>
        <p:nvSpPr>
          <p:cNvPr id="3" name="Content Placeholder 2">
            <a:extLst>
              <a:ext uri="{FF2B5EF4-FFF2-40B4-BE49-F238E27FC236}">
                <a16:creationId xmlns:a16="http://schemas.microsoft.com/office/drawing/2014/main" id="{A8CEFDF3-2619-C74B-A189-5D81153B9E59}"/>
              </a:ext>
            </a:extLst>
          </p:cNvPr>
          <p:cNvSpPr>
            <a:spLocks noGrp="1"/>
          </p:cNvSpPr>
          <p:nvPr>
            <p:ph idx="1"/>
          </p:nvPr>
        </p:nvSpPr>
        <p:spPr/>
        <p:txBody>
          <a:bodyPr>
            <a:normAutofit/>
          </a:bodyPr>
          <a:lstStyle/>
          <a:p>
            <a:r>
              <a:rPr lang="en-US" dirty="0"/>
              <a:t>Existing primary reference genome is a </a:t>
            </a:r>
            <a:r>
              <a:rPr lang="en-US" b="1" dirty="0"/>
              <a:t>poor coordinate space</a:t>
            </a:r>
          </a:p>
          <a:p>
            <a:r>
              <a:rPr lang="en-US" b="1" dirty="0"/>
              <a:t>Doesn’t capture hundreds of alternative locus scaffolds</a:t>
            </a:r>
            <a:r>
              <a:rPr lang="en-US" dirty="0"/>
              <a:t> overlapping each genomic location, across the entire primary reference genome</a:t>
            </a:r>
          </a:p>
          <a:p>
            <a:r>
              <a:rPr lang="en-US" dirty="0"/>
              <a:t>Much </a:t>
            </a:r>
            <a:r>
              <a:rPr lang="en-US" b="1" dirty="0"/>
              <a:t>large structural variation is not adequately described </a:t>
            </a:r>
            <a:r>
              <a:rPr lang="en-US" dirty="0"/>
              <a:t>by the coordinates provided by the primary reference.</a:t>
            </a:r>
          </a:p>
        </p:txBody>
      </p:sp>
      <p:pic>
        <p:nvPicPr>
          <p:cNvPr id="4" name="Picture 3">
            <a:extLst>
              <a:ext uri="{FF2B5EF4-FFF2-40B4-BE49-F238E27FC236}">
                <a16:creationId xmlns:a16="http://schemas.microsoft.com/office/drawing/2014/main" id="{0DEA43F3-7C03-E740-8D12-A0548164AE91}"/>
              </a:ext>
            </a:extLst>
          </p:cNvPr>
          <p:cNvPicPr>
            <a:picLocks noChangeAspect="1"/>
          </p:cNvPicPr>
          <p:nvPr/>
        </p:nvPicPr>
        <p:blipFill>
          <a:blip r:embed="rId2"/>
          <a:stretch>
            <a:fillRect/>
          </a:stretch>
        </p:blipFill>
        <p:spPr>
          <a:xfrm>
            <a:off x="6435436" y="4239491"/>
            <a:ext cx="4918364" cy="2072409"/>
          </a:xfrm>
          <a:prstGeom prst="rect">
            <a:avLst/>
          </a:prstGeom>
        </p:spPr>
      </p:pic>
      <p:sp>
        <p:nvSpPr>
          <p:cNvPr id="5" name="Rectangle 4">
            <a:extLst>
              <a:ext uri="{FF2B5EF4-FFF2-40B4-BE49-F238E27FC236}">
                <a16:creationId xmlns:a16="http://schemas.microsoft.com/office/drawing/2014/main" id="{05A7E171-F59A-F142-8D85-1D566130DCF5}"/>
              </a:ext>
            </a:extLst>
          </p:cNvPr>
          <p:cNvSpPr/>
          <p:nvPr/>
        </p:nvSpPr>
        <p:spPr>
          <a:xfrm>
            <a:off x="832512" y="5136436"/>
            <a:ext cx="5263487" cy="954107"/>
          </a:xfrm>
          <a:prstGeom prst="rect">
            <a:avLst/>
          </a:prstGeom>
        </p:spPr>
        <p:txBody>
          <a:bodyPr wrap="square">
            <a:spAutoFit/>
          </a:bodyPr>
          <a:lstStyle/>
          <a:p>
            <a:r>
              <a:rPr lang="en-US" sz="1400" dirty="0"/>
              <a:t>(</a:t>
            </a:r>
            <a:r>
              <a:rPr lang="en-US" sz="1400" i="1" dirty="0"/>
              <a:t>A</a:t>
            </a:r>
            <a:r>
              <a:rPr lang="en-US" sz="1400" dirty="0"/>
              <a:t>) A reference cohort, in which there is no attempt to identify homologies between the genome sequences. (</a:t>
            </a:r>
            <a:r>
              <a:rPr lang="en-US" sz="1400" i="1" dirty="0"/>
              <a:t>B</a:t>
            </a:r>
            <a:r>
              <a:rPr lang="en-US" sz="1400" dirty="0"/>
              <a:t>) A genome graph, in which homologies are collapsed and included as alternate paths in the graph.</a:t>
            </a:r>
          </a:p>
        </p:txBody>
      </p:sp>
    </p:spTree>
    <p:extLst>
      <p:ext uri="{BB962C8B-B14F-4D97-AF65-F5344CB8AC3E}">
        <p14:creationId xmlns:p14="http://schemas.microsoft.com/office/powerpoint/2010/main" val="399973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A226-D88D-1140-B70D-63491DE1FB39}"/>
              </a:ext>
            </a:extLst>
          </p:cNvPr>
          <p:cNvSpPr>
            <a:spLocks noGrp="1"/>
          </p:cNvSpPr>
          <p:nvPr>
            <p:ph type="title"/>
          </p:nvPr>
        </p:nvSpPr>
        <p:spPr/>
        <p:txBody>
          <a:bodyPr/>
          <a:lstStyle/>
          <a:p>
            <a:r>
              <a:rPr lang="en-US" b="1" dirty="0"/>
              <a:t>Existing Co-ordinate systems </a:t>
            </a:r>
          </a:p>
        </p:txBody>
      </p:sp>
      <p:sp>
        <p:nvSpPr>
          <p:cNvPr id="3" name="Content Placeholder 2">
            <a:extLst>
              <a:ext uri="{FF2B5EF4-FFF2-40B4-BE49-F238E27FC236}">
                <a16:creationId xmlns:a16="http://schemas.microsoft.com/office/drawing/2014/main" id="{8F1FD467-C72F-E440-89A5-A09E9499FA49}"/>
              </a:ext>
            </a:extLst>
          </p:cNvPr>
          <p:cNvSpPr>
            <a:spLocks noGrp="1"/>
          </p:cNvSpPr>
          <p:nvPr>
            <p:ph idx="1"/>
          </p:nvPr>
        </p:nvSpPr>
        <p:spPr/>
        <p:txBody>
          <a:bodyPr/>
          <a:lstStyle/>
          <a:p>
            <a:pPr marL="0" indent="0">
              <a:buNone/>
            </a:pPr>
            <a:endParaRPr lang="en-US" dirty="0"/>
          </a:p>
          <a:p>
            <a:r>
              <a:rPr lang="en-US" dirty="0"/>
              <a:t>Existing reference coordinate systems:</a:t>
            </a:r>
          </a:p>
          <a:p>
            <a:pPr lvl="1"/>
            <a:r>
              <a:rPr lang="en-US" b="1" dirty="0"/>
              <a:t>Variant databases </a:t>
            </a:r>
            <a:r>
              <a:rPr lang="en-US" dirty="0"/>
              <a:t>use the reference coordinate systems</a:t>
            </a:r>
          </a:p>
          <a:p>
            <a:pPr lvl="1"/>
            <a:r>
              <a:rPr lang="en-US" dirty="0"/>
              <a:t>Gene and transcript </a:t>
            </a:r>
            <a:r>
              <a:rPr lang="en-US" b="1" dirty="0"/>
              <a:t>annotations</a:t>
            </a:r>
          </a:p>
          <a:p>
            <a:pPr lvl="1"/>
            <a:r>
              <a:rPr lang="en-US" b="1" dirty="0"/>
              <a:t>Genome browsers </a:t>
            </a:r>
            <a:r>
              <a:rPr lang="en-US" dirty="0"/>
              <a:t>use linear tracks of genomic data, and graph visualizations</a:t>
            </a:r>
          </a:p>
        </p:txBody>
      </p:sp>
      <p:sp>
        <p:nvSpPr>
          <p:cNvPr id="4" name="TextBox 3">
            <a:extLst>
              <a:ext uri="{FF2B5EF4-FFF2-40B4-BE49-F238E27FC236}">
                <a16:creationId xmlns:a16="http://schemas.microsoft.com/office/drawing/2014/main" id="{C2DFF564-EB59-A645-B6FF-1CDC30765F76}"/>
              </a:ext>
            </a:extLst>
          </p:cNvPr>
          <p:cNvSpPr txBox="1"/>
          <p:nvPr/>
        </p:nvSpPr>
        <p:spPr>
          <a:xfrm>
            <a:off x="4394579" y="5117911"/>
            <a:ext cx="2640466" cy="400110"/>
          </a:xfrm>
          <a:prstGeom prst="rect">
            <a:avLst/>
          </a:prstGeom>
          <a:noFill/>
        </p:spPr>
        <p:txBody>
          <a:bodyPr wrap="none" rtlCol="0">
            <a:spAutoFit/>
          </a:bodyPr>
          <a:lstStyle/>
          <a:p>
            <a:r>
              <a:rPr lang="en-US" sz="2000" b="1" dirty="0">
                <a:solidFill>
                  <a:srgbClr val="FF0000"/>
                </a:solidFill>
              </a:rPr>
              <a:t>Change can be tricky ! </a:t>
            </a:r>
          </a:p>
        </p:txBody>
      </p:sp>
    </p:spTree>
    <p:extLst>
      <p:ext uri="{BB962C8B-B14F-4D97-AF65-F5344CB8AC3E}">
        <p14:creationId xmlns:p14="http://schemas.microsoft.com/office/powerpoint/2010/main" val="28568390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{6CC5BE91-2A2E-E44D-BD0F-463BC3F4F3E5}tf10001072</Template>
  <TotalTime>4331</TotalTime>
  <Words>1357</Words>
  <Application>Microsoft Macintosh PowerPoint</Application>
  <PresentationFormat>Widescreen</PresentationFormat>
  <Paragraphs>125</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Franklin Gothic Book</vt:lpstr>
      <vt:lpstr>Wingdings</vt:lpstr>
      <vt:lpstr>Crop</vt:lpstr>
      <vt:lpstr>Genome Graphs </vt:lpstr>
      <vt:lpstr>Human Reference Genome</vt:lpstr>
      <vt:lpstr>Pitfalls:</vt:lpstr>
      <vt:lpstr>In short, there is lack of diversity in reference genome</vt:lpstr>
      <vt:lpstr>Thus there is Reference Bias</vt:lpstr>
      <vt:lpstr>Potential  Solutions</vt:lpstr>
      <vt:lpstr>How to encapsulate all that information ?             Genome Graphs </vt:lpstr>
      <vt:lpstr>Existing Co-ordinate systems </vt:lpstr>
      <vt:lpstr>Existing Co-ordinate systems </vt:lpstr>
      <vt:lpstr>Sequence graphs</vt:lpstr>
      <vt:lpstr>Sequence Graphs</vt:lpstr>
      <vt:lpstr>Things to consider:</vt:lpstr>
      <vt:lpstr>Allelism in graphs</vt:lpstr>
      <vt:lpstr>Repeatome as Array Sequence Graphs</vt:lpstr>
      <vt:lpstr>PowerPoint Presentation</vt:lpstr>
      <vt:lpstr>Hierarchy</vt:lpstr>
      <vt:lpstr>PowerPoint Presentation</vt:lpstr>
      <vt:lpstr>Pangenome ordering</vt:lpstr>
      <vt:lpstr>How to decipher Genome Graphs</vt:lpstr>
      <vt:lpstr>Extending mapping to genome graphs</vt:lpstr>
      <vt:lpstr>Graphs should include </vt:lpstr>
      <vt:lpstr>Challenges to graph genomes</vt:lpstr>
      <vt:lpstr>Discussion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Graphs</dc:title>
  <dc:creator>Microsoft Office User</dc:creator>
  <cp:lastModifiedBy>Microsoft Office User</cp:lastModifiedBy>
  <cp:revision>140</cp:revision>
  <dcterms:created xsi:type="dcterms:W3CDTF">2019-11-12T13:45:04Z</dcterms:created>
  <dcterms:modified xsi:type="dcterms:W3CDTF">2019-11-15T13:56:07Z</dcterms:modified>
</cp:coreProperties>
</file>