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handoutMasterIdLst>
    <p:handoutMasterId r:id="rId33"/>
  </p:handoutMasterIdLst>
  <p:sldIdLst>
    <p:sldId id="298" r:id="rId5"/>
    <p:sldId id="301" r:id="rId6"/>
    <p:sldId id="302" r:id="rId7"/>
    <p:sldId id="303" r:id="rId8"/>
    <p:sldId id="304" r:id="rId9"/>
    <p:sldId id="305" r:id="rId10"/>
    <p:sldId id="306" r:id="rId11"/>
    <p:sldId id="307" r:id="rId12"/>
    <p:sldId id="308" r:id="rId13"/>
    <p:sldId id="309"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6" r:id="rId29"/>
    <p:sldId id="327" r:id="rId30"/>
    <p:sldId id="328" r:id="rId3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74E1C-1808-45B2-B75C-4D9001095507}" type="datetime1">
              <a:rPr lang="es-ES" smtClean="0"/>
              <a:t>13/11/2022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18C9D-7709-4A95-8F43-BBF0364748ED}" type="slidenum">
              <a:rPr lang="es-ES" smtClean="0"/>
              <a:t>‹Nº›</a:t>
            </a:fld>
            <a:endParaRPr lang="es-ES" dirty="0"/>
          </a:p>
        </p:txBody>
      </p:sp>
    </p:spTree>
    <p:extLst>
      <p:ext uri="{BB962C8B-B14F-4D97-AF65-F5344CB8AC3E}">
        <p14:creationId xmlns:p14="http://schemas.microsoft.com/office/powerpoint/2010/main" val="532028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DD639-B493-4C6F-8888-3252BB671C65}" type="datetime1">
              <a:rPr lang="es-ES" noProof="0" smtClean="0"/>
              <a:t>13/11/2022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909E6-4FD5-449B-938E-8FE1DD2E6C2B}" type="slidenum">
              <a:rPr lang="es-ES" noProof="0" smtClean="0"/>
              <a:t>‹Nº›</a:t>
            </a:fld>
            <a:endParaRPr lang="es-ES" noProof="0" dirty="0"/>
          </a:p>
        </p:txBody>
      </p:sp>
    </p:spTree>
    <p:extLst>
      <p:ext uri="{BB962C8B-B14F-4D97-AF65-F5344CB8AC3E}">
        <p14:creationId xmlns:p14="http://schemas.microsoft.com/office/powerpoint/2010/main" val="22638602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a:t>
            </a:fld>
            <a:endParaRPr lang="es-ES" dirty="0"/>
          </a:p>
        </p:txBody>
      </p:sp>
    </p:spTree>
    <p:extLst>
      <p:ext uri="{BB962C8B-B14F-4D97-AF65-F5344CB8AC3E}">
        <p14:creationId xmlns:p14="http://schemas.microsoft.com/office/powerpoint/2010/main" val="95505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8BC9D2E-4262-4D66-B695-BE788D84072B}" type="datetime1">
              <a:rPr lang="es-ES" noProof="0" smtClean="0"/>
              <a:t>13/11/2022</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17B069-C176-49CE-B015-141C4094D82C}" type="datetime1">
              <a:rPr lang="es-ES" noProof="0" smtClean="0"/>
              <a:t>13/11/2022</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85FED23-3BF1-4A68-B660-492C651EE795}" type="datetime1">
              <a:rPr lang="es-ES" noProof="0" smtClean="0"/>
              <a:t>13/11/2022</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C27429-2C82-4C57-B7CC-62FE9723E4EF}" type="datetime1">
              <a:rPr lang="es-ES" noProof="0" smtClean="0"/>
              <a:t>13/11/2022</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49BD86-8774-44D6-B764-617249AD43F8}" type="datetime1">
              <a:rPr lang="es-ES" noProof="0" smtClean="0"/>
              <a:t>13/11/2022</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B9C095-47B6-40E6-B8B1-485026BAA979}" type="datetime1">
              <a:rPr lang="es-ES" noProof="0" smtClean="0"/>
              <a:t>13/11/2022</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E90C87F-AA4E-4F2C-9C29-897EAC3BF71A}" type="datetime1">
              <a:rPr lang="es-ES" noProof="0" smtClean="0"/>
              <a:t>13/11/2022</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398048-5A25-40D5-B468-A26206AE4AA8}" type="datetime1">
              <a:rPr lang="es-ES" noProof="0" smtClean="0"/>
              <a:t>13/11/2022</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9645712-319F-4E90-BCEB-D987D92F516A}" type="datetime1">
              <a:rPr lang="es-ES" noProof="0" smtClean="0"/>
              <a:t>13/11/2022</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D1FE31BA-0339-46EE-ACF7-DCEDA255DE2F}" type="datetime1">
              <a:rPr lang="es-ES" noProof="0" smtClean="0"/>
              <a:t>13/11/2022</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35" name="Rectá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s-ES" sz="4400" dirty="0">
                <a:solidFill>
                  <a:schemeClr val="tx1"/>
                </a:solidFill>
              </a:rPr>
              <a:t>Proyecto 1 Etapa 2</a:t>
            </a: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s-ES" sz="1600" dirty="0">
                <a:solidFill>
                  <a:schemeClr val="tx1"/>
                </a:solidFill>
              </a:rPr>
              <a:t>Analítica de textos</a:t>
            </a:r>
            <a:endParaRPr lang="es-ES" sz="1600" dirty="0"/>
          </a:p>
        </p:txBody>
      </p:sp>
      <p:cxnSp>
        <p:nvCxnSpPr>
          <p:cNvPr id="37" name="Conector rec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á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n 6" descr="Diagrama&#10;&#10;Descripción generada automáticamente">
            <a:extLst>
              <a:ext uri="{FF2B5EF4-FFF2-40B4-BE49-F238E27FC236}">
                <a16:creationId xmlns:a16="http://schemas.microsoft.com/office/drawing/2014/main" id="{C872BBDE-8105-A917-CF14-B1231E056260}"/>
              </a:ext>
            </a:extLst>
          </p:cNvPr>
          <p:cNvPicPr>
            <a:picLocks noChangeAspect="1"/>
          </p:cNvPicPr>
          <p:nvPr/>
        </p:nvPicPr>
        <p:blipFill rotWithShape="1">
          <a:blip r:embed="rId4"/>
          <a:srcRect t="3429"/>
          <a:stretch/>
        </p:blipFill>
        <p:spPr>
          <a:xfrm>
            <a:off x="188864" y="668627"/>
            <a:ext cx="11811000" cy="1959251"/>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86A6C-3C32-346C-EAE6-5194E7AC9C5C}"/>
              </a:ext>
            </a:extLst>
          </p:cNvPr>
          <p:cNvSpPr>
            <a:spLocks noGrp="1"/>
          </p:cNvSpPr>
          <p:nvPr>
            <p:ph type="title"/>
          </p:nvPr>
        </p:nvSpPr>
        <p:spPr/>
        <p:txBody>
          <a:bodyPr/>
          <a:lstStyle/>
          <a:p>
            <a:r>
              <a:rPr lang="es-CO" dirty="0"/>
              <a:t>Importancia de la aplicación para el rol que la usa</a:t>
            </a:r>
          </a:p>
        </p:txBody>
      </p:sp>
      <p:sp>
        <p:nvSpPr>
          <p:cNvPr id="3" name="Marcador de contenido 2">
            <a:extLst>
              <a:ext uri="{FF2B5EF4-FFF2-40B4-BE49-F238E27FC236}">
                <a16:creationId xmlns:a16="http://schemas.microsoft.com/office/drawing/2014/main" id="{11ED9726-38BD-C134-ABC3-7A20E4872C5E}"/>
              </a:ext>
            </a:extLst>
          </p:cNvPr>
          <p:cNvSpPr>
            <a:spLocks noGrp="1"/>
          </p:cNvSpPr>
          <p:nvPr>
            <p:ph idx="1"/>
          </p:nvPr>
        </p:nvSpPr>
        <p:spPr/>
        <p:txBody>
          <a:bodyPr/>
          <a:lstStyle/>
          <a:p>
            <a:r>
              <a:rPr lang="es-MX" dirty="0"/>
              <a:t>Los miembros encargados de los recursos tecnológicos de la organización ya poseen un soporte para redes sociales para prevenir intentos de suicidio (preventtheattempt.com) pero es para una captación pasiva de casos de ayuda, requieren que la persona afectada busque la ayuda dentro de las redes sociales. </a:t>
            </a:r>
          </a:p>
          <a:p>
            <a:r>
              <a:rPr lang="es-MX" dirty="0"/>
              <a:t>Pero los miembros encargados con el uso de la aplicación que creamos pueden pasar a una captación activa de casos en las redes sociales, añadiendo el uso de la aplicación implementada con el pipeline entrenado a la cadena de proceso de ayuda como herramienta inicial</a:t>
            </a:r>
            <a:endParaRPr lang="es-CO" dirty="0"/>
          </a:p>
        </p:txBody>
      </p:sp>
    </p:spTree>
    <p:extLst>
      <p:ext uri="{BB962C8B-B14F-4D97-AF65-F5344CB8AC3E}">
        <p14:creationId xmlns:p14="http://schemas.microsoft.com/office/powerpoint/2010/main" val="271203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F4DB28DC-D6B2-8AB4-2CFB-9E79B648D0D4}"/>
              </a:ext>
            </a:extLst>
          </p:cNvPr>
          <p:cNvSpPr>
            <a:spLocks noGrp="1"/>
          </p:cNvSpPr>
          <p:nvPr>
            <p:ph type="pic" idx="1"/>
          </p:nvPr>
        </p:nvSpPr>
        <p:spPr/>
      </p:sp>
      <p:sp>
        <p:nvSpPr>
          <p:cNvPr id="3" name="Título 2">
            <a:extLst>
              <a:ext uri="{FF2B5EF4-FFF2-40B4-BE49-F238E27FC236}">
                <a16:creationId xmlns:a16="http://schemas.microsoft.com/office/drawing/2014/main" id="{62894FD2-B856-CE9D-4C36-583161882A0B}"/>
              </a:ext>
            </a:extLst>
          </p:cNvPr>
          <p:cNvSpPr>
            <a:spLocks noGrp="1"/>
          </p:cNvSpPr>
          <p:nvPr>
            <p:ph type="title"/>
          </p:nvPr>
        </p:nvSpPr>
        <p:spPr/>
        <p:txBody>
          <a:bodyPr/>
          <a:lstStyle/>
          <a:p>
            <a:r>
              <a:rPr lang="es-CO" dirty="0"/>
              <a:t>Entendimiento y preparación de los datos</a:t>
            </a:r>
          </a:p>
        </p:txBody>
      </p:sp>
      <p:sp>
        <p:nvSpPr>
          <p:cNvPr id="6" name="Marcador de texto 5">
            <a:extLst>
              <a:ext uri="{FF2B5EF4-FFF2-40B4-BE49-F238E27FC236}">
                <a16:creationId xmlns:a16="http://schemas.microsoft.com/office/drawing/2014/main" id="{EC9478C4-B7DE-270B-13B5-1945B18F77C1}"/>
              </a:ext>
            </a:extLst>
          </p:cNvPr>
          <p:cNvSpPr>
            <a:spLocks noGrp="1"/>
          </p:cNvSpPr>
          <p:nvPr>
            <p:ph type="body" sz="half" idx="2"/>
          </p:nvPr>
        </p:nvSpPr>
        <p:spPr/>
        <p:txBody>
          <a:bodyPr/>
          <a:lstStyle/>
          <a:p>
            <a:endParaRPr lang="es-CO"/>
          </a:p>
        </p:txBody>
      </p:sp>
      <p:pic>
        <p:nvPicPr>
          <p:cNvPr id="8" name="Imagen 7">
            <a:extLst>
              <a:ext uri="{FF2B5EF4-FFF2-40B4-BE49-F238E27FC236}">
                <a16:creationId xmlns:a16="http://schemas.microsoft.com/office/drawing/2014/main" id="{B7CA19DA-C2CF-9E14-5038-2FB572A9D40C}"/>
              </a:ext>
            </a:extLst>
          </p:cNvPr>
          <p:cNvPicPr>
            <a:picLocks noChangeAspect="1"/>
          </p:cNvPicPr>
          <p:nvPr/>
        </p:nvPicPr>
        <p:blipFill rotWithShape="1">
          <a:blip r:embed="rId2"/>
          <a:srcRect b="6675"/>
          <a:stretch/>
        </p:blipFill>
        <p:spPr>
          <a:xfrm>
            <a:off x="0" y="0"/>
            <a:ext cx="12191985" cy="4578350"/>
          </a:xfrm>
          <a:prstGeom prst="rect">
            <a:avLst/>
          </a:prstGeom>
        </p:spPr>
      </p:pic>
    </p:spTree>
    <p:extLst>
      <p:ext uri="{BB962C8B-B14F-4D97-AF65-F5344CB8AC3E}">
        <p14:creationId xmlns:p14="http://schemas.microsoft.com/office/powerpoint/2010/main" val="398991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Formato y columnas</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La organización nos brinda datos en un archivo </a:t>
            </a:r>
            <a:r>
              <a:rPr lang="es-CO" dirty="0" err="1"/>
              <a:t>csv</a:t>
            </a:r>
            <a:r>
              <a:rPr lang="es-CO" dirty="0"/>
              <a:t> con 3 columnas y 195.700 registros. En orden las columnas hacen referencia al numero asociado del registro, el comentario extraído de Reddit y por ultimo la etiqueta que asocia el comentario con “suicide” o “non-suicide”. La primera columna no es de interés al ser un identificador del comentario y no da valor al negocio. </a:t>
            </a:r>
          </a:p>
        </p:txBody>
      </p:sp>
    </p:spTree>
    <p:extLst>
      <p:ext uri="{BB962C8B-B14F-4D97-AF65-F5344CB8AC3E}">
        <p14:creationId xmlns:p14="http://schemas.microsoft.com/office/powerpoint/2010/main" val="37789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Calidad de datos</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Al revisar la calidad de los datos se encuentra que ningún registro es nulo, por lo tanto no es necesario borrar registros por nulidad. También se visualiza que los datos etiquetados con “non-suicide” y “suicide” en cantidad se encuentran medianamente balanceados (110165 y 85535 respectivamente) y no se necesita generar registros con SMOTE</a:t>
            </a:r>
          </a:p>
          <a:p>
            <a:r>
              <a:rPr lang="es-CO" dirty="0"/>
              <a:t>También se encontró que en la columna de textos hay comentarios con caracteres especiales como </a:t>
            </a:r>
            <a:r>
              <a:rPr lang="es-CO" dirty="0" err="1"/>
              <a:t>enter</a:t>
            </a:r>
            <a:r>
              <a:rPr lang="es-CO" dirty="0"/>
              <a:t>, puntuaciones y espacios excesivos. Todo esto se removió dejando el texto de la forma mas sencilla posible, también transformando las mayúsculas en minúsculas para homogenizar el texto y evitar una clasificación errónea de parte del algoritmo. </a:t>
            </a:r>
          </a:p>
          <a:p>
            <a:pPr marL="0" indent="0">
              <a:buNone/>
            </a:pPr>
            <a:endParaRPr lang="es-CO" dirty="0"/>
          </a:p>
        </p:txBody>
      </p:sp>
    </p:spTree>
    <p:extLst>
      <p:ext uri="{BB962C8B-B14F-4D97-AF65-F5344CB8AC3E}">
        <p14:creationId xmlns:p14="http://schemas.microsoft.com/office/powerpoint/2010/main" val="327134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Calidad de datos</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Una observación de los datos es que hay bastantes comentarios con palabras repetidas. Sin embargo al </a:t>
            </a:r>
            <a:r>
              <a:rPr lang="es-CO" dirty="0" err="1"/>
              <a:t>tokenizar</a:t>
            </a:r>
            <a:r>
              <a:rPr lang="es-CO" dirty="0"/>
              <a:t> se ignoran, esto debido a que los algoritmos no predicen en base a la repetición de las palabras sino en su comportamiento individual. Por esto las palabras repetidas no afectan el modelo y no es necesario removerlas.</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41646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Implementación</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Se implemento el método </a:t>
            </a:r>
            <a:r>
              <a:rPr lang="es-CO" dirty="0" err="1"/>
              <a:t>CountVectorizer</a:t>
            </a:r>
            <a:r>
              <a:rPr lang="es-CO" dirty="0"/>
              <a:t> como método para volver las palabras números y facilitar el entendimiento de los algoritmos. Esta función crea vectores donde cada posición representa la cantidad de repeticiones que tiene cada palabra de nuestro vocabulario. En nuestro caso debido a la limpieza hecha, estos vectores van a estar rellenos de números binarios.</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582261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A19CD04-5E2A-11CE-8B67-261BA4732343}"/>
              </a:ext>
            </a:extLst>
          </p:cNvPr>
          <p:cNvPicPr>
            <a:picLocks noChangeAspect="1"/>
          </p:cNvPicPr>
          <p:nvPr/>
        </p:nvPicPr>
        <p:blipFill>
          <a:blip r:embed="rId2"/>
          <a:stretch>
            <a:fillRect/>
          </a:stretch>
        </p:blipFill>
        <p:spPr>
          <a:xfrm>
            <a:off x="15" y="246539"/>
            <a:ext cx="12191985" cy="4085271"/>
          </a:xfrm>
          <a:prstGeom prst="rect">
            <a:avLst/>
          </a:prstGeom>
          <a:noFill/>
        </p:spPr>
      </p:pic>
      <p:sp>
        <p:nvSpPr>
          <p:cNvPr id="3" name="Título 2">
            <a:extLst>
              <a:ext uri="{FF2B5EF4-FFF2-40B4-BE49-F238E27FC236}">
                <a16:creationId xmlns:a16="http://schemas.microsoft.com/office/drawing/2014/main" id="{62894FD2-B856-CE9D-4C36-583161882A0B}"/>
              </a:ext>
            </a:extLst>
          </p:cNvPr>
          <p:cNvSpPr>
            <a:spLocks noGrp="1"/>
          </p:cNvSpPr>
          <p:nvPr>
            <p:ph type="title"/>
          </p:nvPr>
        </p:nvSpPr>
        <p:spPr>
          <a:xfrm>
            <a:off x="1097279" y="4799362"/>
            <a:ext cx="10113645" cy="743682"/>
          </a:xfrm>
        </p:spPr>
        <p:txBody>
          <a:bodyPr anchor="b">
            <a:normAutofit/>
          </a:bodyPr>
          <a:lstStyle/>
          <a:p>
            <a:r>
              <a:rPr lang="es-CO" dirty="0"/>
              <a:t>Desarrollo del modelo y la aplicación</a:t>
            </a:r>
          </a:p>
        </p:txBody>
      </p:sp>
      <p:sp>
        <p:nvSpPr>
          <p:cNvPr id="4" name="Marcador de texto 3">
            <a:extLst>
              <a:ext uri="{FF2B5EF4-FFF2-40B4-BE49-F238E27FC236}">
                <a16:creationId xmlns:a16="http://schemas.microsoft.com/office/drawing/2014/main" id="{600DEAA5-2E72-6532-93A6-B6787974FACA}"/>
              </a:ext>
            </a:extLst>
          </p:cNvPr>
          <p:cNvSpPr>
            <a:spLocks noGrp="1"/>
          </p:cNvSpPr>
          <p:nvPr>
            <p:ph type="body" sz="half" idx="2"/>
          </p:nvPr>
        </p:nvSpPr>
        <p:spPr/>
        <p:txBody>
          <a:bodyPr/>
          <a:lstStyle/>
          <a:p>
            <a:endParaRPr lang="es-CO"/>
          </a:p>
        </p:txBody>
      </p:sp>
    </p:spTree>
    <p:extLst>
      <p:ext uri="{BB962C8B-B14F-4D97-AF65-F5344CB8AC3E}">
        <p14:creationId xmlns:p14="http://schemas.microsoft.com/office/powerpoint/2010/main" val="225690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Algoritmo y modelo a usar</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Debido a su desempeño en la entrega previa del proyecto se concluyo que el mejor era </a:t>
            </a:r>
            <a:r>
              <a:rPr lang="es-CO" dirty="0" err="1"/>
              <a:t>LinearSVC</a:t>
            </a:r>
            <a:r>
              <a:rPr lang="es-CO" dirty="0"/>
              <a:t> y por esto se decidió trabajar con este algoritmo a la hora de construir la aplicación.</a:t>
            </a:r>
          </a:p>
          <a:p>
            <a:r>
              <a:rPr lang="es-CO" dirty="0"/>
              <a:t>El modelo y los datos implementados fueron mínimamente cambiados. Se incorporo el uso de pipelines para su posterior exportación y uso desde la aplicación.</a:t>
            </a:r>
          </a:p>
          <a:p>
            <a:pPr marL="0" indent="0">
              <a:buNone/>
            </a:pPr>
            <a:endParaRPr lang="es-CO" dirty="0"/>
          </a:p>
        </p:txBody>
      </p:sp>
    </p:spTree>
    <p:extLst>
      <p:ext uri="{BB962C8B-B14F-4D97-AF65-F5344CB8AC3E}">
        <p14:creationId xmlns:p14="http://schemas.microsoft.com/office/powerpoint/2010/main" val="262369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Pipeline</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pPr marL="0" indent="0">
              <a:buNone/>
            </a:pPr>
            <a:endParaRPr lang="es-CO" dirty="0"/>
          </a:p>
          <a:p>
            <a:pPr marL="0" indent="0">
              <a:buNone/>
            </a:pPr>
            <a:endParaRPr lang="es-CO" dirty="0"/>
          </a:p>
        </p:txBody>
      </p:sp>
      <p:pic>
        <p:nvPicPr>
          <p:cNvPr id="7" name="Imagen 6">
            <a:extLst>
              <a:ext uri="{FF2B5EF4-FFF2-40B4-BE49-F238E27FC236}">
                <a16:creationId xmlns:a16="http://schemas.microsoft.com/office/drawing/2014/main" id="{68E869A4-8E0D-0264-C7F9-B3FF68C54CE9}"/>
              </a:ext>
            </a:extLst>
          </p:cNvPr>
          <p:cNvPicPr>
            <a:picLocks noChangeAspect="1"/>
          </p:cNvPicPr>
          <p:nvPr/>
        </p:nvPicPr>
        <p:blipFill>
          <a:blip r:embed="rId2"/>
          <a:stretch>
            <a:fillRect/>
          </a:stretch>
        </p:blipFill>
        <p:spPr>
          <a:xfrm>
            <a:off x="1470988" y="2326398"/>
            <a:ext cx="8945223" cy="3191320"/>
          </a:xfrm>
          <a:prstGeom prst="rect">
            <a:avLst/>
          </a:prstGeom>
        </p:spPr>
      </p:pic>
    </p:spTree>
    <p:extLst>
      <p:ext uri="{BB962C8B-B14F-4D97-AF65-F5344CB8AC3E}">
        <p14:creationId xmlns:p14="http://schemas.microsoft.com/office/powerpoint/2010/main" val="1302238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Pipeline</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pPr marL="0" indent="0">
              <a:buNone/>
            </a:pPr>
            <a:r>
              <a:rPr lang="es-CO" dirty="0"/>
              <a:t>Para realizar el pipeline se realizaron los siguientes pasos:</a:t>
            </a:r>
          </a:p>
          <a:p>
            <a:pPr>
              <a:buFont typeface="Wingdings" panose="05000000000000000000" pitchFamily="2" charset="2"/>
              <a:buChar char="§"/>
            </a:pPr>
            <a:r>
              <a:rPr lang="es-CO" dirty="0"/>
              <a:t>Se utilizo </a:t>
            </a:r>
            <a:r>
              <a:rPr lang="es-CO" dirty="0" err="1"/>
              <a:t>CountVectorizer</a:t>
            </a:r>
            <a:r>
              <a:rPr lang="es-CO" dirty="0"/>
              <a:t> para agrupar los datos en una matriz donde cada posición representa la cantidad de repeticiones de una palabra. Esta función separa los datos por espacios en blanco, vuelve todos los caracteres minúsculas y elimina puntuaciones o caracteres especiales.</a:t>
            </a:r>
          </a:p>
          <a:p>
            <a:pPr>
              <a:buFont typeface="Wingdings" panose="05000000000000000000" pitchFamily="2" charset="2"/>
              <a:buChar char="§"/>
            </a:pPr>
            <a:r>
              <a:rPr lang="es-CO" dirty="0"/>
              <a:t>Luego se usa la función </a:t>
            </a:r>
            <a:r>
              <a:rPr lang="es-CO" dirty="0" err="1"/>
              <a:t>tfidTransformer</a:t>
            </a:r>
            <a:r>
              <a:rPr lang="es-CO" dirty="0"/>
              <a:t> que transforma la previa matriz en una representación </a:t>
            </a:r>
            <a:r>
              <a:rPr lang="es-CO" dirty="0" err="1"/>
              <a:t>tf-idf</a:t>
            </a:r>
            <a:r>
              <a:rPr lang="es-CO" dirty="0"/>
              <a:t>. Esto representa la multiplicación del numero de veces que esta la palabra en un comentario por el inverso de en cuantos documentos con la siguiente ecuación:</a:t>
            </a:r>
          </a:p>
          <a:p>
            <a:r>
              <a:rPr lang="es-CO" dirty="0"/>
              <a:t> </a:t>
            </a:r>
          </a:p>
          <a:p>
            <a:pPr marL="0" indent="0">
              <a:buNone/>
            </a:pPr>
            <a:endParaRPr lang="es-CO" dirty="0"/>
          </a:p>
        </p:txBody>
      </p:sp>
      <p:pic>
        <p:nvPicPr>
          <p:cNvPr id="5" name="Imagen 4">
            <a:extLst>
              <a:ext uri="{FF2B5EF4-FFF2-40B4-BE49-F238E27FC236}">
                <a16:creationId xmlns:a16="http://schemas.microsoft.com/office/drawing/2014/main" id="{06431F35-043C-E5AB-F84F-FA55C28E0DEE}"/>
              </a:ext>
            </a:extLst>
          </p:cNvPr>
          <p:cNvPicPr>
            <a:picLocks noChangeAspect="1"/>
          </p:cNvPicPr>
          <p:nvPr/>
        </p:nvPicPr>
        <p:blipFill>
          <a:blip r:embed="rId2"/>
          <a:stretch>
            <a:fillRect/>
          </a:stretch>
        </p:blipFill>
        <p:spPr>
          <a:xfrm>
            <a:off x="4800249" y="4778863"/>
            <a:ext cx="2756997" cy="1613470"/>
          </a:xfrm>
          <a:prstGeom prst="rect">
            <a:avLst/>
          </a:prstGeom>
        </p:spPr>
      </p:pic>
    </p:spTree>
    <p:extLst>
      <p:ext uri="{BB962C8B-B14F-4D97-AF65-F5344CB8AC3E}">
        <p14:creationId xmlns:p14="http://schemas.microsoft.com/office/powerpoint/2010/main" val="292011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5ECC86-4D16-F187-15CC-7DCE4A6AD9E6}"/>
              </a:ext>
            </a:extLst>
          </p:cNvPr>
          <p:cNvSpPr>
            <a:spLocks noGrp="1"/>
          </p:cNvSpPr>
          <p:nvPr>
            <p:ph type="title"/>
          </p:nvPr>
        </p:nvSpPr>
        <p:spPr/>
        <p:txBody>
          <a:bodyPr/>
          <a:lstStyle/>
          <a:p>
            <a:r>
              <a:rPr lang="es-CO" dirty="0"/>
              <a:t>Integrantes</a:t>
            </a:r>
          </a:p>
        </p:txBody>
      </p:sp>
      <p:sp>
        <p:nvSpPr>
          <p:cNvPr id="3" name="Marcador de texto 2">
            <a:extLst>
              <a:ext uri="{FF2B5EF4-FFF2-40B4-BE49-F238E27FC236}">
                <a16:creationId xmlns:a16="http://schemas.microsoft.com/office/drawing/2014/main" id="{19E5C567-0647-B705-63D4-AB43D7D8ABB5}"/>
              </a:ext>
            </a:extLst>
          </p:cNvPr>
          <p:cNvSpPr>
            <a:spLocks noGrp="1"/>
          </p:cNvSpPr>
          <p:nvPr>
            <p:ph type="body" idx="1"/>
          </p:nvPr>
        </p:nvSpPr>
        <p:spPr>
          <a:xfrm>
            <a:off x="1097280" y="2057400"/>
            <a:ext cx="3048592" cy="736282"/>
          </a:xfrm>
        </p:spPr>
        <p:txBody>
          <a:bodyPr>
            <a:normAutofit/>
          </a:bodyPr>
          <a:lstStyle/>
          <a:p>
            <a:r>
              <a:rPr lang="es-CO" dirty="0"/>
              <a:t>Jessica Robles moreno</a:t>
            </a:r>
          </a:p>
        </p:txBody>
      </p:sp>
      <p:sp>
        <p:nvSpPr>
          <p:cNvPr id="5" name="Marcador de texto 4">
            <a:extLst>
              <a:ext uri="{FF2B5EF4-FFF2-40B4-BE49-F238E27FC236}">
                <a16:creationId xmlns:a16="http://schemas.microsoft.com/office/drawing/2014/main" id="{22C81BBC-B711-6FD9-DEBC-484F3EE85BC8}"/>
              </a:ext>
            </a:extLst>
          </p:cNvPr>
          <p:cNvSpPr>
            <a:spLocks noGrp="1"/>
          </p:cNvSpPr>
          <p:nvPr>
            <p:ph type="body" sz="quarter" idx="3"/>
          </p:nvPr>
        </p:nvSpPr>
        <p:spPr>
          <a:xfrm>
            <a:off x="4531407" y="2057400"/>
            <a:ext cx="3190145" cy="736282"/>
          </a:xfrm>
        </p:spPr>
        <p:txBody>
          <a:bodyPr>
            <a:normAutofit/>
          </a:bodyPr>
          <a:lstStyle/>
          <a:p>
            <a:r>
              <a:rPr lang="es-CO" dirty="0" err="1"/>
              <a:t>Maria</a:t>
            </a:r>
            <a:r>
              <a:rPr lang="es-CO" dirty="0"/>
              <a:t> paula </a:t>
            </a:r>
            <a:r>
              <a:rPr lang="es-CO" dirty="0" err="1"/>
              <a:t>gonzalez</a:t>
            </a:r>
            <a:endParaRPr lang="es-CO" dirty="0"/>
          </a:p>
        </p:txBody>
      </p:sp>
      <p:sp>
        <p:nvSpPr>
          <p:cNvPr id="7" name="CuadroTexto 6">
            <a:extLst>
              <a:ext uri="{FF2B5EF4-FFF2-40B4-BE49-F238E27FC236}">
                <a16:creationId xmlns:a16="http://schemas.microsoft.com/office/drawing/2014/main" id="{A0D6B6C5-CCAE-93DE-05E0-D6D500DC0DD6}"/>
              </a:ext>
            </a:extLst>
          </p:cNvPr>
          <p:cNvSpPr txBox="1"/>
          <p:nvPr/>
        </p:nvSpPr>
        <p:spPr>
          <a:xfrm>
            <a:off x="8185213" y="2225486"/>
            <a:ext cx="3320249" cy="400110"/>
          </a:xfrm>
          <a:prstGeom prst="rect">
            <a:avLst/>
          </a:prstGeom>
          <a:noFill/>
        </p:spPr>
        <p:txBody>
          <a:bodyPr wrap="square" rtlCol="0">
            <a:spAutoFit/>
          </a:bodyPr>
          <a:lstStyle/>
          <a:p>
            <a:r>
              <a:rPr lang="es-CO" sz="2000" dirty="0"/>
              <a:t>JUAN ESTEBAN VERGARA</a:t>
            </a:r>
          </a:p>
        </p:txBody>
      </p:sp>
      <p:pic>
        <p:nvPicPr>
          <p:cNvPr id="9" name="Imagen 8" descr="Hombre sonriendo con lentes&#10;&#10;Descripción generada automáticamente">
            <a:extLst>
              <a:ext uri="{FF2B5EF4-FFF2-40B4-BE49-F238E27FC236}">
                <a16:creationId xmlns:a16="http://schemas.microsoft.com/office/drawing/2014/main" id="{335FDEE5-9FF5-1776-C31B-D6196B566AEC}"/>
              </a:ext>
            </a:extLst>
          </p:cNvPr>
          <p:cNvPicPr>
            <a:picLocks noChangeAspect="1"/>
          </p:cNvPicPr>
          <p:nvPr/>
        </p:nvPicPr>
        <p:blipFill>
          <a:blip r:embed="rId2"/>
          <a:stretch>
            <a:fillRect/>
          </a:stretch>
        </p:blipFill>
        <p:spPr>
          <a:xfrm>
            <a:off x="8431052" y="3105852"/>
            <a:ext cx="2400300" cy="2614795"/>
          </a:xfrm>
          <a:prstGeom prst="rect">
            <a:avLst/>
          </a:prstGeom>
        </p:spPr>
      </p:pic>
      <p:pic>
        <p:nvPicPr>
          <p:cNvPr id="13" name="Marcador de contenido 12" descr="Mujer con cabello suelto&#10;&#10;Descripción generada automáticamente">
            <a:extLst>
              <a:ext uri="{FF2B5EF4-FFF2-40B4-BE49-F238E27FC236}">
                <a16:creationId xmlns:a16="http://schemas.microsoft.com/office/drawing/2014/main" id="{75226C8C-B6E3-5D05-7197-5A290A3BCEB9}"/>
              </a:ext>
            </a:extLst>
          </p:cNvPr>
          <p:cNvPicPr>
            <a:picLocks noGrp="1" noChangeAspect="1"/>
          </p:cNvPicPr>
          <p:nvPr>
            <p:ph sz="quarter" idx="4"/>
          </p:nvPr>
        </p:nvPicPr>
        <p:blipFill rotWithShape="1">
          <a:blip r:embed="rId3"/>
          <a:srcRect b="26227"/>
          <a:stretch/>
        </p:blipFill>
        <p:spPr>
          <a:xfrm>
            <a:off x="4981872" y="3113722"/>
            <a:ext cx="1990427" cy="2610491"/>
          </a:xfrm>
        </p:spPr>
      </p:pic>
      <p:pic>
        <p:nvPicPr>
          <p:cNvPr id="16" name="Marcador de contenido 15" descr="Mujer sonriendo en frente de un pared&#10;&#10;Descripción generada automáticamente">
            <a:extLst>
              <a:ext uri="{FF2B5EF4-FFF2-40B4-BE49-F238E27FC236}">
                <a16:creationId xmlns:a16="http://schemas.microsoft.com/office/drawing/2014/main" id="{DBBB055F-6741-5FF6-64AD-98F14F954E2E}"/>
              </a:ext>
            </a:extLst>
          </p:cNvPr>
          <p:cNvPicPr>
            <a:picLocks noGrp="1" noChangeAspect="1"/>
          </p:cNvPicPr>
          <p:nvPr>
            <p:ph sz="half" idx="2"/>
          </p:nvPr>
        </p:nvPicPr>
        <p:blipFill>
          <a:blip r:embed="rId4"/>
          <a:stretch>
            <a:fillRect/>
          </a:stretch>
        </p:blipFill>
        <p:spPr>
          <a:xfrm>
            <a:off x="1226092" y="3105852"/>
            <a:ext cx="2612483" cy="2622160"/>
          </a:xfrm>
        </p:spPr>
      </p:pic>
    </p:spTree>
    <p:extLst>
      <p:ext uri="{BB962C8B-B14F-4D97-AF65-F5344CB8AC3E}">
        <p14:creationId xmlns:p14="http://schemas.microsoft.com/office/powerpoint/2010/main" val="1511838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Pipeline</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pPr>
              <a:buFont typeface="Wingdings" panose="05000000000000000000" pitchFamily="2" charset="2"/>
              <a:buChar char="§"/>
            </a:pPr>
            <a:r>
              <a:rPr lang="es-CO" dirty="0"/>
              <a:t>Al representar los datos de esta forma se puede entender la importancia de las palabras en los comentarios, tal que si la palabra se repite muchas veces en muchos comentarios entonces la palabra no tiene mucha importancia para el sentido del comentario. Sin embargo, si sale muchas veces en pocos comentarios entonces es una palabra importante para el contexto.</a:t>
            </a:r>
          </a:p>
          <a:p>
            <a:pPr>
              <a:buFont typeface="Wingdings" panose="05000000000000000000" pitchFamily="2" charset="2"/>
              <a:buChar char="§"/>
            </a:pPr>
            <a:r>
              <a:rPr lang="es-CO" dirty="0"/>
              <a:t>Por ultimo se realiza la ejecución del modelo escogido (</a:t>
            </a:r>
            <a:r>
              <a:rPr lang="es-CO" dirty="0" err="1"/>
              <a:t>LinearSVC</a:t>
            </a:r>
            <a:r>
              <a:rPr lang="es-CO" dirty="0"/>
              <a:t>). Lo que hace este algoritmo es implementar un </a:t>
            </a:r>
            <a:r>
              <a:rPr lang="es-CO" dirty="0" err="1"/>
              <a:t>kernel</a:t>
            </a:r>
            <a:r>
              <a:rPr lang="es-CO" dirty="0"/>
              <a:t> lineal para encontrar el mejor </a:t>
            </a:r>
            <a:r>
              <a:rPr lang="es-CO" dirty="0" err="1"/>
              <a:t>hiperplanp</a:t>
            </a:r>
            <a:r>
              <a:rPr lang="es-CO" dirty="0"/>
              <a:t> que divide y categoriza los datos dados en el entrenamiento. De esta forma ya tendrá una referencia para cuando se ingresen datos sin etiqueta.</a:t>
            </a:r>
          </a:p>
        </p:txBody>
      </p:sp>
    </p:spTree>
    <p:extLst>
      <p:ext uri="{BB962C8B-B14F-4D97-AF65-F5344CB8AC3E}">
        <p14:creationId xmlns:p14="http://schemas.microsoft.com/office/powerpoint/2010/main" val="345640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err="1"/>
              <a:t>LinearSVC</a:t>
            </a:r>
            <a:endParaRPr lang="es-CO" dirty="0"/>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Al implementar el algoritmo se dejaron los parámetros por defecto. </a:t>
            </a:r>
            <a:r>
              <a:rPr lang="es-CO" dirty="0" err="1"/>
              <a:t>Squared_hinge</a:t>
            </a:r>
            <a:r>
              <a:rPr lang="es-CO" dirty="0"/>
              <a:t> representa la información utilizada para la función los en el algoritmo. L2 representa la penalización, es utilizada así ya que los datos no son dispersos y queremos que la penalización sea constante.</a:t>
            </a:r>
          </a:p>
          <a:p>
            <a:pPr marL="0" indent="0">
              <a:buNone/>
            </a:pPr>
            <a:endParaRPr lang="es-CO" dirty="0"/>
          </a:p>
        </p:txBody>
      </p:sp>
      <p:pic>
        <p:nvPicPr>
          <p:cNvPr id="7" name="Imagen 6">
            <a:extLst>
              <a:ext uri="{FF2B5EF4-FFF2-40B4-BE49-F238E27FC236}">
                <a16:creationId xmlns:a16="http://schemas.microsoft.com/office/drawing/2014/main" id="{D639ED80-1F37-0B91-0DAA-78FEC480D533}"/>
              </a:ext>
            </a:extLst>
          </p:cNvPr>
          <p:cNvPicPr>
            <a:picLocks noChangeAspect="1"/>
          </p:cNvPicPr>
          <p:nvPr/>
        </p:nvPicPr>
        <p:blipFill>
          <a:blip r:embed="rId2"/>
          <a:stretch>
            <a:fillRect/>
          </a:stretch>
        </p:blipFill>
        <p:spPr>
          <a:xfrm>
            <a:off x="1955480" y="3525571"/>
            <a:ext cx="7259063" cy="1133633"/>
          </a:xfrm>
          <a:prstGeom prst="rect">
            <a:avLst/>
          </a:prstGeom>
        </p:spPr>
      </p:pic>
    </p:spTree>
    <p:extLst>
      <p:ext uri="{BB962C8B-B14F-4D97-AF65-F5344CB8AC3E}">
        <p14:creationId xmlns:p14="http://schemas.microsoft.com/office/powerpoint/2010/main" val="4267030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Entrenamiento</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Para hacer el entrenamiento y la evaluación del algoritmo se separaron la totalidad de los datos dados. Aunque es una cantidad elevada de datos, el modelo no presentaba demoras de mas de 1 minuto para ejecutar y se considero que se obtendrían mejores resultados con la mayor cantidad de datos posibles.</a:t>
            </a:r>
          </a:p>
          <a:p>
            <a:pPr marL="0" indent="0">
              <a:buNone/>
            </a:pPr>
            <a:r>
              <a:rPr lang="es-CO" dirty="0"/>
              <a:t>Luego de entrenar el modelo, se exporta como un archivo .</a:t>
            </a:r>
            <a:r>
              <a:rPr lang="es-CO" dirty="0" err="1"/>
              <a:t>joblib</a:t>
            </a:r>
            <a:r>
              <a:rPr lang="es-CO" dirty="0"/>
              <a:t> para ser utilizado al momento de ejecutar la aplicación.</a:t>
            </a:r>
          </a:p>
          <a:p>
            <a:pPr marL="0" indent="0">
              <a:buNone/>
            </a:pPr>
            <a:endParaRPr lang="es-CO" dirty="0"/>
          </a:p>
        </p:txBody>
      </p:sp>
    </p:spTree>
    <p:extLst>
      <p:ext uri="{BB962C8B-B14F-4D97-AF65-F5344CB8AC3E}">
        <p14:creationId xmlns:p14="http://schemas.microsoft.com/office/powerpoint/2010/main" val="2500354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Aplicación</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normAutofit fontScale="92500" lnSpcReduction="10000"/>
          </a:bodyPr>
          <a:lstStyle/>
          <a:p>
            <a:pPr marL="0" indent="0">
              <a:buNone/>
            </a:pPr>
            <a:r>
              <a:rPr lang="es-CO" dirty="0"/>
              <a:t>Para desarrollar la aplicación se uso el </a:t>
            </a:r>
            <a:r>
              <a:rPr lang="es-CO" dirty="0" err="1"/>
              <a:t>framework</a:t>
            </a:r>
            <a:r>
              <a:rPr lang="es-CO" dirty="0"/>
              <a:t> de alto nivel Django, que permite el desarrollo de paginas web escalables, seguras y sostenibles. Se eligió Django ya que permite una implementación sencilla en Python. Esto representa una facilidad ya que tanto el modelo y el pipeline fue realizado en este lenguaje.</a:t>
            </a:r>
          </a:p>
          <a:p>
            <a:pPr marL="0" indent="0">
              <a:buNone/>
            </a:pPr>
            <a:r>
              <a:rPr lang="es-CO" dirty="0"/>
              <a:t>Se realizo una aplicación web que contiene la interfaz y la lógica necesaria para la organización. Se hizo una interfaz simple para que se pueda realizar la predicción de textos y una sección para ingresar comentarios y clasificarlos.</a:t>
            </a:r>
          </a:p>
          <a:p>
            <a:pPr marL="0" indent="0">
              <a:buNone/>
            </a:pPr>
            <a:r>
              <a:rPr lang="es-CO" dirty="0"/>
              <a:t>La interfaz se realizo con </a:t>
            </a:r>
            <a:r>
              <a:rPr lang="es-CO" dirty="0" err="1"/>
              <a:t>html</a:t>
            </a:r>
            <a:r>
              <a:rPr lang="es-CO" dirty="0"/>
              <a:t> y Bootstrap, que nos facilita la implementación interactiva y la sencillez. Se hizo persistencia de los datos con sqlite3 que viene predeterminada en </a:t>
            </a:r>
            <a:r>
              <a:rPr lang="es-CO" dirty="0" err="1"/>
              <a:t>django</a:t>
            </a:r>
            <a:r>
              <a:rPr lang="es-CO" dirty="0"/>
              <a:t>. La comunicación entre lógica y persistencia se hizo con los modelos de </a:t>
            </a:r>
            <a:r>
              <a:rPr lang="es-CO" dirty="0" err="1"/>
              <a:t>django</a:t>
            </a:r>
            <a:r>
              <a:rPr lang="es-CO" dirty="0"/>
              <a:t>  y el redireccionamiento (url.py view.py). Por ultimo la lógica se encuentra en logic_inputs.py donde se hacen las funciones créate y </a:t>
            </a:r>
            <a:r>
              <a:rPr lang="es-CO" dirty="0" err="1"/>
              <a:t>get</a:t>
            </a:r>
            <a:endParaRPr lang="es-CO" dirty="0"/>
          </a:p>
          <a:p>
            <a:pPr marL="0" indent="0">
              <a:buNone/>
            </a:pPr>
            <a:endParaRPr lang="es-CO" dirty="0"/>
          </a:p>
        </p:txBody>
      </p:sp>
    </p:spTree>
    <p:extLst>
      <p:ext uri="{BB962C8B-B14F-4D97-AF65-F5344CB8AC3E}">
        <p14:creationId xmlns:p14="http://schemas.microsoft.com/office/powerpoint/2010/main" val="2200514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Predicciones</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Se decidió que primero se harían las predicciones para luego almacenarlas en la persistencia y así mantener un registro de las predicciones.</a:t>
            </a:r>
          </a:p>
          <a:p>
            <a:r>
              <a:rPr lang="es-CO" dirty="0"/>
              <a:t>Todo este proceso se hace desde la aplicación. Se implemento la API </a:t>
            </a:r>
            <a:r>
              <a:rPr lang="es-CO" dirty="0" err="1"/>
              <a:t>fastapi</a:t>
            </a:r>
            <a:r>
              <a:rPr lang="es-CO" dirty="0"/>
              <a:t> que se comunica con la aplicación, facilitando las peticiones y su posterior almacenamiento.</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2620043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a:extLst>
              <a:ext uri="{FF2B5EF4-FFF2-40B4-BE49-F238E27FC236}">
                <a16:creationId xmlns:a16="http://schemas.microsoft.com/office/drawing/2014/main" id="{A5D1962B-E16F-D020-7B89-45A0E05CA030}"/>
              </a:ext>
            </a:extLst>
          </p:cNvPr>
          <p:cNvPicPr>
            <a:picLocks noGrp="1" noChangeAspect="1"/>
          </p:cNvPicPr>
          <p:nvPr>
            <p:ph type="pic" idx="1"/>
          </p:nvPr>
        </p:nvPicPr>
        <p:blipFill rotWithShape="1">
          <a:blip r:embed="rId2"/>
          <a:srcRect l="778" r="778"/>
          <a:stretch/>
        </p:blipFill>
        <p:spPr>
          <a:xfrm>
            <a:off x="0" y="-266700"/>
            <a:ext cx="12192000" cy="4578350"/>
          </a:xfrm>
        </p:spPr>
      </p:pic>
      <p:sp>
        <p:nvSpPr>
          <p:cNvPr id="3" name="Título 2">
            <a:extLst>
              <a:ext uri="{FF2B5EF4-FFF2-40B4-BE49-F238E27FC236}">
                <a16:creationId xmlns:a16="http://schemas.microsoft.com/office/drawing/2014/main" id="{62894FD2-B856-CE9D-4C36-583161882A0B}"/>
              </a:ext>
            </a:extLst>
          </p:cNvPr>
          <p:cNvSpPr>
            <a:spLocks noGrp="1"/>
          </p:cNvSpPr>
          <p:nvPr>
            <p:ph type="title"/>
          </p:nvPr>
        </p:nvSpPr>
        <p:spPr/>
        <p:txBody>
          <a:bodyPr/>
          <a:lstStyle/>
          <a:p>
            <a:r>
              <a:rPr lang="es-CO" dirty="0"/>
              <a:t>Resultados</a:t>
            </a:r>
          </a:p>
        </p:txBody>
      </p:sp>
      <p:sp>
        <p:nvSpPr>
          <p:cNvPr id="5" name="Marcador de texto 4">
            <a:extLst>
              <a:ext uri="{FF2B5EF4-FFF2-40B4-BE49-F238E27FC236}">
                <a16:creationId xmlns:a16="http://schemas.microsoft.com/office/drawing/2014/main" id="{24600854-F856-6F53-8B35-B2ABC2358DF2}"/>
              </a:ext>
            </a:extLst>
          </p:cNvPr>
          <p:cNvSpPr>
            <a:spLocks noGrp="1"/>
          </p:cNvSpPr>
          <p:nvPr>
            <p:ph type="body" sz="half" idx="2"/>
          </p:nvPr>
        </p:nvSpPr>
        <p:spPr/>
        <p:txBody>
          <a:bodyPr/>
          <a:lstStyle/>
          <a:p>
            <a:endParaRPr lang="es-CO"/>
          </a:p>
        </p:txBody>
      </p:sp>
    </p:spTree>
    <p:extLst>
      <p:ext uri="{BB962C8B-B14F-4D97-AF65-F5344CB8AC3E}">
        <p14:creationId xmlns:p14="http://schemas.microsoft.com/office/powerpoint/2010/main" val="706229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err="1"/>
              <a:t>Accuracy</a:t>
            </a:r>
            <a:r>
              <a:rPr lang="es-CO" dirty="0"/>
              <a:t> Score</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Después de la creación del pipeline y su entrenamiento se revisaron las métricas de clasificación del algoritmo. Primero se encontró que el </a:t>
            </a:r>
            <a:r>
              <a:rPr lang="es-CO" dirty="0" err="1"/>
              <a:t>accuracy</a:t>
            </a:r>
            <a:r>
              <a:rPr lang="es-CO" dirty="0"/>
              <a:t> score sobre los datos de entrenamiento fue de 97.3429% y sobre los de prueba fue de 94.3321%</a:t>
            </a:r>
          </a:p>
          <a:p>
            <a:pPr marL="0" indent="0">
              <a:buNone/>
            </a:pPr>
            <a:endParaRPr lang="es-CO" dirty="0"/>
          </a:p>
          <a:p>
            <a:pPr marL="0" indent="0">
              <a:buNone/>
            </a:pPr>
            <a:endParaRPr lang="es-CO" dirty="0"/>
          </a:p>
        </p:txBody>
      </p:sp>
      <p:pic>
        <p:nvPicPr>
          <p:cNvPr id="5" name="Imagen 4">
            <a:extLst>
              <a:ext uri="{FF2B5EF4-FFF2-40B4-BE49-F238E27FC236}">
                <a16:creationId xmlns:a16="http://schemas.microsoft.com/office/drawing/2014/main" id="{91CB53EF-B6B1-F3C8-BEA8-C7B937B3A734}"/>
              </a:ext>
            </a:extLst>
          </p:cNvPr>
          <p:cNvPicPr>
            <a:picLocks noChangeAspect="1"/>
          </p:cNvPicPr>
          <p:nvPr/>
        </p:nvPicPr>
        <p:blipFill>
          <a:blip r:embed="rId2"/>
          <a:stretch>
            <a:fillRect/>
          </a:stretch>
        </p:blipFill>
        <p:spPr>
          <a:xfrm>
            <a:off x="3529942" y="3097494"/>
            <a:ext cx="4825165" cy="3296064"/>
          </a:xfrm>
          <a:prstGeom prst="rect">
            <a:avLst/>
          </a:prstGeom>
        </p:spPr>
      </p:pic>
    </p:spTree>
    <p:extLst>
      <p:ext uri="{BB962C8B-B14F-4D97-AF65-F5344CB8AC3E}">
        <p14:creationId xmlns:p14="http://schemas.microsoft.com/office/powerpoint/2010/main" val="1847593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Precisión y </a:t>
            </a:r>
            <a:r>
              <a:rPr lang="es-CO" dirty="0" err="1"/>
              <a:t>recall</a:t>
            </a:r>
            <a:endParaRPr lang="es-CO" dirty="0"/>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Con la medición de precisión (VP/(VP+FP)) se pudo observar que el porcentaje de caso positivos es de 94% al igual que el de negativos. Esto nos dice que el algoritmo identifica de igual forma los casos de comportamientos suicidas y no suicidas.</a:t>
            </a:r>
          </a:p>
          <a:p>
            <a:r>
              <a:rPr lang="es-CO" dirty="0"/>
              <a:t>Con </a:t>
            </a:r>
            <a:r>
              <a:rPr lang="es-CO" dirty="0" err="1"/>
              <a:t>recall</a:t>
            </a:r>
            <a:r>
              <a:rPr lang="es-CO" dirty="0"/>
              <a:t> (VP/(VP+FP)) se ve que los casos suicide se identificaron correctamente un 93% y un 96% para non-suicide. Debido a que el objetivo de la organización es identificar los casos suicide se recomienda aumentar las muestras de casos suicidas para que el algoritmo mejore con entrenamiento su identificación de casos suicidas.</a:t>
            </a:r>
          </a:p>
          <a:p>
            <a:r>
              <a:rPr lang="es-CO" dirty="0"/>
              <a:t>En general el algoritmo identifica mejor los casos no suicidas con el f1-score ya que para los no suicidas es de un 95% y de suicidas es de 93%.</a:t>
            </a:r>
          </a:p>
          <a:p>
            <a:pPr marL="0" indent="0">
              <a:buNone/>
            </a:pPr>
            <a:endParaRPr lang="es-CO" dirty="0"/>
          </a:p>
          <a:p>
            <a:pPr marL="0" indent="0">
              <a:buNone/>
            </a:pPr>
            <a:endParaRPr lang="es-CO" dirty="0"/>
          </a:p>
          <a:p>
            <a:pPr marL="0" indent="0">
              <a:buNone/>
            </a:pPr>
            <a:endParaRPr lang="es-CO" dirty="0"/>
          </a:p>
        </p:txBody>
      </p:sp>
    </p:spTree>
    <p:extLst>
      <p:ext uri="{BB962C8B-B14F-4D97-AF65-F5344CB8AC3E}">
        <p14:creationId xmlns:p14="http://schemas.microsoft.com/office/powerpoint/2010/main" val="396958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9EE73-6657-3DFE-FB5A-8818BA21DA97}"/>
              </a:ext>
            </a:extLst>
          </p:cNvPr>
          <p:cNvSpPr>
            <a:spLocks noGrp="1"/>
          </p:cNvSpPr>
          <p:nvPr>
            <p:ph type="title"/>
          </p:nvPr>
        </p:nvSpPr>
        <p:spPr/>
        <p:txBody>
          <a:bodyPr/>
          <a:lstStyle/>
          <a:p>
            <a:r>
              <a:rPr lang="es-CO" dirty="0"/>
              <a:t>María Paula González Escallón</a:t>
            </a:r>
          </a:p>
        </p:txBody>
      </p:sp>
      <p:sp>
        <p:nvSpPr>
          <p:cNvPr id="3" name="Marcador de contenido 2">
            <a:extLst>
              <a:ext uri="{FF2B5EF4-FFF2-40B4-BE49-F238E27FC236}">
                <a16:creationId xmlns:a16="http://schemas.microsoft.com/office/drawing/2014/main" id="{2C1BACC6-7AF3-1E18-74E9-88C195505798}"/>
              </a:ext>
            </a:extLst>
          </p:cNvPr>
          <p:cNvSpPr>
            <a:spLocks noGrp="1"/>
          </p:cNvSpPr>
          <p:nvPr>
            <p:ph idx="1"/>
          </p:nvPr>
        </p:nvSpPr>
        <p:spPr/>
        <p:txBody>
          <a:bodyPr>
            <a:normAutofit/>
          </a:bodyPr>
          <a:lstStyle/>
          <a:p>
            <a:r>
              <a:rPr lang="es-CO" b="1" dirty="0"/>
              <a:t>Roles ejecutados:</a:t>
            </a:r>
          </a:p>
          <a:p>
            <a:r>
              <a:rPr lang="es-CO" dirty="0"/>
              <a:t>Líder del proyecto</a:t>
            </a:r>
          </a:p>
          <a:p>
            <a:r>
              <a:rPr lang="es-CO" dirty="0"/>
              <a:t>Manejadora de preentregas individuales </a:t>
            </a:r>
          </a:p>
          <a:p>
            <a:r>
              <a:rPr lang="es-CO" dirty="0"/>
              <a:t>Grupo de ingenieros de software</a:t>
            </a:r>
          </a:p>
          <a:p>
            <a:r>
              <a:rPr lang="es-CO" dirty="0"/>
              <a:t>Implementación de aplicación, interfaz y su integración con el modelo</a:t>
            </a:r>
          </a:p>
          <a:p>
            <a:r>
              <a:rPr lang="es-CO" b="1" dirty="0"/>
              <a:t>Horas trabajadas:</a:t>
            </a:r>
          </a:p>
          <a:p>
            <a:r>
              <a:rPr lang="es-CO" dirty="0"/>
              <a:t>10 horas</a:t>
            </a:r>
          </a:p>
          <a:p>
            <a:r>
              <a:rPr lang="es-CO" b="1" dirty="0"/>
              <a:t>Asignación de puntos:</a:t>
            </a:r>
          </a:p>
          <a:p>
            <a:r>
              <a:rPr lang="es-CO" dirty="0"/>
              <a:t>33.33 de 100</a:t>
            </a:r>
          </a:p>
        </p:txBody>
      </p:sp>
      <p:pic>
        <p:nvPicPr>
          <p:cNvPr id="6" name="Marcador de contenido 12" descr="Mujer con cabello suelto&#10;&#10;Descripción generada automáticamente">
            <a:extLst>
              <a:ext uri="{FF2B5EF4-FFF2-40B4-BE49-F238E27FC236}">
                <a16:creationId xmlns:a16="http://schemas.microsoft.com/office/drawing/2014/main" id="{8C7405CE-B95A-B65E-C771-5C6083B70A69}"/>
              </a:ext>
            </a:extLst>
          </p:cNvPr>
          <p:cNvPicPr>
            <a:picLocks noChangeAspect="1"/>
          </p:cNvPicPr>
          <p:nvPr/>
        </p:nvPicPr>
        <p:blipFill rotWithShape="1">
          <a:blip r:embed="rId2"/>
          <a:srcRect b="26227"/>
          <a:stretch/>
        </p:blipFill>
        <p:spPr>
          <a:xfrm>
            <a:off x="938022" y="3189922"/>
            <a:ext cx="2129028" cy="2792269"/>
          </a:xfrm>
          <a:prstGeom prst="rect">
            <a:avLst/>
          </a:prstGeom>
        </p:spPr>
      </p:pic>
    </p:spTree>
    <p:extLst>
      <p:ext uri="{BB962C8B-B14F-4D97-AF65-F5344CB8AC3E}">
        <p14:creationId xmlns:p14="http://schemas.microsoft.com/office/powerpoint/2010/main" val="141005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9EE73-6657-3DFE-FB5A-8818BA21DA97}"/>
              </a:ext>
            </a:extLst>
          </p:cNvPr>
          <p:cNvSpPr>
            <a:spLocks noGrp="1"/>
          </p:cNvSpPr>
          <p:nvPr>
            <p:ph type="title"/>
          </p:nvPr>
        </p:nvSpPr>
        <p:spPr/>
        <p:txBody>
          <a:bodyPr/>
          <a:lstStyle/>
          <a:p>
            <a:r>
              <a:rPr lang="es-CO" dirty="0"/>
              <a:t>Jessica Robles Moreno</a:t>
            </a:r>
          </a:p>
        </p:txBody>
      </p:sp>
      <p:sp>
        <p:nvSpPr>
          <p:cNvPr id="3" name="Marcador de contenido 2">
            <a:extLst>
              <a:ext uri="{FF2B5EF4-FFF2-40B4-BE49-F238E27FC236}">
                <a16:creationId xmlns:a16="http://schemas.microsoft.com/office/drawing/2014/main" id="{2C1BACC6-7AF3-1E18-74E9-88C195505798}"/>
              </a:ext>
            </a:extLst>
          </p:cNvPr>
          <p:cNvSpPr>
            <a:spLocks noGrp="1"/>
          </p:cNvSpPr>
          <p:nvPr>
            <p:ph idx="1"/>
          </p:nvPr>
        </p:nvSpPr>
        <p:spPr/>
        <p:txBody>
          <a:bodyPr>
            <a:normAutofit/>
          </a:bodyPr>
          <a:lstStyle/>
          <a:p>
            <a:r>
              <a:rPr lang="es-CO" b="1" dirty="0"/>
              <a:t>Roles ejecutados:</a:t>
            </a:r>
          </a:p>
          <a:p>
            <a:r>
              <a:rPr lang="es-CO" dirty="0"/>
              <a:t>Líder de manejo de datos</a:t>
            </a:r>
          </a:p>
          <a:p>
            <a:r>
              <a:rPr lang="es-CO" dirty="0"/>
              <a:t>Encargada de creación de pipeline</a:t>
            </a:r>
          </a:p>
          <a:p>
            <a:r>
              <a:rPr lang="es-CO" dirty="0"/>
              <a:t>Grupo de ingenieros de software</a:t>
            </a:r>
          </a:p>
          <a:p>
            <a:r>
              <a:rPr lang="es-CO" dirty="0"/>
              <a:t>Implementación de aplicación, interfaz y su integración con el modelo</a:t>
            </a:r>
          </a:p>
          <a:p>
            <a:r>
              <a:rPr lang="es-CO" b="1" dirty="0"/>
              <a:t>Horas trabajadas:</a:t>
            </a:r>
          </a:p>
          <a:p>
            <a:r>
              <a:rPr lang="es-CO" dirty="0"/>
              <a:t>10 horas</a:t>
            </a:r>
          </a:p>
          <a:p>
            <a:r>
              <a:rPr lang="es-CO" b="1" dirty="0"/>
              <a:t>Asignación de puntos:</a:t>
            </a:r>
          </a:p>
          <a:p>
            <a:r>
              <a:rPr lang="es-CO" dirty="0"/>
              <a:t>33.33 de 100</a:t>
            </a:r>
          </a:p>
        </p:txBody>
      </p:sp>
      <p:sp>
        <p:nvSpPr>
          <p:cNvPr id="4" name="Marcador de texto 3">
            <a:extLst>
              <a:ext uri="{FF2B5EF4-FFF2-40B4-BE49-F238E27FC236}">
                <a16:creationId xmlns:a16="http://schemas.microsoft.com/office/drawing/2014/main" id="{89D991C5-E098-45DD-DFF8-6EB0D0D62DFD}"/>
              </a:ext>
            </a:extLst>
          </p:cNvPr>
          <p:cNvSpPr>
            <a:spLocks noGrp="1"/>
          </p:cNvSpPr>
          <p:nvPr>
            <p:ph type="body" sz="half" idx="2"/>
          </p:nvPr>
        </p:nvSpPr>
        <p:spPr/>
        <p:txBody>
          <a:bodyPr/>
          <a:lstStyle/>
          <a:p>
            <a:endParaRPr lang="es-CO"/>
          </a:p>
        </p:txBody>
      </p:sp>
      <p:pic>
        <p:nvPicPr>
          <p:cNvPr id="7" name="Imagen 6" descr="Mujer sonriendo en frente de un pared&#10;&#10;Descripción generada automáticamente">
            <a:extLst>
              <a:ext uri="{FF2B5EF4-FFF2-40B4-BE49-F238E27FC236}">
                <a16:creationId xmlns:a16="http://schemas.microsoft.com/office/drawing/2014/main" id="{D2C7379B-90A2-1F76-03FD-9FE8736432EF}"/>
              </a:ext>
            </a:extLst>
          </p:cNvPr>
          <p:cNvPicPr>
            <a:picLocks noChangeAspect="1"/>
          </p:cNvPicPr>
          <p:nvPr/>
        </p:nvPicPr>
        <p:blipFill>
          <a:blip r:embed="rId2"/>
          <a:stretch>
            <a:fillRect/>
          </a:stretch>
        </p:blipFill>
        <p:spPr>
          <a:xfrm>
            <a:off x="643465" y="3043050"/>
            <a:ext cx="3143250" cy="3154892"/>
          </a:xfrm>
          <a:prstGeom prst="rect">
            <a:avLst/>
          </a:prstGeom>
        </p:spPr>
      </p:pic>
    </p:spTree>
    <p:extLst>
      <p:ext uri="{BB962C8B-B14F-4D97-AF65-F5344CB8AC3E}">
        <p14:creationId xmlns:p14="http://schemas.microsoft.com/office/powerpoint/2010/main" val="206095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9EE73-6657-3DFE-FB5A-8818BA21DA97}"/>
              </a:ext>
            </a:extLst>
          </p:cNvPr>
          <p:cNvSpPr>
            <a:spLocks noGrp="1"/>
          </p:cNvSpPr>
          <p:nvPr>
            <p:ph type="title"/>
          </p:nvPr>
        </p:nvSpPr>
        <p:spPr/>
        <p:txBody>
          <a:bodyPr/>
          <a:lstStyle/>
          <a:p>
            <a:r>
              <a:rPr lang="es-CO" dirty="0"/>
              <a:t>Juan Esteban Vergara</a:t>
            </a:r>
          </a:p>
        </p:txBody>
      </p:sp>
      <p:sp>
        <p:nvSpPr>
          <p:cNvPr id="3" name="Marcador de contenido 2">
            <a:extLst>
              <a:ext uri="{FF2B5EF4-FFF2-40B4-BE49-F238E27FC236}">
                <a16:creationId xmlns:a16="http://schemas.microsoft.com/office/drawing/2014/main" id="{2C1BACC6-7AF3-1E18-74E9-88C195505798}"/>
              </a:ext>
            </a:extLst>
          </p:cNvPr>
          <p:cNvSpPr>
            <a:spLocks noGrp="1"/>
          </p:cNvSpPr>
          <p:nvPr>
            <p:ph idx="1"/>
          </p:nvPr>
        </p:nvSpPr>
        <p:spPr/>
        <p:txBody>
          <a:bodyPr>
            <a:normAutofit/>
          </a:bodyPr>
          <a:lstStyle/>
          <a:p>
            <a:r>
              <a:rPr lang="es-CO" b="1" dirty="0"/>
              <a:t>Roles ejecutados:</a:t>
            </a:r>
          </a:p>
          <a:p>
            <a:r>
              <a:rPr lang="es-CO" dirty="0"/>
              <a:t>Encargado de diseño y resultados de aplicación</a:t>
            </a:r>
          </a:p>
          <a:p>
            <a:r>
              <a:rPr lang="es-CO" dirty="0"/>
              <a:t>Funcionamiento y aspecto de la aplicación</a:t>
            </a:r>
          </a:p>
          <a:p>
            <a:r>
              <a:rPr lang="es-CO" dirty="0"/>
              <a:t>Entrega de resultados y desarrollo de video</a:t>
            </a:r>
          </a:p>
          <a:p>
            <a:r>
              <a:rPr lang="es-CO" b="1" dirty="0"/>
              <a:t>Horas trabajadas:</a:t>
            </a:r>
          </a:p>
          <a:p>
            <a:r>
              <a:rPr lang="es-CO" dirty="0"/>
              <a:t>10 horas</a:t>
            </a:r>
          </a:p>
          <a:p>
            <a:r>
              <a:rPr lang="es-CO" b="1" dirty="0"/>
              <a:t>Asignación de puntos:</a:t>
            </a:r>
          </a:p>
          <a:p>
            <a:r>
              <a:rPr lang="es-CO" dirty="0"/>
              <a:t>33.33 de 100</a:t>
            </a:r>
          </a:p>
        </p:txBody>
      </p:sp>
      <p:sp>
        <p:nvSpPr>
          <p:cNvPr id="4" name="Marcador de texto 3">
            <a:extLst>
              <a:ext uri="{FF2B5EF4-FFF2-40B4-BE49-F238E27FC236}">
                <a16:creationId xmlns:a16="http://schemas.microsoft.com/office/drawing/2014/main" id="{C1D6DD84-5ED5-27A7-3CD9-9D78D829A6BB}"/>
              </a:ext>
            </a:extLst>
          </p:cNvPr>
          <p:cNvSpPr>
            <a:spLocks noGrp="1"/>
          </p:cNvSpPr>
          <p:nvPr>
            <p:ph type="body" sz="half" idx="2"/>
          </p:nvPr>
        </p:nvSpPr>
        <p:spPr/>
        <p:txBody>
          <a:bodyPr/>
          <a:lstStyle/>
          <a:p>
            <a:endParaRPr lang="es-CO"/>
          </a:p>
        </p:txBody>
      </p:sp>
      <p:pic>
        <p:nvPicPr>
          <p:cNvPr id="7" name="Imagen 6" descr="Hombre sonriendo con lentes&#10;&#10;Descripción generada automáticamente">
            <a:extLst>
              <a:ext uri="{FF2B5EF4-FFF2-40B4-BE49-F238E27FC236}">
                <a16:creationId xmlns:a16="http://schemas.microsoft.com/office/drawing/2014/main" id="{382D1182-4E1E-34E6-D18C-41D334BC5A6B}"/>
              </a:ext>
            </a:extLst>
          </p:cNvPr>
          <p:cNvPicPr>
            <a:picLocks noChangeAspect="1"/>
          </p:cNvPicPr>
          <p:nvPr/>
        </p:nvPicPr>
        <p:blipFill>
          <a:blip r:embed="rId2"/>
          <a:stretch>
            <a:fillRect/>
          </a:stretch>
        </p:blipFill>
        <p:spPr>
          <a:xfrm>
            <a:off x="643465" y="3043049"/>
            <a:ext cx="2854337" cy="3109405"/>
          </a:xfrm>
          <a:prstGeom prst="rect">
            <a:avLst/>
          </a:prstGeom>
        </p:spPr>
      </p:pic>
    </p:spTree>
    <p:extLst>
      <p:ext uri="{BB962C8B-B14F-4D97-AF65-F5344CB8AC3E}">
        <p14:creationId xmlns:p14="http://schemas.microsoft.com/office/powerpoint/2010/main" val="371672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72443-0F8A-0B8A-1448-1D37762A90CE}"/>
              </a:ext>
            </a:extLst>
          </p:cNvPr>
          <p:cNvSpPr>
            <a:spLocks noGrp="1"/>
          </p:cNvSpPr>
          <p:nvPr>
            <p:ph type="title"/>
          </p:nvPr>
        </p:nvSpPr>
        <p:spPr/>
        <p:txBody>
          <a:bodyPr/>
          <a:lstStyle/>
          <a:p>
            <a:r>
              <a:rPr lang="es-CO" dirty="0"/>
              <a:t>Reuniones realizadas</a:t>
            </a:r>
          </a:p>
        </p:txBody>
      </p:sp>
      <p:cxnSp>
        <p:nvCxnSpPr>
          <p:cNvPr id="4" name="Conector recto 3">
            <a:extLst>
              <a:ext uri="{FF2B5EF4-FFF2-40B4-BE49-F238E27FC236}">
                <a16:creationId xmlns:a16="http://schemas.microsoft.com/office/drawing/2014/main" id="{3FD3365E-E671-E3AC-529B-2AEF649BA4A7}"/>
              </a:ext>
            </a:extLst>
          </p:cNvPr>
          <p:cNvCxnSpPr>
            <a:cxnSpLocks/>
          </p:cNvCxnSpPr>
          <p:nvPr/>
        </p:nvCxnSpPr>
        <p:spPr>
          <a:xfrm>
            <a:off x="940071" y="3890638"/>
            <a:ext cx="1037281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Globo: flecha hacia abajo 6">
            <a:extLst>
              <a:ext uri="{FF2B5EF4-FFF2-40B4-BE49-F238E27FC236}">
                <a16:creationId xmlns:a16="http://schemas.microsoft.com/office/drawing/2014/main" id="{E1C44CF3-6183-DF9C-5691-603E99303E9D}"/>
              </a:ext>
            </a:extLst>
          </p:cNvPr>
          <p:cNvSpPr/>
          <p:nvPr/>
        </p:nvSpPr>
        <p:spPr>
          <a:xfrm>
            <a:off x="1251751" y="2450844"/>
            <a:ext cx="2325949" cy="1127465"/>
          </a:xfrm>
          <a:prstGeom prst="downArrowCallou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Reunión de lanzamiento:</a:t>
            </a:r>
          </a:p>
          <a:p>
            <a:pPr algn="ctr"/>
            <a:r>
              <a:rPr lang="es-CO" sz="1600" dirty="0"/>
              <a:t>11 de noviembre del 2022</a:t>
            </a:r>
          </a:p>
        </p:txBody>
      </p:sp>
      <p:sp>
        <p:nvSpPr>
          <p:cNvPr id="8" name="Globo: flecha hacia arriba 7">
            <a:extLst>
              <a:ext uri="{FF2B5EF4-FFF2-40B4-BE49-F238E27FC236}">
                <a16:creationId xmlns:a16="http://schemas.microsoft.com/office/drawing/2014/main" id="{10CC995F-C533-15D3-88A4-91B88EEF7E52}"/>
              </a:ext>
            </a:extLst>
          </p:cNvPr>
          <p:cNvSpPr/>
          <p:nvPr/>
        </p:nvSpPr>
        <p:spPr>
          <a:xfrm>
            <a:off x="4933025" y="4202966"/>
            <a:ext cx="2325949" cy="1012054"/>
          </a:xfrm>
          <a:prstGeom prst="upArrowCallou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Reunión de seguimiento:</a:t>
            </a:r>
          </a:p>
          <a:p>
            <a:pPr algn="ctr"/>
            <a:r>
              <a:rPr lang="es-CO" sz="1600" dirty="0"/>
              <a:t>12 de noviembre del 2022</a:t>
            </a:r>
          </a:p>
        </p:txBody>
      </p:sp>
      <p:sp>
        <p:nvSpPr>
          <p:cNvPr id="12" name="Globo: flecha hacia abajo 11">
            <a:extLst>
              <a:ext uri="{FF2B5EF4-FFF2-40B4-BE49-F238E27FC236}">
                <a16:creationId xmlns:a16="http://schemas.microsoft.com/office/drawing/2014/main" id="{62708E6E-B3E2-9713-AF5E-3FF6CA94A2F0}"/>
              </a:ext>
            </a:extLst>
          </p:cNvPr>
          <p:cNvSpPr/>
          <p:nvPr/>
        </p:nvSpPr>
        <p:spPr>
          <a:xfrm>
            <a:off x="8490011" y="2450846"/>
            <a:ext cx="2325949" cy="1127465"/>
          </a:xfrm>
          <a:prstGeom prst="downArrowCallou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Reunión de finalización:</a:t>
            </a:r>
          </a:p>
          <a:p>
            <a:pPr algn="ctr"/>
            <a:r>
              <a:rPr lang="es-CO" sz="1600" dirty="0"/>
              <a:t>13 de noviembre 2022</a:t>
            </a:r>
          </a:p>
        </p:txBody>
      </p:sp>
    </p:spTree>
    <p:extLst>
      <p:ext uri="{BB962C8B-B14F-4D97-AF65-F5344CB8AC3E}">
        <p14:creationId xmlns:p14="http://schemas.microsoft.com/office/powerpoint/2010/main" val="108996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Dibujo animado de un personaje animado&#10;&#10;Descripción generada automáticamente con confianza media">
            <a:extLst>
              <a:ext uri="{FF2B5EF4-FFF2-40B4-BE49-F238E27FC236}">
                <a16:creationId xmlns:a16="http://schemas.microsoft.com/office/drawing/2014/main" id="{CB5595D3-5122-F006-E89B-AB2D5A02D862}"/>
              </a:ext>
            </a:extLst>
          </p:cNvPr>
          <p:cNvPicPr>
            <a:picLocks noGrp="1" noChangeAspect="1"/>
          </p:cNvPicPr>
          <p:nvPr>
            <p:ph type="pic" idx="1"/>
          </p:nvPr>
        </p:nvPicPr>
        <p:blipFill>
          <a:blip r:embed="rId2"/>
          <a:srcRect t="14795" b="14795"/>
          <a:stretch>
            <a:fillRect/>
          </a:stretch>
        </p:blipFill>
        <p:spPr/>
      </p:pic>
      <p:sp>
        <p:nvSpPr>
          <p:cNvPr id="3" name="Título 2">
            <a:extLst>
              <a:ext uri="{FF2B5EF4-FFF2-40B4-BE49-F238E27FC236}">
                <a16:creationId xmlns:a16="http://schemas.microsoft.com/office/drawing/2014/main" id="{62894FD2-B856-CE9D-4C36-583161882A0B}"/>
              </a:ext>
            </a:extLst>
          </p:cNvPr>
          <p:cNvSpPr>
            <a:spLocks noGrp="1"/>
          </p:cNvSpPr>
          <p:nvPr>
            <p:ph type="title"/>
          </p:nvPr>
        </p:nvSpPr>
        <p:spPr/>
        <p:txBody>
          <a:bodyPr/>
          <a:lstStyle/>
          <a:p>
            <a:r>
              <a:rPr lang="es-CO" dirty="0"/>
              <a:t>Comprensión del negocio</a:t>
            </a:r>
          </a:p>
        </p:txBody>
      </p:sp>
      <p:sp>
        <p:nvSpPr>
          <p:cNvPr id="4" name="Marcador de texto 3">
            <a:extLst>
              <a:ext uri="{FF2B5EF4-FFF2-40B4-BE49-F238E27FC236}">
                <a16:creationId xmlns:a16="http://schemas.microsoft.com/office/drawing/2014/main" id="{902506DC-9FAC-1256-2121-C349F71CA78B}"/>
              </a:ext>
            </a:extLst>
          </p:cNvPr>
          <p:cNvSpPr>
            <a:spLocks noGrp="1"/>
          </p:cNvSpPr>
          <p:nvPr>
            <p:ph type="body" sz="half" idx="2"/>
          </p:nvPr>
        </p:nvSpPr>
        <p:spPr/>
        <p:txBody>
          <a:bodyPr/>
          <a:lstStyle/>
          <a:p>
            <a:r>
              <a:rPr lang="es-CO" dirty="0"/>
              <a:t>Enfoque </a:t>
            </a:r>
            <a:r>
              <a:rPr lang="es-CO" dirty="0" err="1"/>
              <a:t>analitico</a:t>
            </a:r>
            <a:endParaRPr lang="es-CO" dirty="0"/>
          </a:p>
        </p:txBody>
      </p:sp>
    </p:spTree>
    <p:extLst>
      <p:ext uri="{BB962C8B-B14F-4D97-AF65-F5344CB8AC3E}">
        <p14:creationId xmlns:p14="http://schemas.microsoft.com/office/powerpoint/2010/main" val="227562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86A6C-3C32-346C-EAE6-5194E7AC9C5C}"/>
              </a:ext>
            </a:extLst>
          </p:cNvPr>
          <p:cNvSpPr>
            <a:spLocks noGrp="1"/>
          </p:cNvSpPr>
          <p:nvPr>
            <p:ph type="title"/>
          </p:nvPr>
        </p:nvSpPr>
        <p:spPr/>
        <p:txBody>
          <a:bodyPr/>
          <a:lstStyle/>
          <a:p>
            <a:r>
              <a:rPr lang="es-CO" dirty="0"/>
              <a:t>Descripción de usuario/rol de la organización	</a:t>
            </a:r>
          </a:p>
        </p:txBody>
      </p:sp>
      <p:sp>
        <p:nvSpPr>
          <p:cNvPr id="3" name="Marcador de contenido 2">
            <a:extLst>
              <a:ext uri="{FF2B5EF4-FFF2-40B4-BE49-F238E27FC236}">
                <a16:creationId xmlns:a16="http://schemas.microsoft.com/office/drawing/2014/main" id="{11ED9726-38BD-C134-ABC3-7A20E4872C5E}"/>
              </a:ext>
            </a:extLst>
          </p:cNvPr>
          <p:cNvSpPr>
            <a:spLocks noGrp="1"/>
          </p:cNvSpPr>
          <p:nvPr>
            <p:ph idx="1"/>
          </p:nvPr>
        </p:nvSpPr>
        <p:spPr/>
        <p:txBody>
          <a:bodyPr/>
          <a:lstStyle/>
          <a:p>
            <a:r>
              <a:rPr lang="es-CO" dirty="0"/>
              <a:t>La aplicación realizada en este proyecto será usada por miembros directivos de la rama de recursos en línea y nuevas tecnologías de la organización “Suicide </a:t>
            </a:r>
            <a:r>
              <a:rPr lang="es-CO" dirty="0" err="1"/>
              <a:t>Awareness</a:t>
            </a:r>
            <a:r>
              <a:rPr lang="es-CO" dirty="0"/>
              <a:t> </a:t>
            </a:r>
            <a:r>
              <a:rPr lang="es-CO" dirty="0" err="1"/>
              <a:t>Voices</a:t>
            </a:r>
            <a:r>
              <a:rPr lang="es-CO" dirty="0"/>
              <a:t> </a:t>
            </a:r>
            <a:r>
              <a:rPr lang="es-CO" dirty="0" err="1"/>
              <a:t>of</a:t>
            </a:r>
            <a:r>
              <a:rPr lang="es-CO" dirty="0"/>
              <a:t> </a:t>
            </a:r>
            <a:r>
              <a:rPr lang="es-CO" dirty="0" err="1"/>
              <a:t>Education</a:t>
            </a:r>
            <a:r>
              <a:rPr lang="es-CO" dirty="0"/>
              <a:t>” (SAVE) bajo la gerencia de Jennifer Owens (</a:t>
            </a:r>
            <a:r>
              <a:rPr lang="es-CO" dirty="0" err="1"/>
              <a:t>Program</a:t>
            </a:r>
            <a:r>
              <a:rPr lang="es-CO" dirty="0"/>
              <a:t> Manager). </a:t>
            </a:r>
          </a:p>
          <a:p>
            <a:r>
              <a:rPr lang="es-CO" dirty="0"/>
              <a:t>La aplicación ira a la par con las nuevas tecnologías creadas alrededor de la prevención de suicidio por redes sociales.</a:t>
            </a:r>
          </a:p>
        </p:txBody>
      </p:sp>
    </p:spTree>
    <p:extLst>
      <p:ext uri="{BB962C8B-B14F-4D97-AF65-F5344CB8AC3E}">
        <p14:creationId xmlns:p14="http://schemas.microsoft.com/office/powerpoint/2010/main" val="52141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86A6C-3C32-346C-EAE6-5194E7AC9C5C}"/>
              </a:ext>
            </a:extLst>
          </p:cNvPr>
          <p:cNvSpPr>
            <a:spLocks noGrp="1"/>
          </p:cNvSpPr>
          <p:nvPr>
            <p:ph type="title"/>
          </p:nvPr>
        </p:nvSpPr>
        <p:spPr/>
        <p:txBody>
          <a:bodyPr/>
          <a:lstStyle/>
          <a:p>
            <a:r>
              <a:rPr lang="es-CO" dirty="0"/>
              <a:t>Conexión entre aplicación y modelo de negocio</a:t>
            </a:r>
          </a:p>
        </p:txBody>
      </p:sp>
      <p:sp>
        <p:nvSpPr>
          <p:cNvPr id="3" name="Marcador de contenido 2">
            <a:extLst>
              <a:ext uri="{FF2B5EF4-FFF2-40B4-BE49-F238E27FC236}">
                <a16:creationId xmlns:a16="http://schemas.microsoft.com/office/drawing/2014/main" id="{11ED9726-38BD-C134-ABC3-7A20E4872C5E}"/>
              </a:ext>
            </a:extLst>
          </p:cNvPr>
          <p:cNvSpPr>
            <a:spLocks noGrp="1"/>
          </p:cNvSpPr>
          <p:nvPr>
            <p:ph idx="1"/>
          </p:nvPr>
        </p:nvSpPr>
        <p:spPr/>
        <p:txBody>
          <a:bodyPr/>
          <a:lstStyle/>
          <a:p>
            <a:r>
              <a:rPr lang="es-MX" dirty="0"/>
              <a:t>SAVE es una organización que se enfoca en las practicas activas para la prevención del suicidio a través de la sensibilización publica, educación y equipamiento para salvar vidas. </a:t>
            </a:r>
          </a:p>
          <a:p>
            <a:r>
              <a:rPr lang="es-MX" dirty="0"/>
              <a:t>Una buena cantidad de recursos del negocio van orientados al soporte virtual para las personas que requieren ayuda inmediata, la aplicación desarrollada brinda capacidad de reacción al negocio a casos tempranos o sin identificar de una forma activa siendo potencialmente una pieza clave en el negocio captando la población objetivo y ayudándola de forma más temprana</a:t>
            </a:r>
            <a:endParaRPr lang="es-CO" dirty="0"/>
          </a:p>
        </p:txBody>
      </p:sp>
    </p:spTree>
    <p:extLst>
      <p:ext uri="{BB962C8B-B14F-4D97-AF65-F5344CB8AC3E}">
        <p14:creationId xmlns:p14="http://schemas.microsoft.com/office/powerpoint/2010/main" val="384380186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8_TF22712842.potx" id="{4708C323-9511-41F2-A34B-4D9FB1CD758F}" vid="{2A25D6EF-FD31-443E-8F41-09AF3298DEF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{8CC0CAA9-15F6-4B8D-AB0B-EE7D832117C4}tf22712842_win32</Template>
  <TotalTime>311</TotalTime>
  <Words>1607</Words>
  <Application>Microsoft Office PowerPoint</Application>
  <PresentationFormat>Panorámica</PresentationFormat>
  <Paragraphs>97</Paragraphs>
  <Slides>27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Bookman Old Style</vt:lpstr>
      <vt:lpstr>Calibri</vt:lpstr>
      <vt:lpstr>Franklin Gothic Book</vt:lpstr>
      <vt:lpstr>Wingdings</vt:lpstr>
      <vt:lpstr>1_RetrospectVTI</vt:lpstr>
      <vt:lpstr>Proyecto 1 Etapa 2</vt:lpstr>
      <vt:lpstr>Integrantes</vt:lpstr>
      <vt:lpstr>María Paula González Escallón</vt:lpstr>
      <vt:lpstr>Jessica Robles Moreno</vt:lpstr>
      <vt:lpstr>Juan Esteban Vergara</vt:lpstr>
      <vt:lpstr>Reuniones realizadas</vt:lpstr>
      <vt:lpstr>Comprensión del negocio</vt:lpstr>
      <vt:lpstr>Descripción de usuario/rol de la organización </vt:lpstr>
      <vt:lpstr>Conexión entre aplicación y modelo de negocio</vt:lpstr>
      <vt:lpstr>Importancia de la aplicación para el rol que la usa</vt:lpstr>
      <vt:lpstr>Entendimiento y preparación de los datos</vt:lpstr>
      <vt:lpstr>Formato y columnas</vt:lpstr>
      <vt:lpstr>Calidad de datos</vt:lpstr>
      <vt:lpstr>Calidad de datos</vt:lpstr>
      <vt:lpstr>Implementación</vt:lpstr>
      <vt:lpstr>Desarrollo del modelo y la aplicación</vt:lpstr>
      <vt:lpstr>Algoritmo y modelo a usar</vt:lpstr>
      <vt:lpstr>Pipeline</vt:lpstr>
      <vt:lpstr>Pipeline</vt:lpstr>
      <vt:lpstr>Pipeline</vt:lpstr>
      <vt:lpstr>LinearSVC</vt:lpstr>
      <vt:lpstr>Entrenamiento</vt:lpstr>
      <vt:lpstr>Aplicación</vt:lpstr>
      <vt:lpstr>Predicciones</vt:lpstr>
      <vt:lpstr>Resultados</vt:lpstr>
      <vt:lpstr>Accuracy Score</vt:lpstr>
      <vt:lpstr>Precisión y recall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1 Etapa 1</dc:title>
  <dc:creator>Juan Esteban Vergara Ascencio</dc:creator>
  <cp:lastModifiedBy>Juan Esteban Vergara Ascencio</cp:lastModifiedBy>
  <cp:revision>3</cp:revision>
  <dcterms:created xsi:type="dcterms:W3CDTF">2022-10-19T20:51:28Z</dcterms:created>
  <dcterms:modified xsi:type="dcterms:W3CDTF">2022-11-14T00:33:31Z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