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handoutMasterIdLst>
    <p:handoutMasterId r:id="rId35"/>
  </p:handout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19/10/2022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19/10/2022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19/10/2022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19/10/2022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19/10/2022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19/10/2022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19/10/2022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19/10/2022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19/10/2022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19/10/2022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19/10/2022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19/10/2022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s-ES" sz="4400" dirty="0">
                <a:solidFill>
                  <a:schemeClr val="tx1"/>
                </a:solidFill>
              </a:rPr>
              <a:t>Proyecto 1 Etapa 1</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solidFill>
                  <a:schemeClr val="tx1"/>
                </a:solidFill>
              </a:rPr>
              <a:t>Analítica de textos</a:t>
            </a:r>
            <a:endParaRPr lang="es-ES" sz="1600" dirty="0"/>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descr="Diagrama&#10;&#10;Descripción generada automáticamente">
            <a:extLst>
              <a:ext uri="{FF2B5EF4-FFF2-40B4-BE49-F238E27FC236}">
                <a16:creationId xmlns:a16="http://schemas.microsoft.com/office/drawing/2014/main" id="{C872BBDE-8105-A917-CF14-B1231E056260}"/>
              </a:ext>
            </a:extLst>
          </p:cNvPr>
          <p:cNvPicPr>
            <a:picLocks noChangeAspect="1"/>
          </p:cNvPicPr>
          <p:nvPr/>
        </p:nvPicPr>
        <p:blipFill rotWithShape="1">
          <a:blip r:embed="rId4"/>
          <a:srcRect t="3429"/>
          <a:stretch/>
        </p:blipFill>
        <p:spPr>
          <a:xfrm>
            <a:off x="188864" y="668627"/>
            <a:ext cx="11811000" cy="1959251"/>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Organización y rol que se beneficia con la oportunidad</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CO" dirty="0"/>
              <a:t>La organización “Suicide </a:t>
            </a:r>
            <a:r>
              <a:rPr lang="es-CO" dirty="0" err="1"/>
              <a:t>Awareness</a:t>
            </a:r>
            <a:r>
              <a:rPr lang="es-CO" dirty="0"/>
              <a:t> </a:t>
            </a:r>
            <a:r>
              <a:rPr lang="es-CO" dirty="0" err="1"/>
              <a:t>Voices</a:t>
            </a:r>
            <a:r>
              <a:rPr lang="es-CO" dirty="0"/>
              <a:t> </a:t>
            </a:r>
            <a:r>
              <a:rPr lang="es-CO" dirty="0" err="1"/>
              <a:t>of</a:t>
            </a:r>
            <a:r>
              <a:rPr lang="es-CO" dirty="0"/>
              <a:t> </a:t>
            </a:r>
            <a:r>
              <a:rPr lang="es-CO" dirty="0" err="1"/>
              <a:t>Education</a:t>
            </a:r>
            <a:r>
              <a:rPr lang="es-CO" dirty="0"/>
              <a:t>” (SAVE) se beneficia claramente al brindar información relevante y sustancial de forma ágil para diagnosticar los casos de tendencias suicidas y poder actuar a tiempo previniendo casos fatídicos. De forma mas puntual los modelos podrían impactar fuertemente ayudando a las personas antes de estar en una situación critica o en el borde de tomar una decisión que afectaría su estado físico, emocional y en casos críticos la muerte. En consecuencia los medios de ayuda de ultimo minuto como las “</a:t>
            </a:r>
            <a:r>
              <a:rPr lang="es-CO" dirty="0" err="1"/>
              <a:t>hotliners</a:t>
            </a:r>
            <a:r>
              <a:rPr lang="es-CO" dirty="0"/>
              <a:t>” serian menos concurridas o podrían tener mayor disponibilidad.</a:t>
            </a:r>
          </a:p>
        </p:txBody>
      </p:sp>
    </p:spTree>
    <p:extLst>
      <p:ext uri="{BB962C8B-B14F-4D97-AF65-F5344CB8AC3E}">
        <p14:creationId xmlns:p14="http://schemas.microsoft.com/office/powerpoint/2010/main" val="271203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Técnicas y algoritmos a utilizar</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CO" dirty="0"/>
              <a:t>Para obtener un modelo que logre  clasificar los comentarios se implementaran 3 modelos de análisis de texto con su respectiva limpieza de datos.</a:t>
            </a:r>
          </a:p>
          <a:p>
            <a:r>
              <a:rPr lang="es-CO" dirty="0"/>
              <a:t>Para limpiar los datos se </a:t>
            </a:r>
            <a:r>
              <a:rPr lang="es-CO" dirty="0" err="1"/>
              <a:t>tokenizo</a:t>
            </a:r>
            <a:r>
              <a:rPr lang="es-CO" dirty="0"/>
              <a:t> y se eliminaron caracteres de puntuación y volver todo letra minúscula. Se mantuvieron los caracteres por fuera del código ASCII ya que muchos caracteres de los comentarios son de otros idiomas o son simbologías peculiares usadas en los foros de Reddit, pero mantenían relevancia en el modelo al ser bastantes y al no ser datos “erróneos”. </a:t>
            </a:r>
          </a:p>
        </p:txBody>
      </p:sp>
    </p:spTree>
    <p:extLst>
      <p:ext uri="{BB962C8B-B14F-4D97-AF65-F5344CB8AC3E}">
        <p14:creationId xmlns:p14="http://schemas.microsoft.com/office/powerpoint/2010/main" val="347381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4DB28DC-D6B2-8AB4-2CFB-9E79B648D0D4}"/>
              </a:ext>
            </a:extLst>
          </p:cNvPr>
          <p:cNvSpPr>
            <a:spLocks noGrp="1"/>
          </p:cNvSpPr>
          <p:nvPr>
            <p:ph type="pic" idx="1"/>
          </p:nvPr>
        </p:nvSpPr>
        <p:spPr/>
      </p:sp>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Entendimiento y preparación de los datos</a:t>
            </a:r>
          </a:p>
        </p:txBody>
      </p:sp>
      <p:sp>
        <p:nvSpPr>
          <p:cNvPr id="6" name="Marcador de texto 5">
            <a:extLst>
              <a:ext uri="{FF2B5EF4-FFF2-40B4-BE49-F238E27FC236}">
                <a16:creationId xmlns:a16="http://schemas.microsoft.com/office/drawing/2014/main" id="{EC9478C4-B7DE-270B-13B5-1945B18F77C1}"/>
              </a:ext>
            </a:extLst>
          </p:cNvPr>
          <p:cNvSpPr>
            <a:spLocks noGrp="1"/>
          </p:cNvSpPr>
          <p:nvPr>
            <p:ph type="body" sz="half" idx="2"/>
          </p:nvPr>
        </p:nvSpPr>
        <p:spPr/>
        <p:txBody>
          <a:bodyPr/>
          <a:lstStyle/>
          <a:p>
            <a:endParaRPr lang="es-CO"/>
          </a:p>
        </p:txBody>
      </p:sp>
      <p:pic>
        <p:nvPicPr>
          <p:cNvPr id="8" name="Imagen 7">
            <a:extLst>
              <a:ext uri="{FF2B5EF4-FFF2-40B4-BE49-F238E27FC236}">
                <a16:creationId xmlns:a16="http://schemas.microsoft.com/office/drawing/2014/main" id="{B7CA19DA-C2CF-9E14-5038-2FB572A9D40C}"/>
              </a:ext>
            </a:extLst>
          </p:cNvPr>
          <p:cNvPicPr>
            <a:picLocks noChangeAspect="1"/>
          </p:cNvPicPr>
          <p:nvPr/>
        </p:nvPicPr>
        <p:blipFill rotWithShape="1">
          <a:blip r:embed="rId2"/>
          <a:srcRect b="6675"/>
          <a:stretch/>
        </p:blipFill>
        <p:spPr>
          <a:xfrm>
            <a:off x="0" y="0"/>
            <a:ext cx="12191985" cy="4578350"/>
          </a:xfrm>
          <a:prstGeom prst="rect">
            <a:avLst/>
          </a:prstGeom>
        </p:spPr>
      </p:pic>
    </p:spTree>
    <p:extLst>
      <p:ext uri="{BB962C8B-B14F-4D97-AF65-F5344CB8AC3E}">
        <p14:creationId xmlns:p14="http://schemas.microsoft.com/office/powerpoint/2010/main" val="398991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Formato y columnas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La organización nos brinda datos en un archivo </a:t>
            </a:r>
            <a:r>
              <a:rPr lang="es-CO" dirty="0" err="1"/>
              <a:t>csv</a:t>
            </a:r>
            <a:r>
              <a:rPr lang="es-CO" dirty="0"/>
              <a:t> con 3 columnas y 195.700 registros. En orden las columnas hacen referencia al numero asociado del registro, el comentario extraído de Reddit y por ultimo la etiqueta que asocia el comentario con “suicide” o “non-suicide”. La primera columna no es de interés al ser un identificador del comentario y no da valor al negocio. </a:t>
            </a:r>
          </a:p>
        </p:txBody>
      </p:sp>
    </p:spTree>
    <p:extLst>
      <p:ext uri="{BB962C8B-B14F-4D97-AF65-F5344CB8AC3E}">
        <p14:creationId xmlns:p14="http://schemas.microsoft.com/office/powerpoint/2010/main" val="37789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Calidad de datos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Al revisar la calidad de los datos se encuentra que ningún registro es nulo, por lo tanto no es necesario borrar registros por nulidad. También se visualiza que los datos etiquetados con “non-suicide” y “suicide” en cantidad se encuentran medianamente balanceados (110165 y 85535 respectivamente) y no se necesita generar registros con SMOTE</a:t>
            </a:r>
          </a:p>
          <a:p>
            <a:r>
              <a:rPr lang="es-CO" dirty="0"/>
              <a:t>También se encontró que en la columna de textos hay comentarios con caracteres especiales como </a:t>
            </a:r>
            <a:r>
              <a:rPr lang="es-CO" dirty="0" err="1"/>
              <a:t>enter</a:t>
            </a:r>
            <a:r>
              <a:rPr lang="es-CO" dirty="0"/>
              <a:t>, puntuaciones y espacios excesivos. Todo esto se removió dejando el texto de la forma mas sencilla posible, también transformando las mayúsculas en minúsculas para homogenizar el texto y evitar una clasificación errónea de parte del algoritmo. </a:t>
            </a:r>
          </a:p>
          <a:p>
            <a:pPr marL="0" indent="0">
              <a:buNone/>
            </a:pPr>
            <a:endParaRPr lang="es-CO" dirty="0"/>
          </a:p>
        </p:txBody>
      </p:sp>
    </p:spTree>
    <p:extLst>
      <p:ext uri="{BB962C8B-B14F-4D97-AF65-F5344CB8AC3E}">
        <p14:creationId xmlns:p14="http://schemas.microsoft.com/office/powerpoint/2010/main" val="327134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Calidad de datos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Una observación de los datos es que hay bastantes comentarios con palabras repetidas. Sin embargo al </a:t>
            </a:r>
            <a:r>
              <a:rPr lang="es-CO" dirty="0" err="1"/>
              <a:t>tokenizar</a:t>
            </a:r>
            <a:r>
              <a:rPr lang="es-CO" dirty="0"/>
              <a:t> se ignoran, esto debido a que los algoritmos no predicen en base a la repetición de las palabras sino en su comportamiento individual. Por esto las palabras repetidas no afectan el modelo y no es necesario removerlas.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4164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Implementación</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Se implemento el método </a:t>
            </a:r>
            <a:r>
              <a:rPr lang="es-CO" dirty="0" err="1"/>
              <a:t>CountVectorizer</a:t>
            </a:r>
            <a:r>
              <a:rPr lang="es-CO" dirty="0"/>
              <a:t> como método para volver las palabras números y facilitar el entendimiento de los algoritmos. Esta función crea vectores donde cada posición representa la cantidad de repeticiones que tiene cada palabra de nuestro vocabulario. En nuestro caso debido a la limpieza hecha, estos vectores van a estar rellenos de números binarios.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58226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A19CD04-5E2A-11CE-8B67-261BA4732343}"/>
              </a:ext>
            </a:extLst>
          </p:cNvPr>
          <p:cNvPicPr>
            <a:picLocks noChangeAspect="1"/>
          </p:cNvPicPr>
          <p:nvPr/>
        </p:nvPicPr>
        <p:blipFill>
          <a:blip r:embed="rId2"/>
          <a:stretch>
            <a:fillRect/>
          </a:stretch>
        </p:blipFill>
        <p:spPr>
          <a:xfrm>
            <a:off x="15" y="246539"/>
            <a:ext cx="12191985" cy="4085271"/>
          </a:xfrm>
          <a:prstGeom prst="rect">
            <a:avLst/>
          </a:prstGeom>
          <a:noFill/>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a:xfrm>
            <a:off x="1097279" y="4799362"/>
            <a:ext cx="10113645" cy="743682"/>
          </a:xfrm>
        </p:spPr>
        <p:txBody>
          <a:bodyPr anchor="b">
            <a:normAutofit/>
          </a:bodyPr>
          <a:lstStyle/>
          <a:p>
            <a:r>
              <a:rPr lang="es-CO" dirty="0"/>
              <a:t>Modelado y evaluación</a:t>
            </a:r>
          </a:p>
        </p:txBody>
      </p:sp>
      <p:sp>
        <p:nvSpPr>
          <p:cNvPr id="6" name="Marcador de texto 5">
            <a:extLst>
              <a:ext uri="{FF2B5EF4-FFF2-40B4-BE49-F238E27FC236}">
                <a16:creationId xmlns:a16="http://schemas.microsoft.com/office/drawing/2014/main" id="{EC9478C4-B7DE-270B-13B5-1945B18F77C1}"/>
              </a:ext>
            </a:extLst>
          </p:cNvPr>
          <p:cNvSpPr>
            <a:spLocks noGrp="1"/>
          </p:cNvSpPr>
          <p:nvPr>
            <p:ph type="body" sz="half" idx="2"/>
          </p:nvPr>
        </p:nvSpPr>
        <p:spPr>
          <a:xfrm>
            <a:off x="1097279" y="5715000"/>
            <a:ext cx="10113264" cy="609600"/>
          </a:xfrm>
        </p:spPr>
        <p:txBody>
          <a:bodyPr>
            <a:normAutofit/>
          </a:bodyPr>
          <a:lstStyle/>
          <a:p>
            <a:r>
              <a:rPr lang="es-CO" dirty="0"/>
              <a:t>Algoritmos implementados</a:t>
            </a:r>
          </a:p>
        </p:txBody>
      </p:sp>
    </p:spTree>
    <p:extLst>
      <p:ext uri="{BB962C8B-B14F-4D97-AF65-F5344CB8AC3E}">
        <p14:creationId xmlns:p14="http://schemas.microsoft.com/office/powerpoint/2010/main" val="225690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LinearSVC</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El algoritmo Linear </a:t>
            </a:r>
            <a:r>
              <a:rPr lang="es-CO" dirty="0" err="1"/>
              <a:t>Support</a:t>
            </a:r>
            <a:r>
              <a:rPr lang="es-CO" dirty="0"/>
              <a:t> Vector </a:t>
            </a:r>
            <a:r>
              <a:rPr lang="es-CO" dirty="0" err="1"/>
              <a:t>Classifier</a:t>
            </a:r>
            <a:r>
              <a:rPr lang="es-CO" dirty="0"/>
              <a:t> implementa un </a:t>
            </a:r>
            <a:r>
              <a:rPr lang="es-CO" dirty="0" err="1"/>
              <a:t>kernel</a:t>
            </a:r>
            <a:r>
              <a:rPr lang="es-CO" dirty="0"/>
              <a:t> lineal para encontrar el mejor hiperplano que divide y categoriza los datos dados en el entrenamiento. De esta forma con datos sin etiquetar ya tendría una referencia para categorizarlos.</a:t>
            </a:r>
          </a:p>
          <a:p>
            <a:r>
              <a:rPr lang="es-CO" dirty="0"/>
              <a:t>Al momento de implementar se dejaron los parámetros que vienen por defecto (los=‘</a:t>
            </a:r>
            <a:r>
              <a:rPr lang="es-CO" dirty="0" err="1"/>
              <a:t>squared_hinge</a:t>
            </a:r>
            <a:r>
              <a:rPr lang="es-CO" dirty="0"/>
              <a:t>’, </a:t>
            </a:r>
            <a:r>
              <a:rPr lang="es-CO" dirty="0" err="1"/>
              <a:t>max_iter</a:t>
            </a:r>
            <a:r>
              <a:rPr lang="es-CO" dirty="0"/>
              <a:t>=10000, </a:t>
            </a:r>
            <a:r>
              <a:rPr lang="es-CO" dirty="0" err="1"/>
              <a:t>penalty</a:t>
            </a:r>
            <a:r>
              <a:rPr lang="es-CO" dirty="0"/>
              <a:t>=‘</a:t>
            </a:r>
            <a:r>
              <a:rPr lang="es-CO" u="sng" dirty="0"/>
              <a:t>I2</a:t>
            </a:r>
            <a:r>
              <a:rPr lang="es-CO" dirty="0"/>
              <a:t>’) </a:t>
            </a:r>
          </a:p>
          <a:p>
            <a:r>
              <a:rPr lang="es-CO" dirty="0"/>
              <a:t>Al ejecutar el modelo los resultados son bastante prometedores, en especial con los datos luego de la limpieza, con </a:t>
            </a:r>
            <a:r>
              <a:rPr lang="es-CO" dirty="0" err="1"/>
              <a:t>Traiin</a:t>
            </a:r>
            <a:r>
              <a:rPr lang="es-CO" dirty="0"/>
              <a:t> </a:t>
            </a:r>
            <a:r>
              <a:rPr lang="es-CO" dirty="0" err="1"/>
              <a:t>accurancy</a:t>
            </a:r>
            <a:r>
              <a:rPr lang="es-CO" dirty="0"/>
              <a:t> del 99.7234% y Test </a:t>
            </a:r>
            <a:r>
              <a:rPr lang="es-CO" dirty="0" err="1"/>
              <a:t>accurancy</a:t>
            </a:r>
            <a:r>
              <a:rPr lang="es-CO" dirty="0"/>
              <a:t> de 93.49.4921%</a:t>
            </a:r>
            <a:r>
              <a:rPr lang="es-CO" u="sng" dirty="0"/>
              <a:t>. </a:t>
            </a:r>
            <a:r>
              <a:rPr lang="es-CO" dirty="0"/>
              <a:t>Es bastante clara la necesidad de limpiar los datos antes de hacer modelo para mejorar los resultados.</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262369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LinearSVC</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pPr marL="0" indent="0">
              <a:buNone/>
            </a:pPr>
            <a:endParaRPr lang="es-CO" dirty="0"/>
          </a:p>
          <a:p>
            <a:pPr marL="0" indent="0">
              <a:buNone/>
            </a:pPr>
            <a:endParaRPr lang="es-CO" dirty="0"/>
          </a:p>
        </p:txBody>
      </p:sp>
      <p:pic>
        <p:nvPicPr>
          <p:cNvPr id="4" name="Imagen 3">
            <a:extLst>
              <a:ext uri="{FF2B5EF4-FFF2-40B4-BE49-F238E27FC236}">
                <a16:creationId xmlns:a16="http://schemas.microsoft.com/office/drawing/2014/main" id="{F21C7EBE-9677-F8F5-984F-D0B90E974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43" y="2772859"/>
            <a:ext cx="4294425" cy="1965261"/>
          </a:xfrm>
          <a:prstGeom prst="rect">
            <a:avLst/>
          </a:prstGeom>
        </p:spPr>
      </p:pic>
      <p:pic>
        <p:nvPicPr>
          <p:cNvPr id="5" name="Imagen 4">
            <a:extLst>
              <a:ext uri="{FF2B5EF4-FFF2-40B4-BE49-F238E27FC236}">
                <a16:creationId xmlns:a16="http://schemas.microsoft.com/office/drawing/2014/main" id="{62F85752-DEF8-BCAB-EE3C-9328E7424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231" y="2237644"/>
            <a:ext cx="4359661" cy="3035692"/>
          </a:xfrm>
          <a:prstGeom prst="rect">
            <a:avLst/>
          </a:prstGeom>
        </p:spPr>
      </p:pic>
    </p:spTree>
    <p:extLst>
      <p:ext uri="{BB962C8B-B14F-4D97-AF65-F5344CB8AC3E}">
        <p14:creationId xmlns:p14="http://schemas.microsoft.com/office/powerpoint/2010/main" val="130223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ECC86-4D16-F187-15CC-7DCE4A6AD9E6}"/>
              </a:ext>
            </a:extLst>
          </p:cNvPr>
          <p:cNvSpPr>
            <a:spLocks noGrp="1"/>
          </p:cNvSpPr>
          <p:nvPr>
            <p:ph type="title"/>
          </p:nvPr>
        </p:nvSpPr>
        <p:spPr/>
        <p:txBody>
          <a:bodyPr/>
          <a:lstStyle/>
          <a:p>
            <a:r>
              <a:rPr lang="es-CO" dirty="0"/>
              <a:t>Integrantes</a:t>
            </a:r>
          </a:p>
        </p:txBody>
      </p:sp>
      <p:sp>
        <p:nvSpPr>
          <p:cNvPr id="3" name="Marcador de texto 2">
            <a:extLst>
              <a:ext uri="{FF2B5EF4-FFF2-40B4-BE49-F238E27FC236}">
                <a16:creationId xmlns:a16="http://schemas.microsoft.com/office/drawing/2014/main" id="{19E5C567-0647-B705-63D4-AB43D7D8ABB5}"/>
              </a:ext>
            </a:extLst>
          </p:cNvPr>
          <p:cNvSpPr>
            <a:spLocks noGrp="1"/>
          </p:cNvSpPr>
          <p:nvPr>
            <p:ph type="body" idx="1"/>
          </p:nvPr>
        </p:nvSpPr>
        <p:spPr>
          <a:xfrm>
            <a:off x="1097280" y="2057400"/>
            <a:ext cx="3048592" cy="736282"/>
          </a:xfrm>
        </p:spPr>
        <p:txBody>
          <a:bodyPr>
            <a:normAutofit/>
          </a:bodyPr>
          <a:lstStyle/>
          <a:p>
            <a:r>
              <a:rPr lang="es-CO" dirty="0"/>
              <a:t>Jessica Robles moreno</a:t>
            </a:r>
          </a:p>
        </p:txBody>
      </p:sp>
      <p:sp>
        <p:nvSpPr>
          <p:cNvPr id="5" name="Marcador de texto 4">
            <a:extLst>
              <a:ext uri="{FF2B5EF4-FFF2-40B4-BE49-F238E27FC236}">
                <a16:creationId xmlns:a16="http://schemas.microsoft.com/office/drawing/2014/main" id="{22C81BBC-B711-6FD9-DEBC-484F3EE85BC8}"/>
              </a:ext>
            </a:extLst>
          </p:cNvPr>
          <p:cNvSpPr>
            <a:spLocks noGrp="1"/>
          </p:cNvSpPr>
          <p:nvPr>
            <p:ph type="body" sz="quarter" idx="3"/>
          </p:nvPr>
        </p:nvSpPr>
        <p:spPr>
          <a:xfrm>
            <a:off x="4531407" y="2057400"/>
            <a:ext cx="3190145" cy="736282"/>
          </a:xfrm>
        </p:spPr>
        <p:txBody>
          <a:bodyPr>
            <a:normAutofit/>
          </a:bodyPr>
          <a:lstStyle/>
          <a:p>
            <a:r>
              <a:rPr lang="es-CO" dirty="0" err="1"/>
              <a:t>Maria</a:t>
            </a:r>
            <a:r>
              <a:rPr lang="es-CO" dirty="0"/>
              <a:t> paula </a:t>
            </a:r>
            <a:r>
              <a:rPr lang="es-CO" dirty="0" err="1"/>
              <a:t>gonzalez</a:t>
            </a:r>
            <a:endParaRPr lang="es-CO" dirty="0"/>
          </a:p>
        </p:txBody>
      </p:sp>
      <p:sp>
        <p:nvSpPr>
          <p:cNvPr id="7" name="CuadroTexto 6">
            <a:extLst>
              <a:ext uri="{FF2B5EF4-FFF2-40B4-BE49-F238E27FC236}">
                <a16:creationId xmlns:a16="http://schemas.microsoft.com/office/drawing/2014/main" id="{A0D6B6C5-CCAE-93DE-05E0-D6D500DC0DD6}"/>
              </a:ext>
            </a:extLst>
          </p:cNvPr>
          <p:cNvSpPr txBox="1"/>
          <p:nvPr/>
        </p:nvSpPr>
        <p:spPr>
          <a:xfrm>
            <a:off x="8185213" y="2225486"/>
            <a:ext cx="3320249" cy="400110"/>
          </a:xfrm>
          <a:prstGeom prst="rect">
            <a:avLst/>
          </a:prstGeom>
          <a:noFill/>
        </p:spPr>
        <p:txBody>
          <a:bodyPr wrap="square" rtlCol="0">
            <a:spAutoFit/>
          </a:bodyPr>
          <a:lstStyle/>
          <a:p>
            <a:r>
              <a:rPr lang="es-CO" sz="2000" dirty="0"/>
              <a:t>JUAN ESTEBAN VERGARA</a:t>
            </a:r>
          </a:p>
        </p:txBody>
      </p:sp>
      <p:pic>
        <p:nvPicPr>
          <p:cNvPr id="9" name="Imagen 8" descr="Hombre sonriendo con lentes&#10;&#10;Descripción generada automáticamente">
            <a:extLst>
              <a:ext uri="{FF2B5EF4-FFF2-40B4-BE49-F238E27FC236}">
                <a16:creationId xmlns:a16="http://schemas.microsoft.com/office/drawing/2014/main" id="{335FDEE5-9FF5-1776-C31B-D6196B566AEC}"/>
              </a:ext>
            </a:extLst>
          </p:cNvPr>
          <p:cNvPicPr>
            <a:picLocks noChangeAspect="1"/>
          </p:cNvPicPr>
          <p:nvPr/>
        </p:nvPicPr>
        <p:blipFill>
          <a:blip r:embed="rId2"/>
          <a:stretch>
            <a:fillRect/>
          </a:stretch>
        </p:blipFill>
        <p:spPr>
          <a:xfrm>
            <a:off x="8431052" y="3105852"/>
            <a:ext cx="2400300" cy="2614795"/>
          </a:xfrm>
          <a:prstGeom prst="rect">
            <a:avLst/>
          </a:prstGeom>
        </p:spPr>
      </p:pic>
      <p:pic>
        <p:nvPicPr>
          <p:cNvPr id="13" name="Marcador de contenido 12" descr="Mujer con cabello suelto&#10;&#10;Descripción generada automáticamente">
            <a:extLst>
              <a:ext uri="{FF2B5EF4-FFF2-40B4-BE49-F238E27FC236}">
                <a16:creationId xmlns:a16="http://schemas.microsoft.com/office/drawing/2014/main" id="{75226C8C-B6E3-5D05-7197-5A290A3BCEB9}"/>
              </a:ext>
            </a:extLst>
          </p:cNvPr>
          <p:cNvPicPr>
            <a:picLocks noGrp="1" noChangeAspect="1"/>
          </p:cNvPicPr>
          <p:nvPr>
            <p:ph sz="quarter" idx="4"/>
          </p:nvPr>
        </p:nvPicPr>
        <p:blipFill rotWithShape="1">
          <a:blip r:embed="rId3"/>
          <a:srcRect b="26227"/>
          <a:stretch/>
        </p:blipFill>
        <p:spPr>
          <a:xfrm>
            <a:off x="4981872" y="3113722"/>
            <a:ext cx="1990427" cy="2610491"/>
          </a:xfrm>
        </p:spPr>
      </p:pic>
      <p:pic>
        <p:nvPicPr>
          <p:cNvPr id="16" name="Marcador de contenido 15" descr="Mujer sonriendo en frente de un pared&#10;&#10;Descripción generada automáticamente">
            <a:extLst>
              <a:ext uri="{FF2B5EF4-FFF2-40B4-BE49-F238E27FC236}">
                <a16:creationId xmlns:a16="http://schemas.microsoft.com/office/drawing/2014/main" id="{DBBB055F-6741-5FF6-64AD-98F14F954E2E}"/>
              </a:ext>
            </a:extLst>
          </p:cNvPr>
          <p:cNvPicPr>
            <a:picLocks noGrp="1" noChangeAspect="1"/>
          </p:cNvPicPr>
          <p:nvPr>
            <p:ph sz="half" idx="2"/>
          </p:nvPr>
        </p:nvPicPr>
        <p:blipFill>
          <a:blip r:embed="rId4"/>
          <a:stretch>
            <a:fillRect/>
          </a:stretch>
        </p:blipFill>
        <p:spPr>
          <a:xfrm>
            <a:off x="1226092" y="3105852"/>
            <a:ext cx="2612483" cy="2622160"/>
          </a:xfrm>
        </p:spPr>
      </p:pic>
    </p:spTree>
    <p:extLst>
      <p:ext uri="{BB962C8B-B14F-4D97-AF65-F5344CB8AC3E}">
        <p14:creationId xmlns:p14="http://schemas.microsoft.com/office/powerpoint/2010/main" val="1511838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LinearSVC</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Con respecto a la precisión (VP/(VP+FP)) se puede observar que el porcentaje de casos positivos detectados es del 95% y el de negativos un 92%.. Con </a:t>
            </a:r>
            <a:r>
              <a:rPr lang="es-CO" dirty="0" err="1"/>
              <a:t>recall</a:t>
            </a:r>
            <a:r>
              <a:rPr lang="es-CO" dirty="0"/>
              <a:t> (VP/(VP+FP)) la proporción de casos positivos que fueron correctamente identificados. Suicide con el 90% y non-suicide con el 96% demostrando mejores resultados al identificar textos que no representan comportamientos suicidas. </a:t>
            </a:r>
          </a:p>
          <a:p>
            <a:r>
              <a:rPr lang="es-CO" dirty="0"/>
              <a:t>El algoritmo identifica mejor comportamientos no suicidas a partir del f1-core.</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292011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Naive</a:t>
            </a:r>
            <a:r>
              <a:rPr lang="es-CO" dirty="0"/>
              <a:t> Bayes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Este algoritmo usa teoremas de Bayes con una suposición </a:t>
            </a:r>
            <a:r>
              <a:rPr lang="es-CO" dirty="0" err="1"/>
              <a:t>Naive</a:t>
            </a:r>
            <a:r>
              <a:rPr lang="es-CO" dirty="0"/>
              <a:t>. Para esto se implementa el multinomial bayes, este es adecuado para clasificación de variables discretas y para casos de recuentos de palabras, tal como nos lo pide el problema a resolver.</a:t>
            </a:r>
          </a:p>
          <a:p>
            <a:r>
              <a:rPr lang="es-CO" dirty="0"/>
              <a:t>Se usaron nuevamente los parámetros por defecto de </a:t>
            </a:r>
            <a:r>
              <a:rPr lang="es-CO" dirty="0" err="1"/>
              <a:t>MultinomialNB</a:t>
            </a:r>
            <a:r>
              <a:rPr lang="es-CO" dirty="0"/>
              <a:t>() de </a:t>
            </a:r>
            <a:r>
              <a:rPr lang="es-CO" dirty="0" err="1"/>
              <a:t>scikit-learn</a:t>
            </a:r>
            <a:r>
              <a:rPr lang="es-CO" dirty="0"/>
              <a:t> (Alpha=1fit_prior=True y </a:t>
            </a:r>
            <a:r>
              <a:rPr lang="es-CO" dirty="0" err="1"/>
              <a:t>class_prior</a:t>
            </a:r>
            <a:r>
              <a:rPr lang="es-CO" dirty="0"/>
              <a:t> = </a:t>
            </a:r>
            <a:r>
              <a:rPr lang="es-CO" dirty="0" err="1"/>
              <a:t>None</a:t>
            </a:r>
            <a:r>
              <a:rPr lang="es-CO" dirty="0"/>
              <a:t>)</a:t>
            </a:r>
          </a:p>
          <a:p>
            <a:r>
              <a:rPr lang="es-CO" dirty="0"/>
              <a:t>Se usaron técnicas distintas para la implementación del modelo. Primero se utilizo un Pipeline con </a:t>
            </a:r>
            <a:r>
              <a:rPr lang="es-CO" dirty="0" err="1"/>
              <a:t>TdifVectorizer</a:t>
            </a:r>
            <a:r>
              <a:rPr lang="es-CO" dirty="0"/>
              <a:t>() que convierte la colección de documentos sin procesar en una matriz de funciones TF-</a:t>
            </a:r>
            <a:r>
              <a:rPr lang="es-CO" dirty="0" err="1"/>
              <a:t>iDF</a:t>
            </a:r>
            <a:r>
              <a:rPr lang="es-CO" dirty="0"/>
              <a:t>. Al revisar la exactitud con Pipeline nos da un 92.2160% en el </a:t>
            </a:r>
            <a:r>
              <a:rPr lang="es-CO" dirty="0" err="1"/>
              <a:t>train</a:t>
            </a:r>
            <a:r>
              <a:rPr lang="es-CO" dirty="0"/>
              <a:t> y 90.9351% para el test con limpieza. Sin el </a:t>
            </a:r>
            <a:r>
              <a:rPr lang="es-CO" dirty="0" err="1"/>
              <a:t>PipeLine</a:t>
            </a:r>
            <a:r>
              <a:rPr lang="es-CO" dirty="0"/>
              <a:t> nos da un 93.2073% para el </a:t>
            </a:r>
            <a:r>
              <a:rPr lang="es-CO" dirty="0" err="1"/>
              <a:t>train</a:t>
            </a:r>
            <a:r>
              <a:rPr lang="es-CO" dirty="0"/>
              <a:t> y 92.4619% para el test con limpieza</a:t>
            </a:r>
          </a:p>
          <a:p>
            <a:pPr marL="0" indent="0">
              <a:buNone/>
            </a:pPr>
            <a:endParaRPr lang="es-CO" dirty="0"/>
          </a:p>
        </p:txBody>
      </p:sp>
    </p:spTree>
    <p:extLst>
      <p:ext uri="{BB962C8B-B14F-4D97-AF65-F5344CB8AC3E}">
        <p14:creationId xmlns:p14="http://schemas.microsoft.com/office/powerpoint/2010/main" val="345640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Naive</a:t>
            </a:r>
            <a:r>
              <a:rPr lang="es-CO" dirty="0"/>
              <a:t> Bayes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Los resultados eran mejores sin limpieza, tanto con o sin </a:t>
            </a:r>
            <a:r>
              <a:rPr lang="es-CO" dirty="0" err="1"/>
              <a:t>PipeLine</a:t>
            </a:r>
            <a:r>
              <a:rPr lang="es-CO" dirty="0"/>
              <a:t>. Esto se ignoro para hacer la conclusión de que modelo es mejor. Esto debido a que la empresa pide mejores predicciones con datos nuevos, no con los entregados.</a:t>
            </a:r>
          </a:p>
          <a:p>
            <a:pPr marL="0" indent="0">
              <a:buNone/>
            </a:pPr>
            <a:endParaRPr lang="es-CO" dirty="0"/>
          </a:p>
        </p:txBody>
      </p:sp>
      <p:pic>
        <p:nvPicPr>
          <p:cNvPr id="4" name="Imagen 3">
            <a:extLst>
              <a:ext uri="{FF2B5EF4-FFF2-40B4-BE49-F238E27FC236}">
                <a16:creationId xmlns:a16="http://schemas.microsoft.com/office/drawing/2014/main" id="{784C5BB9-A05A-80DA-725E-2B38C0E050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9407" y="3644937"/>
            <a:ext cx="3480029" cy="1575132"/>
          </a:xfrm>
          <a:prstGeom prst="rect">
            <a:avLst/>
          </a:prstGeom>
        </p:spPr>
      </p:pic>
      <p:pic>
        <p:nvPicPr>
          <p:cNvPr id="5" name="Imagen 4">
            <a:extLst>
              <a:ext uri="{FF2B5EF4-FFF2-40B4-BE49-F238E27FC236}">
                <a16:creationId xmlns:a16="http://schemas.microsoft.com/office/drawing/2014/main" id="{1471894F-078C-AF02-3DBB-0F11D0A101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097899"/>
            <a:ext cx="3909134" cy="2703150"/>
          </a:xfrm>
          <a:prstGeom prst="rect">
            <a:avLst/>
          </a:prstGeom>
        </p:spPr>
      </p:pic>
    </p:spTree>
    <p:extLst>
      <p:ext uri="{BB962C8B-B14F-4D97-AF65-F5344CB8AC3E}">
        <p14:creationId xmlns:p14="http://schemas.microsoft.com/office/powerpoint/2010/main" val="4267030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err="1"/>
              <a:t>Naive</a:t>
            </a:r>
            <a:r>
              <a:rPr lang="es-CO" dirty="0"/>
              <a:t> Bayes</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Con respecto a la precisión (VP/(VP+FP)) se puede observar que el porcentaje de casos positivos detectados es del 89% y el de negativos un 96%. Con </a:t>
            </a:r>
            <a:r>
              <a:rPr lang="es-CO" dirty="0" err="1"/>
              <a:t>recall</a:t>
            </a:r>
            <a:r>
              <a:rPr lang="es-CO" dirty="0"/>
              <a:t> (VP/(VP+FP)) la proporción de casos positivos que fueron correctamente identificados. Suicide con el 91% y non-suicide con el 95% demostrando mejores resultados al identificar textos que no representan comportamientos suicidas. </a:t>
            </a:r>
          </a:p>
          <a:p>
            <a:r>
              <a:rPr lang="es-CO" dirty="0"/>
              <a:t>El algoritmo identifica mejor comportamientos no suicidas a partir del f1-core con una diferencia para esta etiqueta del 93% y 92% siendo el mayor el de no suicida.</a:t>
            </a:r>
          </a:p>
          <a:p>
            <a:pPr marL="0" indent="0">
              <a:buNone/>
            </a:pPr>
            <a:endParaRPr lang="es-CO" dirty="0"/>
          </a:p>
        </p:txBody>
      </p:sp>
    </p:spTree>
    <p:extLst>
      <p:ext uri="{BB962C8B-B14F-4D97-AF65-F5344CB8AC3E}">
        <p14:creationId xmlns:p14="http://schemas.microsoft.com/office/powerpoint/2010/main" val="250035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SGD </a:t>
            </a:r>
            <a:r>
              <a:rPr lang="es-CO" dirty="0" err="1"/>
              <a:t>Classifier</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Este algoritmo busca encontrar de manera iterativa un gradiente que se adapte cada vez mejor a los datos de entrenamiento mediante funciones matemáticas. Encontrando el mínimo de las funciones calculadas. Este mínimo cambia con el numero de iteraciones y de los parámetros que se pongan en la función.</a:t>
            </a:r>
          </a:p>
          <a:p>
            <a:pPr marL="0" indent="0">
              <a:buNone/>
            </a:pPr>
            <a:r>
              <a:rPr lang="es-CO" dirty="0"/>
              <a:t>Al momento de implementar se dejaron los parámetros que vienen por defecto (los=‘</a:t>
            </a:r>
            <a:r>
              <a:rPr lang="es-CO" dirty="0" err="1"/>
              <a:t>hinge</a:t>
            </a:r>
            <a:r>
              <a:rPr lang="es-CO" dirty="0"/>
              <a:t>’, </a:t>
            </a:r>
            <a:r>
              <a:rPr lang="es-CO" dirty="0" err="1"/>
              <a:t>max_iter</a:t>
            </a:r>
            <a:r>
              <a:rPr lang="es-CO" dirty="0"/>
              <a:t>=15, </a:t>
            </a:r>
            <a:r>
              <a:rPr lang="es-CO" dirty="0" err="1"/>
              <a:t>penalty</a:t>
            </a:r>
            <a:r>
              <a:rPr lang="es-CO" dirty="0"/>
              <a:t>=‘</a:t>
            </a:r>
            <a:r>
              <a:rPr lang="es-CO" u="sng" dirty="0"/>
              <a:t>I2</a:t>
            </a:r>
            <a:r>
              <a:rPr lang="es-CO" dirty="0"/>
              <a:t>’)  de forma similar a SVC</a:t>
            </a:r>
            <a:r>
              <a:rPr lang="es-CO" u="sng" dirty="0"/>
              <a:t>.</a:t>
            </a:r>
          </a:p>
          <a:p>
            <a:pPr marL="0" indent="0">
              <a:buNone/>
            </a:pPr>
            <a:r>
              <a:rPr lang="es-CO" dirty="0"/>
              <a:t>Se usaron 2 técnicas distintas pata la creación del modelo. De nuevo se usa un </a:t>
            </a:r>
            <a:r>
              <a:rPr lang="es-CO" dirty="0" err="1"/>
              <a:t>PipeLine</a:t>
            </a:r>
            <a:r>
              <a:rPr lang="es-CO" dirty="0"/>
              <a:t>, esta vez </a:t>
            </a:r>
            <a:r>
              <a:rPr lang="es-CO" dirty="0" err="1"/>
              <a:t>CountVectorizer</a:t>
            </a:r>
            <a:r>
              <a:rPr lang="es-CO" dirty="0"/>
              <a:t>(). Sin hacer limpieza la exactitud era de 89.4301% para Train y 90.0991% para test, pero limpiando los datos daba menor (89.3708% y 90.0623% respectivamente).</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2200514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SGD </a:t>
            </a:r>
            <a:r>
              <a:rPr lang="es-CO" dirty="0" err="1"/>
              <a:t>Classifier</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Sin el uso de </a:t>
            </a:r>
            <a:r>
              <a:rPr lang="es-CO" dirty="0" err="1"/>
              <a:t>PipeLine</a:t>
            </a:r>
            <a:r>
              <a:rPr lang="es-CO" dirty="0"/>
              <a:t>, sin hacer limpieza la exactitud era de 93,1358% para Train y 92,1376% para test, pero limpiando los datos daba esta vez resultados mayores (93,3020% y 92,8973% respectivamente). El modelo se comporta mejor sin </a:t>
            </a:r>
            <a:r>
              <a:rPr lang="es-CO" dirty="0" err="1"/>
              <a:t>PipeLine</a:t>
            </a:r>
            <a:r>
              <a:rPr lang="es-CO" dirty="0"/>
              <a:t> y con limpieza de datos.</a:t>
            </a:r>
          </a:p>
          <a:p>
            <a:pPr marL="0" indent="0">
              <a:buNone/>
            </a:pPr>
            <a:endParaRPr lang="es-CO" dirty="0"/>
          </a:p>
          <a:p>
            <a:pPr marL="0" indent="0">
              <a:buNone/>
            </a:pPr>
            <a:endParaRPr lang="es-CO" dirty="0"/>
          </a:p>
        </p:txBody>
      </p:sp>
      <p:pic>
        <p:nvPicPr>
          <p:cNvPr id="4" name="Imagen 3">
            <a:extLst>
              <a:ext uri="{FF2B5EF4-FFF2-40B4-BE49-F238E27FC236}">
                <a16:creationId xmlns:a16="http://schemas.microsoft.com/office/drawing/2014/main" id="{BE7685D1-6F40-9381-B611-C4E693F080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8029" y="3552349"/>
            <a:ext cx="3525268" cy="1570065"/>
          </a:xfrm>
          <a:prstGeom prst="rect">
            <a:avLst/>
          </a:prstGeom>
        </p:spPr>
      </p:pic>
      <p:pic>
        <p:nvPicPr>
          <p:cNvPr id="5" name="Imagen 4">
            <a:extLst>
              <a:ext uri="{FF2B5EF4-FFF2-40B4-BE49-F238E27FC236}">
                <a16:creationId xmlns:a16="http://schemas.microsoft.com/office/drawing/2014/main" id="{B90A8CBC-B72D-03CF-8D51-B284095866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4046" y="3152629"/>
            <a:ext cx="3525268" cy="2459268"/>
          </a:xfrm>
          <a:prstGeom prst="rect">
            <a:avLst/>
          </a:prstGeom>
        </p:spPr>
      </p:pic>
    </p:spTree>
    <p:extLst>
      <p:ext uri="{BB962C8B-B14F-4D97-AF65-F5344CB8AC3E}">
        <p14:creationId xmlns:p14="http://schemas.microsoft.com/office/powerpoint/2010/main" val="262004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SGD </a:t>
            </a:r>
            <a:r>
              <a:rPr lang="es-CO" dirty="0" err="1"/>
              <a:t>Classifier</a:t>
            </a:r>
            <a:endParaRPr lang="es-CO" dirty="0"/>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Con respecto a la precisión (VP/(VP+FP)) se puede observar que el porcentaje de casos positivos detectados es del 94% y el de negativos un 92%. Con </a:t>
            </a:r>
            <a:r>
              <a:rPr lang="es-CO" dirty="0" err="1"/>
              <a:t>recall</a:t>
            </a:r>
            <a:r>
              <a:rPr lang="es-CO" dirty="0"/>
              <a:t> (VP/(VP+FP)) la proporción de casos positivos que fueron correctamente identificados. Suicide con el 89% y non-suicide con el 96% demostrando mejores resultados al identificar textos que no representan comportamientos suicidas. </a:t>
            </a:r>
          </a:p>
          <a:p>
            <a:r>
              <a:rPr lang="es-CO" dirty="0"/>
              <a:t>El algoritmo identifica mejor comportamientos no suicidas a partir del f1-core con una diferencia para esta etiqueta del 94% y 92% siendo el mayor el de no suicida.</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4085596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a:extLst>
              <a:ext uri="{FF2B5EF4-FFF2-40B4-BE49-F238E27FC236}">
                <a16:creationId xmlns:a16="http://schemas.microsoft.com/office/drawing/2014/main" id="{A5D1962B-E16F-D020-7B89-45A0E05CA030}"/>
              </a:ext>
            </a:extLst>
          </p:cNvPr>
          <p:cNvPicPr>
            <a:picLocks noGrp="1" noChangeAspect="1"/>
          </p:cNvPicPr>
          <p:nvPr>
            <p:ph type="pic" idx="1"/>
          </p:nvPr>
        </p:nvPicPr>
        <p:blipFill rotWithShape="1">
          <a:blip r:embed="rId2"/>
          <a:srcRect l="778" r="778"/>
          <a:stretch/>
        </p:blipFill>
        <p:spPr>
          <a:xfrm>
            <a:off x="0" y="-266700"/>
            <a:ext cx="12192000" cy="4578350"/>
          </a:xfrm>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Resultados</a:t>
            </a:r>
          </a:p>
        </p:txBody>
      </p:sp>
      <p:sp>
        <p:nvSpPr>
          <p:cNvPr id="5" name="Marcador de texto 4">
            <a:extLst>
              <a:ext uri="{FF2B5EF4-FFF2-40B4-BE49-F238E27FC236}">
                <a16:creationId xmlns:a16="http://schemas.microsoft.com/office/drawing/2014/main" id="{24600854-F856-6F53-8B35-B2ABC2358DF2}"/>
              </a:ext>
            </a:extLst>
          </p:cNvPr>
          <p:cNvSpPr>
            <a:spLocks noGrp="1"/>
          </p:cNvSpPr>
          <p:nvPr>
            <p:ph type="body" sz="half" idx="2"/>
          </p:nvPr>
        </p:nvSpPr>
        <p:spPr/>
        <p:txBody>
          <a:bodyPr/>
          <a:lstStyle/>
          <a:p>
            <a:endParaRPr lang="es-CO"/>
          </a:p>
        </p:txBody>
      </p:sp>
    </p:spTree>
    <p:extLst>
      <p:ext uri="{BB962C8B-B14F-4D97-AF65-F5344CB8AC3E}">
        <p14:creationId xmlns:p14="http://schemas.microsoft.com/office/powerpoint/2010/main" val="706229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F1-Score</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Usando el resultado del F1-Score como métrica se puede concluir que los modelos utilizados dan muy buenos resultados, ya que ninguno va por debajo del 90%. También se ve por este que todos los algoritmos son mejores identificando los comentarios “non-suicide”. Sin embargo, debido al contexto se desea identificar con mayor eficiencia los casos de “suicide”, aun así para todos los modelos el f1-Score da 92% para este caso en todos los algoritmos. </a:t>
            </a:r>
          </a:p>
          <a:p>
            <a:pPr marL="0" indent="0">
              <a:buNone/>
            </a:pPr>
            <a:endParaRPr lang="es-CO" dirty="0"/>
          </a:p>
          <a:p>
            <a:pPr marL="0" indent="0">
              <a:buNone/>
            </a:pPr>
            <a:endParaRPr lang="es-CO" dirty="0"/>
          </a:p>
        </p:txBody>
      </p:sp>
    </p:spTree>
    <p:extLst>
      <p:ext uri="{BB962C8B-B14F-4D97-AF65-F5344CB8AC3E}">
        <p14:creationId xmlns:p14="http://schemas.microsoft.com/office/powerpoint/2010/main" val="184759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4FEB7-715B-170F-E8C2-89F729EB3D4B}"/>
              </a:ext>
            </a:extLst>
          </p:cNvPr>
          <p:cNvSpPr>
            <a:spLocks noGrp="1"/>
          </p:cNvSpPr>
          <p:nvPr>
            <p:ph type="title"/>
          </p:nvPr>
        </p:nvSpPr>
        <p:spPr/>
        <p:txBody>
          <a:bodyPr/>
          <a:lstStyle/>
          <a:p>
            <a:r>
              <a:rPr lang="es-CO" dirty="0"/>
              <a:t>Mejor modelo</a:t>
            </a:r>
          </a:p>
        </p:txBody>
      </p:sp>
      <p:sp>
        <p:nvSpPr>
          <p:cNvPr id="3" name="Marcador de contenido 2">
            <a:extLst>
              <a:ext uri="{FF2B5EF4-FFF2-40B4-BE49-F238E27FC236}">
                <a16:creationId xmlns:a16="http://schemas.microsoft.com/office/drawing/2014/main" id="{012D0CAC-4C20-A207-2594-F7892F72854A}"/>
              </a:ext>
            </a:extLst>
          </p:cNvPr>
          <p:cNvSpPr>
            <a:spLocks noGrp="1"/>
          </p:cNvSpPr>
          <p:nvPr>
            <p:ph idx="1"/>
          </p:nvPr>
        </p:nvSpPr>
        <p:spPr/>
        <p:txBody>
          <a:bodyPr/>
          <a:lstStyle/>
          <a:p>
            <a:r>
              <a:rPr lang="es-CO" dirty="0"/>
              <a:t>Se decidió que el mejor modelo es el que utiliza </a:t>
            </a:r>
            <a:r>
              <a:rPr lang="es-CO" b="1" dirty="0" err="1"/>
              <a:t>LinearSVC</a:t>
            </a:r>
            <a:r>
              <a:rPr lang="es-CO" dirty="0"/>
              <a:t>, ya que este nos da una exactitud del 93.4921%, el mas alto de todos los modelos. Por esta razón se recomienda este modelo para la organización.</a:t>
            </a:r>
            <a:endParaRPr lang="es-CO" u="sng" dirty="0"/>
          </a:p>
          <a:p>
            <a:r>
              <a:rPr lang="es-CO" dirty="0"/>
              <a:t>En general, todos los modelos funcionan mejor con limpieza de datos y el uso de </a:t>
            </a:r>
            <a:r>
              <a:rPr lang="es-CO" dirty="0" err="1"/>
              <a:t>PipeLines</a:t>
            </a:r>
            <a:r>
              <a:rPr lang="es-CO" dirty="0"/>
              <a:t> no mejora de forma significativa los resultados de los mismos. Es por esto que se recomienda a la empresa hacer una limpieza previa como se realizo aquí previamente, removiendo puntuaciones, </a:t>
            </a:r>
            <a:r>
              <a:rPr lang="es-CO" dirty="0" err="1"/>
              <a:t>enter</a:t>
            </a:r>
            <a:r>
              <a:rPr lang="es-CO" dirty="0"/>
              <a:t> y realizando </a:t>
            </a:r>
            <a:r>
              <a:rPr lang="es-CO" dirty="0" err="1"/>
              <a:t>tokenización</a:t>
            </a:r>
            <a:r>
              <a:rPr lang="es-CO" dirty="0"/>
              <a:t> para evitar los problemas de palabras repetidas. También se recomienda usar la </a:t>
            </a:r>
            <a:r>
              <a:rPr lang="es-CO" dirty="0" err="1"/>
              <a:t>tecnida</a:t>
            </a:r>
            <a:r>
              <a:rPr lang="es-CO" dirty="0"/>
              <a:t> “bag </a:t>
            </a:r>
            <a:r>
              <a:rPr lang="es-CO" dirty="0" err="1"/>
              <a:t>of</a:t>
            </a:r>
            <a:r>
              <a:rPr lang="es-CO" dirty="0"/>
              <a:t> </a:t>
            </a:r>
            <a:r>
              <a:rPr lang="es-CO" dirty="0" err="1"/>
              <a:t>words</a:t>
            </a:r>
            <a:r>
              <a:rPr lang="es-CO" dirty="0"/>
              <a:t>” para que los algoritmos funcionen mejor.</a:t>
            </a:r>
          </a:p>
          <a:p>
            <a:pPr marL="0" indent="0">
              <a:buNone/>
            </a:pPr>
            <a:endParaRPr lang="es-CO" dirty="0"/>
          </a:p>
          <a:p>
            <a:pPr marL="0" indent="0">
              <a:buNone/>
            </a:pPr>
            <a:endParaRPr lang="es-CO" dirty="0"/>
          </a:p>
          <a:p>
            <a:pPr marL="0" indent="0">
              <a:buNone/>
            </a:pPr>
            <a:endParaRPr lang="es-CO" dirty="0"/>
          </a:p>
        </p:txBody>
      </p:sp>
    </p:spTree>
    <p:extLst>
      <p:ext uri="{BB962C8B-B14F-4D97-AF65-F5344CB8AC3E}">
        <p14:creationId xmlns:p14="http://schemas.microsoft.com/office/powerpoint/2010/main" val="396958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María Paula González Escallón</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lnSpcReduction="10000"/>
          </a:bodyPr>
          <a:lstStyle/>
          <a:p>
            <a:r>
              <a:rPr lang="es-CO" b="1" dirty="0"/>
              <a:t>Roles ejecutados:</a:t>
            </a:r>
          </a:p>
          <a:p>
            <a:r>
              <a:rPr lang="es-CO" dirty="0"/>
              <a:t>Líder del proyecto</a:t>
            </a:r>
          </a:p>
          <a:p>
            <a:r>
              <a:rPr lang="es-CO" dirty="0"/>
              <a:t>Manejadora de preentregas individuales </a:t>
            </a:r>
          </a:p>
          <a:p>
            <a:r>
              <a:rPr lang="es-CO" dirty="0"/>
              <a:t>Liderazgo de analítica</a:t>
            </a:r>
          </a:p>
          <a:p>
            <a:r>
              <a:rPr lang="es-CO" dirty="0"/>
              <a:t>Revisión y verificación de limpieza de datos</a:t>
            </a:r>
          </a:p>
          <a:p>
            <a:r>
              <a:rPr lang="es-CO" b="1" dirty="0"/>
              <a:t>Horas trabajadas:</a:t>
            </a:r>
          </a:p>
          <a:p>
            <a:r>
              <a:rPr lang="es-CO" dirty="0"/>
              <a:t>10 horas</a:t>
            </a:r>
          </a:p>
          <a:p>
            <a:r>
              <a:rPr lang="es-CO" b="1" dirty="0"/>
              <a:t>Asignación de puntos:</a:t>
            </a:r>
          </a:p>
          <a:p>
            <a:r>
              <a:rPr lang="es-CO" dirty="0"/>
              <a:t>35 de 100</a:t>
            </a:r>
          </a:p>
          <a:p>
            <a:r>
              <a:rPr lang="es-CO" b="1" dirty="0"/>
              <a:t>Algoritmo desarrollado:</a:t>
            </a:r>
          </a:p>
          <a:p>
            <a:r>
              <a:rPr lang="es-CO" dirty="0"/>
              <a:t>Linear SVC</a:t>
            </a:r>
          </a:p>
        </p:txBody>
      </p:sp>
      <p:pic>
        <p:nvPicPr>
          <p:cNvPr id="6" name="Marcador de contenido 12" descr="Mujer con cabello suelto&#10;&#10;Descripción generada automáticamente">
            <a:extLst>
              <a:ext uri="{FF2B5EF4-FFF2-40B4-BE49-F238E27FC236}">
                <a16:creationId xmlns:a16="http://schemas.microsoft.com/office/drawing/2014/main" id="{8C7405CE-B95A-B65E-C771-5C6083B70A69}"/>
              </a:ext>
            </a:extLst>
          </p:cNvPr>
          <p:cNvPicPr>
            <a:picLocks noChangeAspect="1"/>
          </p:cNvPicPr>
          <p:nvPr/>
        </p:nvPicPr>
        <p:blipFill rotWithShape="1">
          <a:blip r:embed="rId2"/>
          <a:srcRect b="26227"/>
          <a:stretch/>
        </p:blipFill>
        <p:spPr>
          <a:xfrm>
            <a:off x="938022" y="3189922"/>
            <a:ext cx="2129028" cy="2792269"/>
          </a:xfrm>
          <a:prstGeom prst="rect">
            <a:avLst/>
          </a:prstGeom>
        </p:spPr>
      </p:pic>
    </p:spTree>
    <p:extLst>
      <p:ext uri="{BB962C8B-B14F-4D97-AF65-F5344CB8AC3E}">
        <p14:creationId xmlns:p14="http://schemas.microsoft.com/office/powerpoint/2010/main" val="14100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Jessica Robles Moreno</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fontScale="92500" lnSpcReduction="20000"/>
          </a:bodyPr>
          <a:lstStyle/>
          <a:p>
            <a:r>
              <a:rPr lang="es-CO" b="1" dirty="0"/>
              <a:t>Roles ejecutados:</a:t>
            </a:r>
          </a:p>
          <a:p>
            <a:r>
              <a:rPr lang="es-CO" dirty="0"/>
              <a:t>Líder de negocio</a:t>
            </a:r>
          </a:p>
          <a:p>
            <a:r>
              <a:rPr lang="es-CO" dirty="0"/>
              <a:t>Encargada de analítica de proyecto</a:t>
            </a:r>
          </a:p>
          <a:p>
            <a:r>
              <a:rPr lang="es-CO" dirty="0"/>
              <a:t>Encargada de selección de modelos adecuados</a:t>
            </a:r>
          </a:p>
          <a:p>
            <a:r>
              <a:rPr lang="es-CO" dirty="0"/>
              <a:t>Liderazgo de analítica</a:t>
            </a:r>
          </a:p>
          <a:p>
            <a:r>
              <a:rPr lang="es-CO" dirty="0"/>
              <a:t>Revisión de eficacia de modelos</a:t>
            </a:r>
          </a:p>
          <a:p>
            <a:r>
              <a:rPr lang="es-CO" b="1" dirty="0"/>
              <a:t>Horas trabajadas:</a:t>
            </a:r>
          </a:p>
          <a:p>
            <a:r>
              <a:rPr lang="es-CO" dirty="0"/>
              <a:t>10 horas</a:t>
            </a:r>
          </a:p>
          <a:p>
            <a:r>
              <a:rPr lang="es-CO" b="1" dirty="0"/>
              <a:t>Asignación de puntos:</a:t>
            </a:r>
          </a:p>
          <a:p>
            <a:r>
              <a:rPr lang="es-CO" dirty="0"/>
              <a:t>35 de 100</a:t>
            </a:r>
          </a:p>
          <a:p>
            <a:r>
              <a:rPr lang="es-CO" b="1" dirty="0"/>
              <a:t>Algoritmo desarrollado:</a:t>
            </a:r>
          </a:p>
          <a:p>
            <a:r>
              <a:rPr lang="es-CO" dirty="0" err="1"/>
              <a:t>Naive</a:t>
            </a:r>
            <a:r>
              <a:rPr lang="es-CO" dirty="0"/>
              <a:t> </a:t>
            </a:r>
            <a:r>
              <a:rPr lang="es-CO" dirty="0" err="1"/>
              <a:t>Bayers</a:t>
            </a:r>
            <a:endParaRPr lang="es-CO" dirty="0"/>
          </a:p>
        </p:txBody>
      </p:sp>
      <p:sp>
        <p:nvSpPr>
          <p:cNvPr id="4" name="Marcador de texto 3">
            <a:extLst>
              <a:ext uri="{FF2B5EF4-FFF2-40B4-BE49-F238E27FC236}">
                <a16:creationId xmlns:a16="http://schemas.microsoft.com/office/drawing/2014/main" id="{89D991C5-E098-45DD-DFF8-6EB0D0D62DFD}"/>
              </a:ext>
            </a:extLst>
          </p:cNvPr>
          <p:cNvSpPr>
            <a:spLocks noGrp="1"/>
          </p:cNvSpPr>
          <p:nvPr>
            <p:ph type="body" sz="half" idx="2"/>
          </p:nvPr>
        </p:nvSpPr>
        <p:spPr/>
        <p:txBody>
          <a:bodyPr/>
          <a:lstStyle/>
          <a:p>
            <a:endParaRPr lang="es-CO"/>
          </a:p>
        </p:txBody>
      </p:sp>
      <p:pic>
        <p:nvPicPr>
          <p:cNvPr id="7" name="Imagen 6" descr="Mujer sonriendo en frente de un pared&#10;&#10;Descripción generada automáticamente">
            <a:extLst>
              <a:ext uri="{FF2B5EF4-FFF2-40B4-BE49-F238E27FC236}">
                <a16:creationId xmlns:a16="http://schemas.microsoft.com/office/drawing/2014/main" id="{D2C7379B-90A2-1F76-03FD-9FE8736432EF}"/>
              </a:ext>
            </a:extLst>
          </p:cNvPr>
          <p:cNvPicPr>
            <a:picLocks noChangeAspect="1"/>
          </p:cNvPicPr>
          <p:nvPr/>
        </p:nvPicPr>
        <p:blipFill>
          <a:blip r:embed="rId2"/>
          <a:stretch>
            <a:fillRect/>
          </a:stretch>
        </p:blipFill>
        <p:spPr>
          <a:xfrm>
            <a:off x="643465" y="3043050"/>
            <a:ext cx="3143250" cy="3154892"/>
          </a:xfrm>
          <a:prstGeom prst="rect">
            <a:avLst/>
          </a:prstGeom>
        </p:spPr>
      </p:pic>
    </p:spTree>
    <p:extLst>
      <p:ext uri="{BB962C8B-B14F-4D97-AF65-F5344CB8AC3E}">
        <p14:creationId xmlns:p14="http://schemas.microsoft.com/office/powerpoint/2010/main" val="206095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9EE73-6657-3DFE-FB5A-8818BA21DA97}"/>
              </a:ext>
            </a:extLst>
          </p:cNvPr>
          <p:cNvSpPr>
            <a:spLocks noGrp="1"/>
          </p:cNvSpPr>
          <p:nvPr>
            <p:ph type="title"/>
          </p:nvPr>
        </p:nvSpPr>
        <p:spPr/>
        <p:txBody>
          <a:bodyPr/>
          <a:lstStyle/>
          <a:p>
            <a:r>
              <a:rPr lang="es-CO" dirty="0"/>
              <a:t>Juan Esteban Vergara</a:t>
            </a:r>
          </a:p>
        </p:txBody>
      </p:sp>
      <p:sp>
        <p:nvSpPr>
          <p:cNvPr id="3" name="Marcador de contenido 2">
            <a:extLst>
              <a:ext uri="{FF2B5EF4-FFF2-40B4-BE49-F238E27FC236}">
                <a16:creationId xmlns:a16="http://schemas.microsoft.com/office/drawing/2014/main" id="{2C1BACC6-7AF3-1E18-74E9-88C195505798}"/>
              </a:ext>
            </a:extLst>
          </p:cNvPr>
          <p:cNvSpPr>
            <a:spLocks noGrp="1"/>
          </p:cNvSpPr>
          <p:nvPr>
            <p:ph idx="1"/>
          </p:nvPr>
        </p:nvSpPr>
        <p:spPr/>
        <p:txBody>
          <a:bodyPr>
            <a:normAutofit/>
          </a:bodyPr>
          <a:lstStyle/>
          <a:p>
            <a:r>
              <a:rPr lang="es-CO" b="1" dirty="0"/>
              <a:t>Roles ejecutados:</a:t>
            </a:r>
          </a:p>
          <a:p>
            <a:r>
              <a:rPr lang="es-CO" dirty="0"/>
              <a:t>Líder de manejo de datos</a:t>
            </a:r>
          </a:p>
          <a:p>
            <a:r>
              <a:rPr lang="es-CO" dirty="0"/>
              <a:t>Encargada de limpieza de datos</a:t>
            </a:r>
          </a:p>
          <a:p>
            <a:r>
              <a:rPr lang="es-CO" dirty="0"/>
              <a:t>Revisión de entendimiento de datos para los modelos</a:t>
            </a:r>
          </a:p>
          <a:p>
            <a:r>
              <a:rPr lang="es-CO" b="1" dirty="0"/>
              <a:t>Horas trabajadas:</a:t>
            </a:r>
          </a:p>
          <a:p>
            <a:r>
              <a:rPr lang="es-CO" dirty="0"/>
              <a:t>7 horas</a:t>
            </a:r>
          </a:p>
          <a:p>
            <a:r>
              <a:rPr lang="es-CO" b="1" dirty="0"/>
              <a:t>Asignación de puntos:</a:t>
            </a:r>
          </a:p>
          <a:p>
            <a:r>
              <a:rPr lang="es-CO" dirty="0"/>
              <a:t>30 de 100</a:t>
            </a:r>
          </a:p>
          <a:p>
            <a:r>
              <a:rPr lang="es-CO" b="1" dirty="0"/>
              <a:t>Algoritmo desarrollado:</a:t>
            </a:r>
          </a:p>
          <a:p>
            <a:r>
              <a:rPr lang="es-CO" dirty="0"/>
              <a:t>SGD </a:t>
            </a:r>
            <a:r>
              <a:rPr lang="es-CO" dirty="0" err="1"/>
              <a:t>Classification</a:t>
            </a:r>
            <a:endParaRPr lang="es-CO" dirty="0"/>
          </a:p>
        </p:txBody>
      </p:sp>
      <p:sp>
        <p:nvSpPr>
          <p:cNvPr id="4" name="Marcador de texto 3">
            <a:extLst>
              <a:ext uri="{FF2B5EF4-FFF2-40B4-BE49-F238E27FC236}">
                <a16:creationId xmlns:a16="http://schemas.microsoft.com/office/drawing/2014/main" id="{C1D6DD84-5ED5-27A7-3CD9-9D78D829A6BB}"/>
              </a:ext>
            </a:extLst>
          </p:cNvPr>
          <p:cNvSpPr>
            <a:spLocks noGrp="1"/>
          </p:cNvSpPr>
          <p:nvPr>
            <p:ph type="body" sz="half" idx="2"/>
          </p:nvPr>
        </p:nvSpPr>
        <p:spPr/>
        <p:txBody>
          <a:bodyPr/>
          <a:lstStyle/>
          <a:p>
            <a:endParaRPr lang="es-CO"/>
          </a:p>
        </p:txBody>
      </p:sp>
      <p:pic>
        <p:nvPicPr>
          <p:cNvPr id="7" name="Imagen 6" descr="Hombre sonriendo con lentes&#10;&#10;Descripción generada automáticamente">
            <a:extLst>
              <a:ext uri="{FF2B5EF4-FFF2-40B4-BE49-F238E27FC236}">
                <a16:creationId xmlns:a16="http://schemas.microsoft.com/office/drawing/2014/main" id="{382D1182-4E1E-34E6-D18C-41D334BC5A6B}"/>
              </a:ext>
            </a:extLst>
          </p:cNvPr>
          <p:cNvPicPr>
            <a:picLocks noChangeAspect="1"/>
          </p:cNvPicPr>
          <p:nvPr/>
        </p:nvPicPr>
        <p:blipFill>
          <a:blip r:embed="rId2"/>
          <a:stretch>
            <a:fillRect/>
          </a:stretch>
        </p:blipFill>
        <p:spPr>
          <a:xfrm>
            <a:off x="643465" y="3043049"/>
            <a:ext cx="2854337" cy="3109405"/>
          </a:xfrm>
          <a:prstGeom prst="rect">
            <a:avLst/>
          </a:prstGeom>
        </p:spPr>
      </p:pic>
    </p:spTree>
    <p:extLst>
      <p:ext uri="{BB962C8B-B14F-4D97-AF65-F5344CB8AC3E}">
        <p14:creationId xmlns:p14="http://schemas.microsoft.com/office/powerpoint/2010/main" val="371672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72443-0F8A-0B8A-1448-1D37762A90CE}"/>
              </a:ext>
            </a:extLst>
          </p:cNvPr>
          <p:cNvSpPr>
            <a:spLocks noGrp="1"/>
          </p:cNvSpPr>
          <p:nvPr>
            <p:ph type="title"/>
          </p:nvPr>
        </p:nvSpPr>
        <p:spPr/>
        <p:txBody>
          <a:bodyPr/>
          <a:lstStyle/>
          <a:p>
            <a:r>
              <a:rPr lang="es-CO" dirty="0"/>
              <a:t>Reuniones realizadas</a:t>
            </a:r>
          </a:p>
        </p:txBody>
      </p:sp>
      <p:cxnSp>
        <p:nvCxnSpPr>
          <p:cNvPr id="4" name="Conector recto 3">
            <a:extLst>
              <a:ext uri="{FF2B5EF4-FFF2-40B4-BE49-F238E27FC236}">
                <a16:creationId xmlns:a16="http://schemas.microsoft.com/office/drawing/2014/main" id="{3FD3365E-E671-E3AC-529B-2AEF649BA4A7}"/>
              </a:ext>
            </a:extLst>
          </p:cNvPr>
          <p:cNvCxnSpPr>
            <a:cxnSpLocks/>
          </p:cNvCxnSpPr>
          <p:nvPr/>
        </p:nvCxnSpPr>
        <p:spPr>
          <a:xfrm>
            <a:off x="940071" y="3890638"/>
            <a:ext cx="1037281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Globo: flecha hacia abajo 6">
            <a:extLst>
              <a:ext uri="{FF2B5EF4-FFF2-40B4-BE49-F238E27FC236}">
                <a16:creationId xmlns:a16="http://schemas.microsoft.com/office/drawing/2014/main" id="{E1C44CF3-6183-DF9C-5691-603E99303E9D}"/>
              </a:ext>
            </a:extLst>
          </p:cNvPr>
          <p:cNvSpPr/>
          <p:nvPr/>
        </p:nvSpPr>
        <p:spPr>
          <a:xfrm>
            <a:off x="1251751" y="2450844"/>
            <a:ext cx="2325949" cy="1127465"/>
          </a:xfrm>
          <a:prstGeom prst="down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lanzamiento:</a:t>
            </a:r>
          </a:p>
          <a:p>
            <a:pPr algn="ctr"/>
            <a:r>
              <a:rPr lang="es-CO" sz="1600" dirty="0"/>
              <a:t>11 de octubre del 2022</a:t>
            </a:r>
          </a:p>
        </p:txBody>
      </p:sp>
      <p:sp>
        <p:nvSpPr>
          <p:cNvPr id="8" name="Globo: flecha hacia arriba 7">
            <a:extLst>
              <a:ext uri="{FF2B5EF4-FFF2-40B4-BE49-F238E27FC236}">
                <a16:creationId xmlns:a16="http://schemas.microsoft.com/office/drawing/2014/main" id="{10CC995F-C533-15D3-88A4-91B88EEF7E52}"/>
              </a:ext>
            </a:extLst>
          </p:cNvPr>
          <p:cNvSpPr/>
          <p:nvPr/>
        </p:nvSpPr>
        <p:spPr>
          <a:xfrm>
            <a:off x="3222594" y="4515293"/>
            <a:ext cx="2325949" cy="1012054"/>
          </a:xfrm>
          <a:prstGeom prst="up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seguimiento:</a:t>
            </a:r>
          </a:p>
          <a:p>
            <a:pPr algn="ctr"/>
            <a:r>
              <a:rPr lang="es-CO" sz="1600" dirty="0"/>
              <a:t>12 de octubre del 2022</a:t>
            </a:r>
          </a:p>
        </p:txBody>
      </p:sp>
      <p:sp>
        <p:nvSpPr>
          <p:cNvPr id="9" name="Globo: flecha hacia abajo 8">
            <a:extLst>
              <a:ext uri="{FF2B5EF4-FFF2-40B4-BE49-F238E27FC236}">
                <a16:creationId xmlns:a16="http://schemas.microsoft.com/office/drawing/2014/main" id="{E05E640A-2460-84DA-82C7-292C4B13D856}"/>
              </a:ext>
            </a:extLst>
          </p:cNvPr>
          <p:cNvSpPr/>
          <p:nvPr/>
        </p:nvSpPr>
        <p:spPr>
          <a:xfrm>
            <a:off x="4870881" y="2450845"/>
            <a:ext cx="2325949" cy="1127465"/>
          </a:xfrm>
          <a:prstGeom prst="down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seguimiento:</a:t>
            </a:r>
          </a:p>
          <a:p>
            <a:pPr algn="ctr"/>
            <a:r>
              <a:rPr lang="es-CO" sz="1600" dirty="0"/>
              <a:t>16 de octubre del 2022</a:t>
            </a:r>
          </a:p>
        </p:txBody>
      </p:sp>
      <p:sp>
        <p:nvSpPr>
          <p:cNvPr id="10" name="Globo: flecha hacia arriba 9">
            <a:extLst>
              <a:ext uri="{FF2B5EF4-FFF2-40B4-BE49-F238E27FC236}">
                <a16:creationId xmlns:a16="http://schemas.microsoft.com/office/drawing/2014/main" id="{14BBD735-875C-CD04-E0DE-A0CEDE066BAF}"/>
              </a:ext>
            </a:extLst>
          </p:cNvPr>
          <p:cNvSpPr/>
          <p:nvPr/>
        </p:nvSpPr>
        <p:spPr>
          <a:xfrm>
            <a:off x="7078463" y="4515293"/>
            <a:ext cx="2325949" cy="1012054"/>
          </a:xfrm>
          <a:prstGeom prst="up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seguimiento:</a:t>
            </a:r>
          </a:p>
          <a:p>
            <a:pPr algn="ctr"/>
            <a:r>
              <a:rPr lang="es-CO" sz="1600" dirty="0"/>
              <a:t>18 de octubre</a:t>
            </a:r>
          </a:p>
        </p:txBody>
      </p:sp>
      <p:sp>
        <p:nvSpPr>
          <p:cNvPr id="12" name="Globo: flecha hacia abajo 11">
            <a:extLst>
              <a:ext uri="{FF2B5EF4-FFF2-40B4-BE49-F238E27FC236}">
                <a16:creationId xmlns:a16="http://schemas.microsoft.com/office/drawing/2014/main" id="{62708E6E-B3E2-9713-AF5E-3FF6CA94A2F0}"/>
              </a:ext>
            </a:extLst>
          </p:cNvPr>
          <p:cNvSpPr/>
          <p:nvPr/>
        </p:nvSpPr>
        <p:spPr>
          <a:xfrm>
            <a:off x="8490011" y="2450846"/>
            <a:ext cx="2325949" cy="1127465"/>
          </a:xfrm>
          <a:prstGeom prst="downArrowCallou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Reunión de finalización:</a:t>
            </a:r>
          </a:p>
          <a:p>
            <a:pPr algn="ctr"/>
            <a:r>
              <a:rPr lang="es-CO" sz="1600" dirty="0"/>
              <a:t>19 de octubre del 2022</a:t>
            </a:r>
          </a:p>
        </p:txBody>
      </p:sp>
    </p:spTree>
    <p:extLst>
      <p:ext uri="{BB962C8B-B14F-4D97-AF65-F5344CB8AC3E}">
        <p14:creationId xmlns:p14="http://schemas.microsoft.com/office/powerpoint/2010/main" val="108996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Dibujo animado de un personaje animado&#10;&#10;Descripción generada automáticamente con confianza media">
            <a:extLst>
              <a:ext uri="{FF2B5EF4-FFF2-40B4-BE49-F238E27FC236}">
                <a16:creationId xmlns:a16="http://schemas.microsoft.com/office/drawing/2014/main" id="{CB5595D3-5122-F006-E89B-AB2D5A02D862}"/>
              </a:ext>
            </a:extLst>
          </p:cNvPr>
          <p:cNvPicPr>
            <a:picLocks noGrp="1" noChangeAspect="1"/>
          </p:cNvPicPr>
          <p:nvPr>
            <p:ph type="pic" idx="1"/>
          </p:nvPr>
        </p:nvPicPr>
        <p:blipFill>
          <a:blip r:embed="rId2"/>
          <a:srcRect t="14795" b="14795"/>
          <a:stretch>
            <a:fillRect/>
          </a:stretch>
        </p:blipFill>
        <p:spPr/>
      </p:pic>
      <p:sp>
        <p:nvSpPr>
          <p:cNvPr id="3" name="Título 2">
            <a:extLst>
              <a:ext uri="{FF2B5EF4-FFF2-40B4-BE49-F238E27FC236}">
                <a16:creationId xmlns:a16="http://schemas.microsoft.com/office/drawing/2014/main" id="{62894FD2-B856-CE9D-4C36-583161882A0B}"/>
              </a:ext>
            </a:extLst>
          </p:cNvPr>
          <p:cNvSpPr>
            <a:spLocks noGrp="1"/>
          </p:cNvSpPr>
          <p:nvPr>
            <p:ph type="title"/>
          </p:nvPr>
        </p:nvSpPr>
        <p:spPr/>
        <p:txBody>
          <a:bodyPr/>
          <a:lstStyle/>
          <a:p>
            <a:r>
              <a:rPr lang="es-CO" dirty="0"/>
              <a:t>Comprensión del negocio</a:t>
            </a:r>
          </a:p>
        </p:txBody>
      </p:sp>
      <p:sp>
        <p:nvSpPr>
          <p:cNvPr id="4" name="Marcador de texto 3">
            <a:extLst>
              <a:ext uri="{FF2B5EF4-FFF2-40B4-BE49-F238E27FC236}">
                <a16:creationId xmlns:a16="http://schemas.microsoft.com/office/drawing/2014/main" id="{902506DC-9FAC-1256-2121-C349F71CA78B}"/>
              </a:ext>
            </a:extLst>
          </p:cNvPr>
          <p:cNvSpPr>
            <a:spLocks noGrp="1"/>
          </p:cNvSpPr>
          <p:nvPr>
            <p:ph type="body" sz="half" idx="2"/>
          </p:nvPr>
        </p:nvSpPr>
        <p:spPr/>
        <p:txBody>
          <a:bodyPr/>
          <a:lstStyle/>
          <a:p>
            <a:r>
              <a:rPr lang="es-CO" dirty="0"/>
              <a:t>Enfoque </a:t>
            </a:r>
            <a:r>
              <a:rPr lang="es-CO" dirty="0" err="1"/>
              <a:t>analitico</a:t>
            </a:r>
            <a:endParaRPr lang="es-CO" dirty="0"/>
          </a:p>
        </p:txBody>
      </p:sp>
    </p:spTree>
    <p:extLst>
      <p:ext uri="{BB962C8B-B14F-4D97-AF65-F5344CB8AC3E}">
        <p14:creationId xmlns:p14="http://schemas.microsoft.com/office/powerpoint/2010/main" val="227562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Oportunidad/Problema de negocio</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CO" dirty="0"/>
              <a:t>La empresa quiere poder clasificar de manera automatizada si una persona tiene la característica de “suicida” o “no suicida”  en base a sus comentarios e interacciones en la plataforma Reddit, para así identificar potenciales casos de depresión, personas con tendencias suicidas o intentos de suicidio.</a:t>
            </a:r>
          </a:p>
        </p:txBody>
      </p:sp>
    </p:spTree>
    <p:extLst>
      <p:ext uri="{BB962C8B-B14F-4D97-AF65-F5344CB8AC3E}">
        <p14:creationId xmlns:p14="http://schemas.microsoft.com/office/powerpoint/2010/main" val="52141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86A6C-3C32-346C-EAE6-5194E7AC9C5C}"/>
              </a:ext>
            </a:extLst>
          </p:cNvPr>
          <p:cNvSpPr>
            <a:spLocks noGrp="1"/>
          </p:cNvSpPr>
          <p:nvPr>
            <p:ph type="title"/>
          </p:nvPr>
        </p:nvSpPr>
        <p:spPr/>
        <p:txBody>
          <a:bodyPr/>
          <a:lstStyle/>
          <a:p>
            <a:r>
              <a:rPr lang="es-CO" dirty="0"/>
              <a:t>Enfoque analítico </a:t>
            </a:r>
          </a:p>
        </p:txBody>
      </p:sp>
      <p:sp>
        <p:nvSpPr>
          <p:cNvPr id="3" name="Marcador de contenido 2">
            <a:extLst>
              <a:ext uri="{FF2B5EF4-FFF2-40B4-BE49-F238E27FC236}">
                <a16:creationId xmlns:a16="http://schemas.microsoft.com/office/drawing/2014/main" id="{11ED9726-38BD-C134-ABC3-7A20E4872C5E}"/>
              </a:ext>
            </a:extLst>
          </p:cNvPr>
          <p:cNvSpPr>
            <a:spLocks noGrp="1"/>
          </p:cNvSpPr>
          <p:nvPr>
            <p:ph idx="1"/>
          </p:nvPr>
        </p:nvSpPr>
        <p:spPr/>
        <p:txBody>
          <a:bodyPr/>
          <a:lstStyle/>
          <a:p>
            <a:r>
              <a:rPr lang="es-CO" dirty="0"/>
              <a:t>Dado que el problema requiere de un algoritmo que determine si una persona tiene la característica “suicida” o “no suicida” a partir de comentarios en un foro, se necesita entrenar un algoritmo con comentarios provenientes del mismo Foro Reddit de personas que sufren de depresión o han intentado suicidarse y por lo tanto ya tienen la etiqueta de la característica.</a:t>
            </a:r>
          </a:p>
        </p:txBody>
      </p:sp>
    </p:spTree>
    <p:extLst>
      <p:ext uri="{BB962C8B-B14F-4D97-AF65-F5344CB8AC3E}">
        <p14:creationId xmlns:p14="http://schemas.microsoft.com/office/powerpoint/2010/main" val="38438018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{8CC0CAA9-15F6-4B8D-AB0B-EE7D832117C4}tf22712842_win32</Template>
  <TotalTime>210</TotalTime>
  <Words>1875</Words>
  <Application>Microsoft Office PowerPoint</Application>
  <PresentationFormat>Panorámica</PresentationFormat>
  <Paragraphs>110</Paragraphs>
  <Slides>29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Bookman Old Style</vt:lpstr>
      <vt:lpstr>Calibri</vt:lpstr>
      <vt:lpstr>Franklin Gothic Book</vt:lpstr>
      <vt:lpstr>1_RetrospectVTI</vt:lpstr>
      <vt:lpstr>Proyecto 1 Etapa 1</vt:lpstr>
      <vt:lpstr>Integrantes</vt:lpstr>
      <vt:lpstr>María Paula González Escallón</vt:lpstr>
      <vt:lpstr>Jessica Robles Moreno</vt:lpstr>
      <vt:lpstr>Juan Esteban Vergara</vt:lpstr>
      <vt:lpstr>Reuniones realizadas</vt:lpstr>
      <vt:lpstr>Comprensión del negocio</vt:lpstr>
      <vt:lpstr>Oportunidad/Problema de negocio</vt:lpstr>
      <vt:lpstr>Enfoque analítico </vt:lpstr>
      <vt:lpstr>Organización y rol que se beneficia con la oportunidad</vt:lpstr>
      <vt:lpstr>Técnicas y algoritmos a utilizar</vt:lpstr>
      <vt:lpstr>Entendimiento y preparación de los datos</vt:lpstr>
      <vt:lpstr>Formato y columnas</vt:lpstr>
      <vt:lpstr>Calidad de datos</vt:lpstr>
      <vt:lpstr>Calidad de datos</vt:lpstr>
      <vt:lpstr>Implementación</vt:lpstr>
      <vt:lpstr>Modelado y evaluación</vt:lpstr>
      <vt:lpstr>LinearSVC</vt:lpstr>
      <vt:lpstr>LinearSVC</vt:lpstr>
      <vt:lpstr>LinearSVC</vt:lpstr>
      <vt:lpstr>Naive Bayes</vt:lpstr>
      <vt:lpstr>Naive Bayes</vt:lpstr>
      <vt:lpstr>Naive Bayes</vt:lpstr>
      <vt:lpstr>SGD Classifier</vt:lpstr>
      <vt:lpstr>SGD Classifier</vt:lpstr>
      <vt:lpstr>SGD Classifier</vt:lpstr>
      <vt:lpstr>Resultados</vt:lpstr>
      <vt:lpstr>F1-Score</vt:lpstr>
      <vt:lpstr>Mejor modelo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Etapa 1</dc:title>
  <dc:creator>Juan Esteban Vergara Ascencio</dc:creator>
  <cp:lastModifiedBy>Juan Esteban Vergara Ascencio</cp:lastModifiedBy>
  <cp:revision>1</cp:revision>
  <dcterms:created xsi:type="dcterms:W3CDTF">2022-10-19T20:51:28Z</dcterms:created>
  <dcterms:modified xsi:type="dcterms:W3CDTF">2022-10-20T00:21:51Z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