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9" r:id="rId3"/>
    <p:sldId id="277" r:id="rId4"/>
    <p:sldId id="285" r:id="rId5"/>
    <p:sldId id="280" r:id="rId6"/>
    <p:sldId id="286" r:id="rId7"/>
    <p:sldId id="284" r:id="rId8"/>
    <p:sldId id="269" r:id="rId9"/>
    <p:sldId id="287" r:id="rId10"/>
    <p:sldId id="282" r:id="rId11"/>
    <p:sldId id="281" r:id="rId12"/>
    <p:sldId id="283" r:id="rId13"/>
  </p:sldIdLst>
  <p:sldSz cx="9144000" cy="5143500" type="screen16x9"/>
  <p:notesSz cx="6858000" cy="9144000"/>
  <p:embeddedFontLst>
    <p:embeddedFont>
      <p:font typeface="Gaegu"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42" autoAdjust="0"/>
    <p:restoredTop sz="94660"/>
  </p:normalViewPr>
  <p:slideViewPr>
    <p:cSldViewPr snapToGrid="0">
      <p:cViewPr varScale="1">
        <p:scale>
          <a:sx n="138" d="100"/>
          <a:sy n="138" d="100"/>
        </p:scale>
        <p:origin x="126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a8327892d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8a8327892d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87125C31-8697-91B5-02AA-DF1600812BA9}"/>
            </a:ext>
          </a:extLst>
        </p:cNvPr>
        <p:cNvGrpSpPr/>
        <p:nvPr/>
      </p:nvGrpSpPr>
      <p:grpSpPr>
        <a:xfrm>
          <a:off x="0" y="0"/>
          <a:ext cx="0" cy="0"/>
          <a:chOff x="0" y="0"/>
          <a:chExt cx="0" cy="0"/>
        </a:xfrm>
      </p:grpSpPr>
      <p:sp>
        <p:nvSpPr>
          <p:cNvPr id="356" name="Google Shape;356;g18bfccdc44e_0_62:notes">
            <a:extLst>
              <a:ext uri="{FF2B5EF4-FFF2-40B4-BE49-F238E27FC236}">
                <a16:creationId xmlns:a16="http://schemas.microsoft.com/office/drawing/2014/main" id="{872643C8-0ED9-D5D9-17B8-E670A24858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8bfccdc44e_0_62:notes">
            <a:extLst>
              <a:ext uri="{FF2B5EF4-FFF2-40B4-BE49-F238E27FC236}">
                <a16:creationId xmlns:a16="http://schemas.microsoft.com/office/drawing/2014/main" id="{54431B82-389A-E9B2-F720-186CD198FF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7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0246BC0A-B7A1-1DDC-F116-54794097625B}"/>
            </a:ext>
          </a:extLst>
        </p:cNvPr>
        <p:cNvGrpSpPr/>
        <p:nvPr/>
      </p:nvGrpSpPr>
      <p:grpSpPr>
        <a:xfrm>
          <a:off x="0" y="0"/>
          <a:ext cx="0" cy="0"/>
          <a:chOff x="0" y="0"/>
          <a:chExt cx="0" cy="0"/>
        </a:xfrm>
      </p:grpSpPr>
      <p:sp>
        <p:nvSpPr>
          <p:cNvPr id="356" name="Google Shape;356;g18bfccdc44e_0_62:notes">
            <a:extLst>
              <a:ext uri="{FF2B5EF4-FFF2-40B4-BE49-F238E27FC236}">
                <a16:creationId xmlns:a16="http://schemas.microsoft.com/office/drawing/2014/main" id="{3AD7ABE8-6AC1-AD80-0D83-8C0F19EAA5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8bfccdc44e_0_62:notes">
            <a:extLst>
              <a:ext uri="{FF2B5EF4-FFF2-40B4-BE49-F238E27FC236}">
                <a16:creationId xmlns:a16="http://schemas.microsoft.com/office/drawing/2014/main" id="{B349603A-1A66-E09C-31F1-4845ED600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03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bfccdc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bfccdc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a:extLst>
            <a:ext uri="{FF2B5EF4-FFF2-40B4-BE49-F238E27FC236}">
              <a16:creationId xmlns:a16="http://schemas.microsoft.com/office/drawing/2014/main" id="{369A7683-3276-9CBB-1E4F-DC14427D2790}"/>
            </a:ext>
          </a:extLst>
        </p:cNvPr>
        <p:cNvGrpSpPr/>
        <p:nvPr/>
      </p:nvGrpSpPr>
      <p:grpSpPr>
        <a:xfrm>
          <a:off x="0" y="0"/>
          <a:ext cx="0" cy="0"/>
          <a:chOff x="0" y="0"/>
          <a:chExt cx="0" cy="0"/>
        </a:xfrm>
      </p:grpSpPr>
      <p:sp>
        <p:nvSpPr>
          <p:cNvPr id="585" name="Google Shape;585;g18bfccdc44e_0_0:notes">
            <a:extLst>
              <a:ext uri="{FF2B5EF4-FFF2-40B4-BE49-F238E27FC236}">
                <a16:creationId xmlns:a16="http://schemas.microsoft.com/office/drawing/2014/main" id="{170AEEE1-9B3B-D572-018C-EF1749FEAC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bfccdc44e_0_0:notes">
            <a:extLst>
              <a:ext uri="{FF2B5EF4-FFF2-40B4-BE49-F238E27FC236}">
                <a16:creationId xmlns:a16="http://schemas.microsoft.com/office/drawing/2014/main" id="{722815FE-0B9D-F259-2C48-885A11A2EF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0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bfccdc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bfccdc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08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a:extLst>
            <a:ext uri="{FF2B5EF4-FFF2-40B4-BE49-F238E27FC236}">
              <a16:creationId xmlns:a16="http://schemas.microsoft.com/office/drawing/2014/main" id="{B2F95054-A4FA-AED8-6848-88F2D16C529B}"/>
            </a:ext>
          </a:extLst>
        </p:cNvPr>
        <p:cNvGrpSpPr/>
        <p:nvPr/>
      </p:nvGrpSpPr>
      <p:grpSpPr>
        <a:xfrm>
          <a:off x="0" y="0"/>
          <a:ext cx="0" cy="0"/>
          <a:chOff x="0" y="0"/>
          <a:chExt cx="0" cy="0"/>
        </a:xfrm>
      </p:grpSpPr>
      <p:sp>
        <p:nvSpPr>
          <p:cNvPr id="585" name="Google Shape;585;g18bfccdc44e_0_0:notes">
            <a:extLst>
              <a:ext uri="{FF2B5EF4-FFF2-40B4-BE49-F238E27FC236}">
                <a16:creationId xmlns:a16="http://schemas.microsoft.com/office/drawing/2014/main" id="{8649980C-A825-DCC1-7484-A6565FA24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bfccdc44e_0_0:notes">
            <a:extLst>
              <a:ext uri="{FF2B5EF4-FFF2-40B4-BE49-F238E27FC236}">
                <a16:creationId xmlns:a16="http://schemas.microsoft.com/office/drawing/2014/main" id="{255D59CA-8AEE-DC9B-A83C-6AC96840FA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91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a:extLst>
            <a:ext uri="{FF2B5EF4-FFF2-40B4-BE49-F238E27FC236}">
              <a16:creationId xmlns:a16="http://schemas.microsoft.com/office/drawing/2014/main" id="{A6548111-1E44-16D1-7951-ACFE61B44280}"/>
            </a:ext>
          </a:extLst>
        </p:cNvPr>
        <p:cNvGrpSpPr/>
        <p:nvPr/>
      </p:nvGrpSpPr>
      <p:grpSpPr>
        <a:xfrm>
          <a:off x="0" y="0"/>
          <a:ext cx="0" cy="0"/>
          <a:chOff x="0" y="0"/>
          <a:chExt cx="0" cy="0"/>
        </a:xfrm>
      </p:grpSpPr>
      <p:sp>
        <p:nvSpPr>
          <p:cNvPr id="585" name="Google Shape;585;g18bfccdc44e_0_0:notes">
            <a:extLst>
              <a:ext uri="{FF2B5EF4-FFF2-40B4-BE49-F238E27FC236}">
                <a16:creationId xmlns:a16="http://schemas.microsoft.com/office/drawing/2014/main" id="{B98BC615-6BD3-4DCA-0739-66BC67E62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bfccdc44e_0_0:notes">
            <a:extLst>
              <a:ext uri="{FF2B5EF4-FFF2-40B4-BE49-F238E27FC236}">
                <a16:creationId xmlns:a16="http://schemas.microsoft.com/office/drawing/2014/main" id="{11113C68-CC54-B914-170B-E3EBE506A5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4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bfccdc44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8bfccdc44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921C8611-2094-2F57-5BF5-095D89768B20}"/>
            </a:ext>
          </a:extLst>
        </p:cNvPr>
        <p:cNvGrpSpPr/>
        <p:nvPr/>
      </p:nvGrpSpPr>
      <p:grpSpPr>
        <a:xfrm>
          <a:off x="0" y="0"/>
          <a:ext cx="0" cy="0"/>
          <a:chOff x="0" y="0"/>
          <a:chExt cx="0" cy="0"/>
        </a:xfrm>
      </p:grpSpPr>
      <p:sp>
        <p:nvSpPr>
          <p:cNvPr id="356" name="Google Shape;356;g18bfccdc44e_0_62:notes">
            <a:extLst>
              <a:ext uri="{FF2B5EF4-FFF2-40B4-BE49-F238E27FC236}">
                <a16:creationId xmlns:a16="http://schemas.microsoft.com/office/drawing/2014/main" id="{5A03DF62-BE28-AD1C-AE2E-6EDD24FFCE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8bfccdc44e_0_62:notes">
            <a:extLst>
              <a:ext uri="{FF2B5EF4-FFF2-40B4-BE49-F238E27FC236}">
                <a16:creationId xmlns:a16="http://schemas.microsoft.com/office/drawing/2014/main" id="{3B51F6F7-3A61-57D2-424D-64695FF3C0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58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13918861-F24B-5663-5BCA-F8101A2BD1E9}"/>
            </a:ext>
          </a:extLst>
        </p:cNvPr>
        <p:cNvGrpSpPr/>
        <p:nvPr/>
      </p:nvGrpSpPr>
      <p:grpSpPr>
        <a:xfrm>
          <a:off x="0" y="0"/>
          <a:ext cx="0" cy="0"/>
          <a:chOff x="0" y="0"/>
          <a:chExt cx="0" cy="0"/>
        </a:xfrm>
      </p:grpSpPr>
      <p:sp>
        <p:nvSpPr>
          <p:cNvPr id="356" name="Google Shape;356;g18bfccdc44e_0_62:notes">
            <a:extLst>
              <a:ext uri="{FF2B5EF4-FFF2-40B4-BE49-F238E27FC236}">
                <a16:creationId xmlns:a16="http://schemas.microsoft.com/office/drawing/2014/main" id="{2E655A3C-B54C-28B1-E2DD-1EBCB73B7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8bfccdc44e_0_62:notes">
            <a:extLst>
              <a:ext uri="{FF2B5EF4-FFF2-40B4-BE49-F238E27FC236}">
                <a16:creationId xmlns:a16="http://schemas.microsoft.com/office/drawing/2014/main" id="{D7B93393-9B9A-94B3-1F0D-BF4033349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73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p28"/>
          <p:cNvGrpSpPr/>
          <p:nvPr/>
        </p:nvGrpSpPr>
        <p:grpSpPr>
          <a:xfrm>
            <a:off x="505875" y="461950"/>
            <a:ext cx="8324373" cy="4254416"/>
            <a:chOff x="-22571" y="0"/>
            <a:chExt cx="13361754" cy="10641361"/>
          </a:xfrm>
        </p:grpSpPr>
        <p:grpSp>
          <p:nvGrpSpPr>
            <p:cNvPr id="181" name="Google Shape;181;p28"/>
            <p:cNvGrpSpPr/>
            <p:nvPr/>
          </p:nvGrpSpPr>
          <p:grpSpPr>
            <a:xfrm>
              <a:off x="-22571" y="0"/>
              <a:ext cx="13361754" cy="10641361"/>
              <a:chOff x="-3810" y="0"/>
              <a:chExt cx="2255481" cy="1796275"/>
            </a:xfrm>
          </p:grpSpPr>
          <p:sp>
            <p:nvSpPr>
              <p:cNvPr id="182" name="Google Shape;182;p28"/>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183" name="Google Shape;183;p28"/>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84" name="Google Shape;184;p28"/>
            <p:cNvGrpSpPr/>
            <p:nvPr/>
          </p:nvGrpSpPr>
          <p:grpSpPr>
            <a:xfrm>
              <a:off x="400662" y="2798190"/>
              <a:ext cx="12515288" cy="7405241"/>
              <a:chOff x="-3810" y="0"/>
              <a:chExt cx="2112596" cy="1250014"/>
            </a:xfrm>
          </p:grpSpPr>
          <p:sp>
            <p:nvSpPr>
              <p:cNvPr id="185" name="Google Shape;185;p28"/>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186" name="Google Shape;186;p28"/>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87" name="Google Shape;187;p28"/>
            <p:cNvGrpSpPr/>
            <p:nvPr/>
          </p:nvGrpSpPr>
          <p:grpSpPr>
            <a:xfrm>
              <a:off x="400662" y="437929"/>
              <a:ext cx="12515288" cy="2122038"/>
              <a:chOff x="-3810" y="0"/>
              <a:chExt cx="2112596" cy="358203"/>
            </a:xfrm>
          </p:grpSpPr>
          <p:sp>
            <p:nvSpPr>
              <p:cNvPr id="188" name="Google Shape;188;p28"/>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189" name="Google Shape;189;p28"/>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190" name="Google Shape;190;p28"/>
          <p:cNvSpPr txBox="1"/>
          <p:nvPr/>
        </p:nvSpPr>
        <p:spPr>
          <a:xfrm>
            <a:off x="919238" y="878525"/>
            <a:ext cx="7413512"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4200" b="1" dirty="0">
                <a:solidFill>
                  <a:srgbClr val="FFFFFF"/>
                </a:solidFill>
                <a:latin typeface="Gaegu"/>
                <a:ea typeface="Gaegu"/>
                <a:cs typeface="Gaegu"/>
                <a:sym typeface="Gaegu"/>
              </a:rPr>
              <a:t>What Is a Relational Database?</a:t>
            </a:r>
            <a:endParaRPr lang="en-US" sz="500" dirty="0"/>
          </a:p>
        </p:txBody>
      </p:sp>
      <p:sp>
        <p:nvSpPr>
          <p:cNvPr id="191" name="Google Shape;191;p28"/>
          <p:cNvSpPr txBox="1"/>
          <p:nvPr/>
        </p:nvSpPr>
        <p:spPr>
          <a:xfrm>
            <a:off x="919238" y="1984000"/>
            <a:ext cx="7497600" cy="2299200"/>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endParaRPr lang="en-US" sz="2200" dirty="0">
              <a:solidFill>
                <a:schemeClr val="lt1"/>
              </a:solidFill>
              <a:highlight>
                <a:srgbClr val="202124"/>
              </a:highlight>
            </a:endParaRPr>
          </a:p>
          <a:p>
            <a:pPr marL="0" marR="0" lvl="0" indent="0" algn="l" rtl="0">
              <a:lnSpc>
                <a:spcPct val="97000"/>
              </a:lnSpc>
              <a:spcBef>
                <a:spcPts val="0"/>
              </a:spcBef>
              <a:spcAft>
                <a:spcPts val="0"/>
              </a:spcAft>
              <a:buNone/>
            </a:pPr>
            <a:r>
              <a:rPr lang="en-US" sz="2200" dirty="0">
                <a:solidFill>
                  <a:schemeClr val="lt1"/>
                </a:solidFill>
                <a:highlight>
                  <a:srgbClr val="202124"/>
                </a:highlight>
              </a:rPr>
              <a:t>A Relational Database is </a:t>
            </a:r>
            <a:r>
              <a:rPr lang="en-US" sz="2200" b="1" dirty="0">
                <a:solidFill>
                  <a:schemeClr val="lt1"/>
                </a:solidFill>
                <a:highlight>
                  <a:srgbClr val="202124"/>
                </a:highlight>
              </a:rPr>
              <a:t>a collection of information that organizes data in predefined relationships where data is stored in one or more tables (or "relations") of columns and rows</a:t>
            </a:r>
            <a:r>
              <a:rPr lang="en-US" sz="2200" dirty="0">
                <a:solidFill>
                  <a:schemeClr val="lt1"/>
                </a:solidFill>
                <a:highlight>
                  <a:srgbClr val="202124"/>
                </a:highlight>
              </a:rPr>
              <a:t>, making it easy to see and understand how different data structures relate to each other.</a:t>
            </a:r>
          </a:p>
          <a:p>
            <a:pPr marL="0" marR="0" lvl="0" indent="0" algn="l" rtl="0">
              <a:lnSpc>
                <a:spcPct val="97000"/>
              </a:lnSpc>
              <a:spcBef>
                <a:spcPts val="0"/>
              </a:spcBef>
              <a:spcAft>
                <a:spcPts val="0"/>
              </a:spcAft>
              <a:buNone/>
            </a:pPr>
            <a:endParaRPr lang="en-US" sz="2200" dirty="0">
              <a:solidFill>
                <a:schemeClr val="lt1"/>
              </a:solidFill>
              <a:highlight>
                <a:srgbClr val="202124"/>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5BD1D189-8F40-609A-348D-2696CF7AA91D}"/>
            </a:ext>
          </a:extLst>
        </p:cNvPr>
        <p:cNvGrpSpPr/>
        <p:nvPr/>
      </p:nvGrpSpPr>
      <p:grpSpPr>
        <a:xfrm>
          <a:off x="0" y="0"/>
          <a:ext cx="0" cy="0"/>
          <a:chOff x="0" y="0"/>
          <a:chExt cx="0" cy="0"/>
        </a:xfrm>
      </p:grpSpPr>
      <p:grpSp>
        <p:nvGrpSpPr>
          <p:cNvPr id="359" name="Google Shape;359;p38">
            <a:extLst>
              <a:ext uri="{FF2B5EF4-FFF2-40B4-BE49-F238E27FC236}">
                <a16:creationId xmlns:a16="http://schemas.microsoft.com/office/drawing/2014/main" id="{E57CEF0C-D31B-C6ED-28F5-E5D826E01009}"/>
              </a:ext>
            </a:extLst>
          </p:cNvPr>
          <p:cNvGrpSpPr/>
          <p:nvPr/>
        </p:nvGrpSpPr>
        <p:grpSpPr>
          <a:xfrm>
            <a:off x="929800" y="0"/>
            <a:ext cx="8214348" cy="5088578"/>
            <a:chOff x="-3810" y="0"/>
            <a:chExt cx="3689189" cy="1759171"/>
          </a:xfrm>
        </p:grpSpPr>
        <p:sp>
          <p:nvSpPr>
            <p:cNvPr id="360" name="Google Shape;360;p38">
              <a:extLst>
                <a:ext uri="{FF2B5EF4-FFF2-40B4-BE49-F238E27FC236}">
                  <a16:creationId xmlns:a16="http://schemas.microsoft.com/office/drawing/2014/main" id="{7D0E9A61-2CB4-DAD5-B967-6506E90F0EE3}"/>
                </a:ext>
              </a:extLst>
            </p:cNvPr>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61" name="Google Shape;361;p38">
              <a:extLst>
                <a:ext uri="{FF2B5EF4-FFF2-40B4-BE49-F238E27FC236}">
                  <a16:creationId xmlns:a16="http://schemas.microsoft.com/office/drawing/2014/main" id="{E536B700-7FD4-DD14-4D78-B0864D0ADEBD}"/>
                </a:ext>
              </a:extLst>
            </p:cNvPr>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62" name="Google Shape;362;p38">
            <a:extLst>
              <a:ext uri="{FF2B5EF4-FFF2-40B4-BE49-F238E27FC236}">
                <a16:creationId xmlns:a16="http://schemas.microsoft.com/office/drawing/2014/main" id="{F859BF1C-7544-865F-8E30-71CD5E913831}"/>
              </a:ext>
            </a:extLst>
          </p:cNvPr>
          <p:cNvGrpSpPr/>
          <p:nvPr/>
        </p:nvGrpSpPr>
        <p:grpSpPr>
          <a:xfrm>
            <a:off x="1126382" y="219056"/>
            <a:ext cx="7821195" cy="4626624"/>
            <a:chOff x="-3810" y="0"/>
            <a:chExt cx="3512618" cy="1599469"/>
          </a:xfrm>
        </p:grpSpPr>
        <p:sp>
          <p:nvSpPr>
            <p:cNvPr id="363" name="Google Shape;363;p38">
              <a:extLst>
                <a:ext uri="{FF2B5EF4-FFF2-40B4-BE49-F238E27FC236}">
                  <a16:creationId xmlns:a16="http://schemas.microsoft.com/office/drawing/2014/main" id="{5981C277-5F86-9F7C-9145-98E3BB9239A3}"/>
                </a:ext>
              </a:extLst>
            </p:cNvPr>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64" name="Google Shape;364;p38">
              <a:extLst>
                <a:ext uri="{FF2B5EF4-FFF2-40B4-BE49-F238E27FC236}">
                  <a16:creationId xmlns:a16="http://schemas.microsoft.com/office/drawing/2014/main" id="{E69D63A3-AF68-E808-F4D5-5DDB00C3A8F9}"/>
                </a:ext>
              </a:extLst>
            </p:cNvPr>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65" name="Google Shape;365;p38">
            <a:extLst>
              <a:ext uri="{FF2B5EF4-FFF2-40B4-BE49-F238E27FC236}">
                <a16:creationId xmlns:a16="http://schemas.microsoft.com/office/drawing/2014/main" id="{2BD130A7-81C9-F281-06AD-CC27BAE1BE6E}"/>
              </a:ext>
            </a:extLst>
          </p:cNvPr>
          <p:cNvSpPr txBox="1"/>
          <p:nvPr/>
        </p:nvSpPr>
        <p:spPr>
          <a:xfrm>
            <a:off x="1897326" y="485709"/>
            <a:ext cx="6276468" cy="339195"/>
          </a:xfrm>
          <a:prstGeom prst="rect">
            <a:avLst/>
          </a:prstGeom>
          <a:no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dirty="0">
                <a:solidFill>
                  <a:srgbClr val="FFFFFF"/>
                </a:solidFill>
                <a:latin typeface="Gaegu"/>
                <a:ea typeface="Gaegu"/>
                <a:cs typeface="Gaegu"/>
                <a:sym typeface="Gaegu"/>
              </a:rPr>
              <a:t>Most Popular Data Warehouses</a:t>
            </a:r>
            <a:endParaRPr sz="3800" dirty="0"/>
          </a:p>
        </p:txBody>
      </p:sp>
      <p:pic>
        <p:nvPicPr>
          <p:cNvPr id="366" name="Google Shape;366;p38">
            <a:extLst>
              <a:ext uri="{FF2B5EF4-FFF2-40B4-BE49-F238E27FC236}">
                <a16:creationId xmlns:a16="http://schemas.microsoft.com/office/drawing/2014/main" id="{D5AC29AD-2001-C015-D906-2AF74D61F12C}"/>
              </a:ext>
            </a:extLst>
          </p:cNvPr>
          <p:cNvPicPr preferRelativeResize="0"/>
          <p:nvPr/>
        </p:nvPicPr>
        <p:blipFill rotWithShape="1">
          <a:blip r:embed="rId3">
            <a:alphaModFix/>
          </a:blip>
          <a:srcRect/>
          <a:stretch/>
        </p:blipFill>
        <p:spPr>
          <a:xfrm>
            <a:off x="-174012" y="2814650"/>
            <a:ext cx="1347810" cy="2273925"/>
          </a:xfrm>
          <a:prstGeom prst="rect">
            <a:avLst/>
          </a:prstGeom>
          <a:noFill/>
          <a:ln>
            <a:noFill/>
          </a:ln>
        </p:spPr>
      </p:pic>
      <p:pic>
        <p:nvPicPr>
          <p:cNvPr id="3" name="Picture 2">
            <a:extLst>
              <a:ext uri="{FF2B5EF4-FFF2-40B4-BE49-F238E27FC236}">
                <a16:creationId xmlns:a16="http://schemas.microsoft.com/office/drawing/2014/main" id="{B9513ED4-DFC1-B644-0707-5E5B6F095C4D}"/>
              </a:ext>
            </a:extLst>
          </p:cNvPr>
          <p:cNvPicPr>
            <a:picLocks noChangeAspect="1"/>
          </p:cNvPicPr>
          <p:nvPr/>
        </p:nvPicPr>
        <p:blipFill>
          <a:blip r:embed="rId4"/>
          <a:stretch>
            <a:fillRect/>
          </a:stretch>
        </p:blipFill>
        <p:spPr>
          <a:xfrm>
            <a:off x="2414078" y="1043800"/>
            <a:ext cx="5242963" cy="3650289"/>
          </a:xfrm>
          <a:prstGeom prst="rect">
            <a:avLst/>
          </a:prstGeom>
        </p:spPr>
      </p:pic>
    </p:spTree>
    <p:extLst>
      <p:ext uri="{BB962C8B-B14F-4D97-AF65-F5344CB8AC3E}">
        <p14:creationId xmlns:p14="http://schemas.microsoft.com/office/powerpoint/2010/main" val="170470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93ADF5E4-2D62-4423-F8C6-DB05370B5F66}"/>
            </a:ext>
          </a:extLst>
        </p:cNvPr>
        <p:cNvGrpSpPr/>
        <p:nvPr/>
      </p:nvGrpSpPr>
      <p:grpSpPr>
        <a:xfrm>
          <a:off x="0" y="0"/>
          <a:ext cx="0" cy="0"/>
          <a:chOff x="0" y="0"/>
          <a:chExt cx="0" cy="0"/>
        </a:xfrm>
      </p:grpSpPr>
      <p:grpSp>
        <p:nvGrpSpPr>
          <p:cNvPr id="359" name="Google Shape;359;p38">
            <a:extLst>
              <a:ext uri="{FF2B5EF4-FFF2-40B4-BE49-F238E27FC236}">
                <a16:creationId xmlns:a16="http://schemas.microsoft.com/office/drawing/2014/main" id="{F6B99058-5EE9-61A6-CF93-D9CF2DF9AF4E}"/>
              </a:ext>
            </a:extLst>
          </p:cNvPr>
          <p:cNvGrpSpPr/>
          <p:nvPr/>
        </p:nvGrpSpPr>
        <p:grpSpPr>
          <a:xfrm>
            <a:off x="929800" y="0"/>
            <a:ext cx="8214348" cy="5088578"/>
            <a:chOff x="-3810" y="0"/>
            <a:chExt cx="3689189" cy="1759171"/>
          </a:xfrm>
        </p:grpSpPr>
        <p:sp>
          <p:nvSpPr>
            <p:cNvPr id="360" name="Google Shape;360;p38">
              <a:extLst>
                <a:ext uri="{FF2B5EF4-FFF2-40B4-BE49-F238E27FC236}">
                  <a16:creationId xmlns:a16="http://schemas.microsoft.com/office/drawing/2014/main" id="{AEC9BB07-3491-2347-DAF4-31F30A31CE1B}"/>
                </a:ext>
              </a:extLst>
            </p:cNvPr>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61" name="Google Shape;361;p38">
              <a:extLst>
                <a:ext uri="{FF2B5EF4-FFF2-40B4-BE49-F238E27FC236}">
                  <a16:creationId xmlns:a16="http://schemas.microsoft.com/office/drawing/2014/main" id="{713475B1-7297-F38E-50FA-51A4F1BDA24C}"/>
                </a:ext>
              </a:extLst>
            </p:cNvPr>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62" name="Google Shape;362;p38">
            <a:extLst>
              <a:ext uri="{FF2B5EF4-FFF2-40B4-BE49-F238E27FC236}">
                <a16:creationId xmlns:a16="http://schemas.microsoft.com/office/drawing/2014/main" id="{11E5701E-6CF4-7682-110F-DE6934871294}"/>
              </a:ext>
            </a:extLst>
          </p:cNvPr>
          <p:cNvGrpSpPr/>
          <p:nvPr/>
        </p:nvGrpSpPr>
        <p:grpSpPr>
          <a:xfrm>
            <a:off x="1126382" y="219056"/>
            <a:ext cx="7821195" cy="4626624"/>
            <a:chOff x="-3810" y="0"/>
            <a:chExt cx="3512618" cy="1599469"/>
          </a:xfrm>
        </p:grpSpPr>
        <p:sp>
          <p:nvSpPr>
            <p:cNvPr id="363" name="Google Shape;363;p38">
              <a:extLst>
                <a:ext uri="{FF2B5EF4-FFF2-40B4-BE49-F238E27FC236}">
                  <a16:creationId xmlns:a16="http://schemas.microsoft.com/office/drawing/2014/main" id="{9760B50E-5C5D-705E-D287-9EF46B856868}"/>
                </a:ext>
              </a:extLst>
            </p:cNvPr>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64" name="Google Shape;364;p38">
              <a:extLst>
                <a:ext uri="{FF2B5EF4-FFF2-40B4-BE49-F238E27FC236}">
                  <a16:creationId xmlns:a16="http://schemas.microsoft.com/office/drawing/2014/main" id="{32B4E80C-8EF4-6A0D-793C-679D527BB8F5}"/>
                </a:ext>
              </a:extLst>
            </p:cNvPr>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65" name="Google Shape;365;p38">
            <a:extLst>
              <a:ext uri="{FF2B5EF4-FFF2-40B4-BE49-F238E27FC236}">
                <a16:creationId xmlns:a16="http://schemas.microsoft.com/office/drawing/2014/main" id="{A2BC113C-18B3-B09A-D42B-95CC2BCCA39C}"/>
              </a:ext>
            </a:extLst>
          </p:cNvPr>
          <p:cNvSpPr txBox="1"/>
          <p:nvPr/>
        </p:nvSpPr>
        <p:spPr>
          <a:xfrm>
            <a:off x="1897325" y="485709"/>
            <a:ext cx="6588583" cy="339195"/>
          </a:xfrm>
          <a:prstGeom prst="rect">
            <a:avLst/>
          </a:prstGeom>
          <a:no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dirty="0">
                <a:solidFill>
                  <a:srgbClr val="FFFFFF"/>
                </a:solidFill>
                <a:latin typeface="Gaegu"/>
                <a:ea typeface="Gaegu"/>
                <a:cs typeface="Gaegu"/>
                <a:sym typeface="Gaegu"/>
              </a:rPr>
              <a:t>What is a Serverless Database?</a:t>
            </a:r>
            <a:endParaRPr sz="3800" dirty="0"/>
          </a:p>
        </p:txBody>
      </p:sp>
      <p:pic>
        <p:nvPicPr>
          <p:cNvPr id="366" name="Google Shape;366;p38">
            <a:extLst>
              <a:ext uri="{FF2B5EF4-FFF2-40B4-BE49-F238E27FC236}">
                <a16:creationId xmlns:a16="http://schemas.microsoft.com/office/drawing/2014/main" id="{D7EE8E84-F624-4201-1826-608D3032A8FF}"/>
              </a:ext>
            </a:extLst>
          </p:cNvPr>
          <p:cNvPicPr preferRelativeResize="0"/>
          <p:nvPr/>
        </p:nvPicPr>
        <p:blipFill rotWithShape="1">
          <a:blip r:embed="rId3">
            <a:alphaModFix/>
          </a:blip>
          <a:srcRect/>
          <a:stretch/>
        </p:blipFill>
        <p:spPr>
          <a:xfrm>
            <a:off x="-174012" y="2814650"/>
            <a:ext cx="1347810" cy="2273925"/>
          </a:xfrm>
          <a:prstGeom prst="rect">
            <a:avLst/>
          </a:prstGeom>
          <a:noFill/>
          <a:ln>
            <a:noFill/>
          </a:ln>
        </p:spPr>
      </p:pic>
      <p:sp>
        <p:nvSpPr>
          <p:cNvPr id="4" name="TextBox 3">
            <a:extLst>
              <a:ext uri="{FF2B5EF4-FFF2-40B4-BE49-F238E27FC236}">
                <a16:creationId xmlns:a16="http://schemas.microsoft.com/office/drawing/2014/main" id="{D9660A18-50EC-7A1C-43BA-EF97CA74917A}"/>
              </a:ext>
            </a:extLst>
          </p:cNvPr>
          <p:cNvSpPr txBox="1"/>
          <p:nvPr/>
        </p:nvSpPr>
        <p:spPr>
          <a:xfrm>
            <a:off x="1329469" y="1413164"/>
            <a:ext cx="7412182" cy="2677656"/>
          </a:xfrm>
          <a:prstGeom prst="rect">
            <a:avLst/>
          </a:prstGeom>
          <a:noFill/>
        </p:spPr>
        <p:txBody>
          <a:bodyPr wrap="square" rtlCol="0">
            <a:spAutoFit/>
          </a:bodyPr>
          <a:lstStyle/>
          <a:p>
            <a:r>
              <a:rPr lang="en-US" sz="2400" b="0" i="0" dirty="0">
                <a:solidFill>
                  <a:schemeClr val="bg1"/>
                </a:solidFill>
                <a:effectLst/>
                <a:latin typeface="+mn-lt"/>
              </a:rPr>
              <a:t>A serverless database is a type of database hosted on the cloud that is </a:t>
            </a:r>
            <a:r>
              <a:rPr lang="en-US" sz="2400" b="0" i="0" dirty="0">
                <a:solidFill>
                  <a:schemeClr val="accent6">
                    <a:lumMod val="75000"/>
                  </a:schemeClr>
                </a:solidFill>
                <a:effectLst/>
                <a:latin typeface="+mn-lt"/>
              </a:rPr>
              <a:t>fully managed by the cloud service provider</a:t>
            </a:r>
            <a:r>
              <a:rPr lang="en-US" sz="2400" b="0" i="0" dirty="0">
                <a:solidFill>
                  <a:schemeClr val="bg1"/>
                </a:solidFill>
                <a:effectLst/>
                <a:latin typeface="+mn-lt"/>
              </a:rPr>
              <a:t>. You don't need to manage the underlying servers, infrastructure, or scaling, as the cloud provider handles all of that for you. This means you can focus on your application logic and data, rather than managing the database infrastructure.</a:t>
            </a:r>
            <a:endParaRPr lang="en-US" sz="2400" dirty="0">
              <a:solidFill>
                <a:schemeClr val="bg1"/>
              </a:solidFill>
              <a:latin typeface="+mn-lt"/>
            </a:endParaRPr>
          </a:p>
        </p:txBody>
      </p:sp>
    </p:spTree>
    <p:extLst>
      <p:ext uri="{BB962C8B-B14F-4D97-AF65-F5344CB8AC3E}">
        <p14:creationId xmlns:p14="http://schemas.microsoft.com/office/powerpoint/2010/main" val="226929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7"/>
        <p:cNvGrpSpPr/>
        <p:nvPr/>
      </p:nvGrpSpPr>
      <p:grpSpPr>
        <a:xfrm>
          <a:off x="0" y="0"/>
          <a:ext cx="0" cy="0"/>
          <a:chOff x="0" y="0"/>
          <a:chExt cx="0" cy="0"/>
        </a:xfrm>
      </p:grpSpPr>
      <p:sp>
        <p:nvSpPr>
          <p:cNvPr id="59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Google Shape;588;p46"/>
          <p:cNvSpPr txBox="1"/>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2700" b="1" kern="1200">
                <a:solidFill>
                  <a:srgbClr val="FFFFFF"/>
                </a:solidFill>
                <a:latin typeface="+mj-lt"/>
                <a:ea typeface="+mj-ea"/>
                <a:cs typeface="+mj-cs"/>
                <a:sym typeface="Gaegu"/>
              </a:rPr>
              <a:t>Star Schema</a:t>
            </a:r>
            <a:endParaRPr lang="en-US" sz="2700" kern="1200">
              <a:solidFill>
                <a:srgbClr val="FFFFFF"/>
              </a:solidFill>
              <a:latin typeface="+mj-lt"/>
              <a:ea typeface="+mj-ea"/>
              <a:cs typeface="+mj-cs"/>
            </a:endParaRPr>
          </a:p>
        </p:txBody>
      </p:sp>
      <p:pic>
        <p:nvPicPr>
          <p:cNvPr id="589" name="Google Shape;589;p46"/>
          <p:cNvPicPr preferRelativeResize="0"/>
          <p:nvPr/>
        </p:nvPicPr>
        <p:blipFill>
          <a:blip r:embed="rId3"/>
          <a:stretch>
            <a:fillRect/>
          </a:stretch>
        </p:blipFill>
        <p:spPr>
          <a:xfrm>
            <a:off x="3488101" y="1011382"/>
            <a:ext cx="5383809" cy="3663208"/>
          </a:xfrm>
          <a:prstGeom prst="rect">
            <a:avLst/>
          </a:prstGeom>
          <a:noFill/>
        </p:spPr>
      </p:pic>
      <p:sp>
        <p:nvSpPr>
          <p:cNvPr id="2" name="Google Shape;206;p29">
            <a:extLst>
              <a:ext uri="{FF2B5EF4-FFF2-40B4-BE49-F238E27FC236}">
                <a16:creationId xmlns:a16="http://schemas.microsoft.com/office/drawing/2014/main" id="{26BC2855-C56C-8011-C22F-59222C1CE086}"/>
              </a:ext>
            </a:extLst>
          </p:cNvPr>
          <p:cNvSpPr txBox="1"/>
          <p:nvPr/>
        </p:nvSpPr>
        <p:spPr>
          <a:xfrm>
            <a:off x="771525" y="210310"/>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chemeClr val="tx1">
                    <a:lumMod val="75000"/>
                    <a:lumOff val="25000"/>
                  </a:schemeClr>
                </a:solidFill>
                <a:latin typeface="Gaegu"/>
                <a:ea typeface="Gaegu"/>
                <a:cs typeface="Gaegu"/>
                <a:sym typeface="Gaegu"/>
              </a:rPr>
              <a:t>What Is a Relational Database?</a:t>
            </a:r>
            <a:endParaRPr sz="500"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7">
          <a:extLst>
            <a:ext uri="{FF2B5EF4-FFF2-40B4-BE49-F238E27FC236}">
              <a16:creationId xmlns:a16="http://schemas.microsoft.com/office/drawing/2014/main" id="{4F2E5F04-752F-AC2C-C5E8-1D6D3441079E}"/>
            </a:ext>
          </a:extLst>
        </p:cNvPr>
        <p:cNvGrpSpPr/>
        <p:nvPr/>
      </p:nvGrpSpPr>
      <p:grpSpPr>
        <a:xfrm>
          <a:off x="0" y="0"/>
          <a:ext cx="0" cy="0"/>
          <a:chOff x="0" y="0"/>
          <a:chExt cx="0" cy="0"/>
        </a:xfrm>
      </p:grpSpPr>
      <p:sp>
        <p:nvSpPr>
          <p:cNvPr id="594" name="Down Arrow 7">
            <a:extLst>
              <a:ext uri="{FF2B5EF4-FFF2-40B4-BE49-F238E27FC236}">
                <a16:creationId xmlns:a16="http://schemas.microsoft.com/office/drawing/2014/main" id="{641D9053-DB06-6C33-C231-9319F9B11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Google Shape;588;p46">
            <a:extLst>
              <a:ext uri="{FF2B5EF4-FFF2-40B4-BE49-F238E27FC236}">
                <a16:creationId xmlns:a16="http://schemas.microsoft.com/office/drawing/2014/main" id="{43EB53FE-EB0F-502F-0C9E-7A207D786346}"/>
              </a:ext>
            </a:extLst>
          </p:cNvPr>
          <p:cNvSpPr txBox="1"/>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2700" b="1" kern="1200">
                <a:solidFill>
                  <a:srgbClr val="FFFFFF"/>
                </a:solidFill>
                <a:latin typeface="+mj-lt"/>
                <a:ea typeface="+mj-ea"/>
                <a:cs typeface="+mj-cs"/>
                <a:sym typeface="Gaegu"/>
              </a:rPr>
              <a:t>Star Schema</a:t>
            </a:r>
            <a:endParaRPr lang="en-US" sz="2700" kern="1200">
              <a:solidFill>
                <a:srgbClr val="FFFFFF"/>
              </a:solidFill>
              <a:latin typeface="+mj-lt"/>
              <a:ea typeface="+mj-ea"/>
              <a:cs typeface="+mj-cs"/>
            </a:endParaRPr>
          </a:p>
        </p:txBody>
      </p:sp>
      <p:sp>
        <p:nvSpPr>
          <p:cNvPr id="2" name="Google Shape;206;p29">
            <a:extLst>
              <a:ext uri="{FF2B5EF4-FFF2-40B4-BE49-F238E27FC236}">
                <a16:creationId xmlns:a16="http://schemas.microsoft.com/office/drawing/2014/main" id="{D4661263-463A-EFFD-F7CA-E9EBF4522283}"/>
              </a:ext>
            </a:extLst>
          </p:cNvPr>
          <p:cNvSpPr txBox="1"/>
          <p:nvPr/>
        </p:nvSpPr>
        <p:spPr>
          <a:xfrm>
            <a:off x="771525" y="210310"/>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chemeClr val="tx1">
                    <a:lumMod val="75000"/>
                    <a:lumOff val="25000"/>
                  </a:schemeClr>
                </a:solidFill>
                <a:latin typeface="Gaegu"/>
                <a:ea typeface="Gaegu"/>
                <a:cs typeface="Gaegu"/>
                <a:sym typeface="Gaegu"/>
              </a:rPr>
              <a:t>What Is a Relational Database?</a:t>
            </a:r>
            <a:endParaRPr sz="500" dirty="0">
              <a:solidFill>
                <a:schemeClr val="tx1">
                  <a:lumMod val="75000"/>
                  <a:lumOff val="25000"/>
                </a:schemeClr>
              </a:solidFill>
            </a:endParaRPr>
          </a:p>
        </p:txBody>
      </p:sp>
      <p:pic>
        <p:nvPicPr>
          <p:cNvPr id="2050" name="Picture 2" descr="Example of an ecommerce structure using star schema">
            <a:extLst>
              <a:ext uri="{FF2B5EF4-FFF2-40B4-BE49-F238E27FC236}">
                <a16:creationId xmlns:a16="http://schemas.microsoft.com/office/drawing/2014/main" id="{297E649C-7765-4749-6031-608DD96B5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853" y="1180514"/>
            <a:ext cx="5527964" cy="311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99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7"/>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Google Shape;588;p46"/>
          <p:cNvSpPr txBox="1"/>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2700" b="1" kern="1200" dirty="0">
                <a:solidFill>
                  <a:srgbClr val="FFFFFF"/>
                </a:solidFill>
                <a:latin typeface="+mj-lt"/>
                <a:ea typeface="+mj-ea"/>
                <a:cs typeface="+mj-cs"/>
                <a:sym typeface="Gaegu"/>
              </a:rPr>
              <a:t>Snowflake Schema</a:t>
            </a:r>
            <a:endParaRPr lang="en-US" sz="2700" kern="1200" dirty="0">
              <a:solidFill>
                <a:srgbClr val="FFFFFF"/>
              </a:solidFill>
              <a:latin typeface="+mj-lt"/>
              <a:ea typeface="+mj-ea"/>
              <a:cs typeface="+mj-cs"/>
            </a:endParaRPr>
          </a:p>
        </p:txBody>
      </p:sp>
      <p:pic>
        <p:nvPicPr>
          <p:cNvPr id="1026" name="Picture 2" descr="Snowflake schema - Wikipedia">
            <a:extLst>
              <a:ext uri="{FF2B5EF4-FFF2-40B4-BE49-F238E27FC236}">
                <a16:creationId xmlns:a16="http://schemas.microsoft.com/office/drawing/2014/main" id="{436AD643-BBCD-5281-8DC8-BC115311F2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62439" y="655692"/>
            <a:ext cx="5406074" cy="369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3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7">
          <a:extLst>
            <a:ext uri="{FF2B5EF4-FFF2-40B4-BE49-F238E27FC236}">
              <a16:creationId xmlns:a16="http://schemas.microsoft.com/office/drawing/2014/main" id="{417BDC10-612F-957C-E9B5-0D1EBCE1F42F}"/>
            </a:ext>
          </a:extLst>
        </p:cNvPr>
        <p:cNvGrpSpPr/>
        <p:nvPr/>
      </p:nvGrpSpPr>
      <p:grpSpPr>
        <a:xfrm>
          <a:off x="0" y="0"/>
          <a:ext cx="0" cy="0"/>
          <a:chOff x="0" y="0"/>
          <a:chExt cx="0" cy="0"/>
        </a:xfrm>
      </p:grpSpPr>
      <p:sp>
        <p:nvSpPr>
          <p:cNvPr id="1031" name="Down Arrow 7">
            <a:extLst>
              <a:ext uri="{FF2B5EF4-FFF2-40B4-BE49-F238E27FC236}">
                <a16:creationId xmlns:a16="http://schemas.microsoft.com/office/drawing/2014/main" id="{587BC86B-C159-F7EE-F5EA-64EB92A5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Google Shape;588;p46">
            <a:extLst>
              <a:ext uri="{FF2B5EF4-FFF2-40B4-BE49-F238E27FC236}">
                <a16:creationId xmlns:a16="http://schemas.microsoft.com/office/drawing/2014/main" id="{EAC831EC-F06C-2801-3D69-533C4AF035D6}"/>
              </a:ext>
            </a:extLst>
          </p:cNvPr>
          <p:cNvSpPr txBox="1"/>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2700" b="1" kern="1200" dirty="0">
                <a:solidFill>
                  <a:srgbClr val="FFFFFF"/>
                </a:solidFill>
                <a:latin typeface="+mj-lt"/>
                <a:ea typeface="+mj-ea"/>
                <a:cs typeface="+mj-cs"/>
                <a:sym typeface="Gaegu"/>
              </a:rPr>
              <a:t>Snowflake Schema</a:t>
            </a:r>
            <a:endParaRPr lang="en-US" sz="2700" kern="1200" dirty="0">
              <a:solidFill>
                <a:srgbClr val="FFFFFF"/>
              </a:solidFill>
              <a:latin typeface="+mj-lt"/>
              <a:ea typeface="+mj-ea"/>
              <a:cs typeface="+mj-cs"/>
            </a:endParaRPr>
          </a:p>
        </p:txBody>
      </p:sp>
      <p:pic>
        <p:nvPicPr>
          <p:cNvPr id="3074" name="Picture 2" descr="Example of an ecommerce structure using snowflake schema">
            <a:extLst>
              <a:ext uri="{FF2B5EF4-FFF2-40B4-BE49-F238E27FC236}">
                <a16:creationId xmlns:a16="http://schemas.microsoft.com/office/drawing/2014/main" id="{9A7490B0-7D3E-5C8C-8EE1-96D00C59E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94" y="666750"/>
            <a:ext cx="598160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2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7">
          <a:extLst>
            <a:ext uri="{FF2B5EF4-FFF2-40B4-BE49-F238E27FC236}">
              <a16:creationId xmlns:a16="http://schemas.microsoft.com/office/drawing/2014/main" id="{9B484833-04FC-99FD-312B-9F3A41452E02}"/>
            </a:ext>
          </a:extLst>
        </p:cNvPr>
        <p:cNvGrpSpPr/>
        <p:nvPr/>
      </p:nvGrpSpPr>
      <p:grpSpPr>
        <a:xfrm>
          <a:off x="0" y="0"/>
          <a:ext cx="0" cy="0"/>
          <a:chOff x="0" y="0"/>
          <a:chExt cx="0" cy="0"/>
        </a:xfrm>
      </p:grpSpPr>
      <p:sp>
        <p:nvSpPr>
          <p:cNvPr id="1031" name="Down Arrow 7">
            <a:extLst>
              <a:ext uri="{FF2B5EF4-FFF2-40B4-BE49-F238E27FC236}">
                <a16:creationId xmlns:a16="http://schemas.microsoft.com/office/drawing/2014/main" id="{575CEC3C-6151-4678-05EB-DC0A7947B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Google Shape;588;p46">
            <a:extLst>
              <a:ext uri="{FF2B5EF4-FFF2-40B4-BE49-F238E27FC236}">
                <a16:creationId xmlns:a16="http://schemas.microsoft.com/office/drawing/2014/main" id="{46520500-E03D-40B3-2577-6B791BE8062D}"/>
              </a:ext>
            </a:extLst>
          </p:cNvPr>
          <p:cNvSpPr txBox="1"/>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marR="0" lvl="0" indent="0" algn="ctr">
              <a:lnSpc>
                <a:spcPct val="90000"/>
              </a:lnSpc>
              <a:spcBef>
                <a:spcPct val="0"/>
              </a:spcBef>
              <a:spcAft>
                <a:spcPts val="600"/>
              </a:spcAft>
            </a:pPr>
            <a:r>
              <a:rPr lang="en-US" sz="2700" b="1" kern="1200" dirty="0">
                <a:solidFill>
                  <a:srgbClr val="FFFFFF"/>
                </a:solidFill>
                <a:latin typeface="+mj-lt"/>
                <a:ea typeface="+mj-ea"/>
                <a:cs typeface="+mj-cs"/>
                <a:sym typeface="Gaegu"/>
              </a:rPr>
              <a:t>Snowflake Schema</a:t>
            </a:r>
            <a:endParaRPr lang="en-US" sz="27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3364B438-CA8A-FF37-DC15-60442E30098E}"/>
              </a:ext>
            </a:extLst>
          </p:cNvPr>
          <p:cNvPicPr>
            <a:picLocks noChangeAspect="1"/>
          </p:cNvPicPr>
          <p:nvPr/>
        </p:nvPicPr>
        <p:blipFill>
          <a:blip r:embed="rId3"/>
          <a:stretch>
            <a:fillRect/>
          </a:stretch>
        </p:blipFill>
        <p:spPr>
          <a:xfrm>
            <a:off x="3395854" y="14170"/>
            <a:ext cx="5748146" cy="4972285"/>
          </a:xfrm>
          <a:prstGeom prst="rect">
            <a:avLst/>
          </a:prstGeom>
        </p:spPr>
      </p:pic>
    </p:spTree>
    <p:extLst>
      <p:ext uri="{BB962C8B-B14F-4D97-AF65-F5344CB8AC3E}">
        <p14:creationId xmlns:p14="http://schemas.microsoft.com/office/powerpoint/2010/main" val="168707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pSp>
        <p:nvGrpSpPr>
          <p:cNvPr id="359" name="Google Shape;359;p38"/>
          <p:cNvGrpSpPr/>
          <p:nvPr/>
        </p:nvGrpSpPr>
        <p:grpSpPr>
          <a:xfrm>
            <a:off x="929800" y="0"/>
            <a:ext cx="8214348" cy="5088578"/>
            <a:chOff x="-3810" y="0"/>
            <a:chExt cx="3689189" cy="1759171"/>
          </a:xfrm>
        </p:grpSpPr>
        <p:sp>
          <p:nvSpPr>
            <p:cNvPr id="360" name="Google Shape;360;p38"/>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61" name="Google Shape;361;p38"/>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62" name="Google Shape;362;p38"/>
          <p:cNvGrpSpPr/>
          <p:nvPr/>
        </p:nvGrpSpPr>
        <p:grpSpPr>
          <a:xfrm>
            <a:off x="1126382" y="219056"/>
            <a:ext cx="7821195" cy="4626624"/>
            <a:chOff x="-3810" y="0"/>
            <a:chExt cx="3512618" cy="1599469"/>
          </a:xfrm>
        </p:grpSpPr>
        <p:sp>
          <p:nvSpPr>
            <p:cNvPr id="363" name="Google Shape;363;p38"/>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64" name="Google Shape;364;p38"/>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65" name="Google Shape;365;p38"/>
          <p:cNvSpPr txBox="1"/>
          <p:nvPr/>
        </p:nvSpPr>
        <p:spPr>
          <a:xfrm>
            <a:off x="2105375" y="552650"/>
            <a:ext cx="5703000" cy="339300"/>
          </a:xfrm>
          <a:prstGeom prst="rect">
            <a:avLst/>
          </a:prstGeom>
          <a:no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dirty="0">
                <a:solidFill>
                  <a:srgbClr val="FFFFFF"/>
                </a:solidFill>
                <a:latin typeface="Gaegu"/>
                <a:ea typeface="Gaegu"/>
                <a:cs typeface="Gaegu"/>
                <a:sym typeface="Gaegu"/>
              </a:rPr>
              <a:t>Most Popular Databases</a:t>
            </a:r>
            <a:endParaRPr sz="3800" dirty="0"/>
          </a:p>
        </p:txBody>
      </p:sp>
      <p:pic>
        <p:nvPicPr>
          <p:cNvPr id="366" name="Google Shape;366;p38"/>
          <p:cNvPicPr preferRelativeResize="0"/>
          <p:nvPr/>
        </p:nvPicPr>
        <p:blipFill rotWithShape="1">
          <a:blip r:embed="rId3">
            <a:alphaModFix/>
          </a:blip>
          <a:srcRect/>
          <a:stretch/>
        </p:blipFill>
        <p:spPr>
          <a:xfrm>
            <a:off x="-174012" y="2814650"/>
            <a:ext cx="1347810" cy="2273925"/>
          </a:xfrm>
          <a:prstGeom prst="rect">
            <a:avLst/>
          </a:prstGeom>
          <a:noFill/>
          <a:ln>
            <a:noFill/>
          </a:ln>
        </p:spPr>
      </p:pic>
      <p:pic>
        <p:nvPicPr>
          <p:cNvPr id="367" name="Google Shape;367;p38"/>
          <p:cNvPicPr preferRelativeResize="0"/>
          <p:nvPr/>
        </p:nvPicPr>
        <p:blipFill>
          <a:blip r:embed="rId4">
            <a:alphaModFix/>
          </a:blip>
          <a:stretch>
            <a:fillRect/>
          </a:stretch>
        </p:blipFill>
        <p:spPr>
          <a:xfrm>
            <a:off x="1741150" y="1043800"/>
            <a:ext cx="6724749" cy="3504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4A92B836-FA7B-6CDF-6A11-CEF49901FD48}"/>
            </a:ext>
          </a:extLst>
        </p:cNvPr>
        <p:cNvGrpSpPr/>
        <p:nvPr/>
      </p:nvGrpSpPr>
      <p:grpSpPr>
        <a:xfrm>
          <a:off x="0" y="0"/>
          <a:ext cx="0" cy="0"/>
          <a:chOff x="0" y="0"/>
          <a:chExt cx="0" cy="0"/>
        </a:xfrm>
      </p:grpSpPr>
      <p:grpSp>
        <p:nvGrpSpPr>
          <p:cNvPr id="359" name="Google Shape;359;p38">
            <a:extLst>
              <a:ext uri="{FF2B5EF4-FFF2-40B4-BE49-F238E27FC236}">
                <a16:creationId xmlns:a16="http://schemas.microsoft.com/office/drawing/2014/main" id="{EA847117-F4EC-07AC-175D-9EE15231E43D}"/>
              </a:ext>
            </a:extLst>
          </p:cNvPr>
          <p:cNvGrpSpPr/>
          <p:nvPr/>
        </p:nvGrpSpPr>
        <p:grpSpPr>
          <a:xfrm>
            <a:off x="230356" y="-1"/>
            <a:ext cx="8913792" cy="5143499"/>
            <a:chOff x="-3810" y="0"/>
            <a:chExt cx="3689189" cy="1759171"/>
          </a:xfrm>
        </p:grpSpPr>
        <p:sp>
          <p:nvSpPr>
            <p:cNvPr id="360" name="Google Shape;360;p38">
              <a:extLst>
                <a:ext uri="{FF2B5EF4-FFF2-40B4-BE49-F238E27FC236}">
                  <a16:creationId xmlns:a16="http://schemas.microsoft.com/office/drawing/2014/main" id="{10B9D173-880E-BA73-9058-27B31D09414C}"/>
                </a:ext>
              </a:extLst>
            </p:cNvPr>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61" name="Google Shape;361;p38">
              <a:extLst>
                <a:ext uri="{FF2B5EF4-FFF2-40B4-BE49-F238E27FC236}">
                  <a16:creationId xmlns:a16="http://schemas.microsoft.com/office/drawing/2014/main" id="{AE7ADA9B-64C3-73F1-44C3-95F1F85DCDA6}"/>
                </a:ext>
              </a:extLst>
            </p:cNvPr>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62" name="Google Shape;362;p38">
            <a:extLst>
              <a:ext uri="{FF2B5EF4-FFF2-40B4-BE49-F238E27FC236}">
                <a16:creationId xmlns:a16="http://schemas.microsoft.com/office/drawing/2014/main" id="{5A5CD094-D3E6-AF55-E1D4-C5769C599FE6}"/>
              </a:ext>
            </a:extLst>
          </p:cNvPr>
          <p:cNvGrpSpPr/>
          <p:nvPr/>
        </p:nvGrpSpPr>
        <p:grpSpPr>
          <a:xfrm>
            <a:off x="381000" y="219056"/>
            <a:ext cx="8566577" cy="4626624"/>
            <a:chOff x="-3810" y="0"/>
            <a:chExt cx="3512618" cy="1599469"/>
          </a:xfrm>
        </p:grpSpPr>
        <p:sp>
          <p:nvSpPr>
            <p:cNvPr id="363" name="Google Shape;363;p38">
              <a:extLst>
                <a:ext uri="{FF2B5EF4-FFF2-40B4-BE49-F238E27FC236}">
                  <a16:creationId xmlns:a16="http://schemas.microsoft.com/office/drawing/2014/main" id="{6CCF486E-6CEC-BCF0-0723-F7E09414E60B}"/>
                </a:ext>
              </a:extLst>
            </p:cNvPr>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64" name="Google Shape;364;p38">
              <a:extLst>
                <a:ext uri="{FF2B5EF4-FFF2-40B4-BE49-F238E27FC236}">
                  <a16:creationId xmlns:a16="http://schemas.microsoft.com/office/drawing/2014/main" id="{2EF28244-CD5B-0F2C-B1C0-BB269716FC68}"/>
                </a:ext>
              </a:extLst>
            </p:cNvPr>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65" name="Google Shape;365;p38">
            <a:extLst>
              <a:ext uri="{FF2B5EF4-FFF2-40B4-BE49-F238E27FC236}">
                <a16:creationId xmlns:a16="http://schemas.microsoft.com/office/drawing/2014/main" id="{2D22781C-D014-3A15-3FA3-BB3DC8CE8284}"/>
              </a:ext>
            </a:extLst>
          </p:cNvPr>
          <p:cNvSpPr txBox="1"/>
          <p:nvPr/>
        </p:nvSpPr>
        <p:spPr>
          <a:xfrm>
            <a:off x="1720500" y="337033"/>
            <a:ext cx="5703000" cy="339300"/>
          </a:xfrm>
          <a:prstGeom prst="rect">
            <a:avLst/>
          </a:prstGeom>
          <a:no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dirty="0">
                <a:solidFill>
                  <a:srgbClr val="FFFFFF"/>
                </a:solidFill>
                <a:latin typeface="Gaegu"/>
                <a:ea typeface="Gaegu"/>
                <a:cs typeface="Gaegu"/>
                <a:sym typeface="Gaegu"/>
              </a:rPr>
              <a:t>Star vs. Snowflake Schema</a:t>
            </a:r>
            <a:endParaRPr sz="3800" dirty="0"/>
          </a:p>
        </p:txBody>
      </p:sp>
      <p:pic>
        <p:nvPicPr>
          <p:cNvPr id="3" name="Picture 2">
            <a:extLst>
              <a:ext uri="{FF2B5EF4-FFF2-40B4-BE49-F238E27FC236}">
                <a16:creationId xmlns:a16="http://schemas.microsoft.com/office/drawing/2014/main" id="{E0DFBA57-DB0F-A6E7-691F-0CEA63671F69}"/>
              </a:ext>
            </a:extLst>
          </p:cNvPr>
          <p:cNvPicPr>
            <a:picLocks noChangeAspect="1"/>
          </p:cNvPicPr>
          <p:nvPr/>
        </p:nvPicPr>
        <p:blipFill>
          <a:blip r:embed="rId3"/>
          <a:stretch>
            <a:fillRect/>
          </a:stretch>
        </p:blipFill>
        <p:spPr>
          <a:xfrm>
            <a:off x="1299037" y="746552"/>
            <a:ext cx="6523192" cy="4130136"/>
          </a:xfrm>
          <a:prstGeom prst="rect">
            <a:avLst/>
          </a:prstGeom>
        </p:spPr>
      </p:pic>
    </p:spTree>
    <p:extLst>
      <p:ext uri="{BB962C8B-B14F-4D97-AF65-F5344CB8AC3E}">
        <p14:creationId xmlns:p14="http://schemas.microsoft.com/office/powerpoint/2010/main" val="72151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F3244030-C1E2-52AB-CB66-034D31E3A22A}"/>
            </a:ext>
          </a:extLst>
        </p:cNvPr>
        <p:cNvGrpSpPr/>
        <p:nvPr/>
      </p:nvGrpSpPr>
      <p:grpSpPr>
        <a:xfrm>
          <a:off x="0" y="0"/>
          <a:ext cx="0" cy="0"/>
          <a:chOff x="0" y="0"/>
          <a:chExt cx="0" cy="0"/>
        </a:xfrm>
      </p:grpSpPr>
      <p:grpSp>
        <p:nvGrpSpPr>
          <p:cNvPr id="359" name="Google Shape;359;p38">
            <a:extLst>
              <a:ext uri="{FF2B5EF4-FFF2-40B4-BE49-F238E27FC236}">
                <a16:creationId xmlns:a16="http://schemas.microsoft.com/office/drawing/2014/main" id="{E0DE0322-C2C6-C63B-EDB5-F2096C083A89}"/>
              </a:ext>
            </a:extLst>
          </p:cNvPr>
          <p:cNvGrpSpPr/>
          <p:nvPr/>
        </p:nvGrpSpPr>
        <p:grpSpPr>
          <a:xfrm>
            <a:off x="929800" y="0"/>
            <a:ext cx="8214348" cy="5088578"/>
            <a:chOff x="-3810" y="0"/>
            <a:chExt cx="3689189" cy="1759171"/>
          </a:xfrm>
        </p:grpSpPr>
        <p:sp>
          <p:nvSpPr>
            <p:cNvPr id="360" name="Google Shape;360;p38">
              <a:extLst>
                <a:ext uri="{FF2B5EF4-FFF2-40B4-BE49-F238E27FC236}">
                  <a16:creationId xmlns:a16="http://schemas.microsoft.com/office/drawing/2014/main" id="{8F16E83F-3F63-887B-2DA7-9FE69755CE44}"/>
                </a:ext>
              </a:extLst>
            </p:cNvPr>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61" name="Google Shape;361;p38">
              <a:extLst>
                <a:ext uri="{FF2B5EF4-FFF2-40B4-BE49-F238E27FC236}">
                  <a16:creationId xmlns:a16="http://schemas.microsoft.com/office/drawing/2014/main" id="{0FF701EA-D579-818C-881C-A704D364D1C7}"/>
                </a:ext>
              </a:extLst>
            </p:cNvPr>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62" name="Google Shape;362;p38">
            <a:extLst>
              <a:ext uri="{FF2B5EF4-FFF2-40B4-BE49-F238E27FC236}">
                <a16:creationId xmlns:a16="http://schemas.microsoft.com/office/drawing/2014/main" id="{268E2137-9500-9694-7081-AE286EBE13CC}"/>
              </a:ext>
            </a:extLst>
          </p:cNvPr>
          <p:cNvGrpSpPr/>
          <p:nvPr/>
        </p:nvGrpSpPr>
        <p:grpSpPr>
          <a:xfrm>
            <a:off x="1126382" y="219056"/>
            <a:ext cx="7821195" cy="4626624"/>
            <a:chOff x="-3810" y="0"/>
            <a:chExt cx="3512618" cy="1599469"/>
          </a:xfrm>
        </p:grpSpPr>
        <p:sp>
          <p:nvSpPr>
            <p:cNvPr id="363" name="Google Shape;363;p38">
              <a:extLst>
                <a:ext uri="{FF2B5EF4-FFF2-40B4-BE49-F238E27FC236}">
                  <a16:creationId xmlns:a16="http://schemas.microsoft.com/office/drawing/2014/main" id="{4FC9B7D0-7E04-A851-7F6C-3CB3AF62FF80}"/>
                </a:ext>
              </a:extLst>
            </p:cNvPr>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64" name="Google Shape;364;p38">
              <a:extLst>
                <a:ext uri="{FF2B5EF4-FFF2-40B4-BE49-F238E27FC236}">
                  <a16:creationId xmlns:a16="http://schemas.microsoft.com/office/drawing/2014/main" id="{DE08018F-8E7B-7EF5-7FFB-AE589C557C83}"/>
                </a:ext>
              </a:extLst>
            </p:cNvPr>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65" name="Google Shape;365;p38">
            <a:extLst>
              <a:ext uri="{FF2B5EF4-FFF2-40B4-BE49-F238E27FC236}">
                <a16:creationId xmlns:a16="http://schemas.microsoft.com/office/drawing/2014/main" id="{87899352-7FDB-1FA4-37AC-FF9CD23766C3}"/>
              </a:ext>
            </a:extLst>
          </p:cNvPr>
          <p:cNvSpPr txBox="1"/>
          <p:nvPr/>
        </p:nvSpPr>
        <p:spPr>
          <a:xfrm>
            <a:off x="2105375" y="552650"/>
            <a:ext cx="5703000" cy="339300"/>
          </a:xfrm>
          <a:prstGeom prst="rect">
            <a:avLst/>
          </a:prstGeom>
          <a:no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dirty="0">
                <a:solidFill>
                  <a:srgbClr val="FFFFFF"/>
                </a:solidFill>
                <a:latin typeface="Gaegu"/>
                <a:ea typeface="Gaegu"/>
                <a:cs typeface="Gaegu"/>
                <a:sym typeface="Gaegu"/>
              </a:rPr>
              <a:t>Most Popular Databases</a:t>
            </a:r>
            <a:endParaRPr sz="3800" dirty="0"/>
          </a:p>
        </p:txBody>
      </p:sp>
      <p:pic>
        <p:nvPicPr>
          <p:cNvPr id="366" name="Google Shape;366;p38">
            <a:extLst>
              <a:ext uri="{FF2B5EF4-FFF2-40B4-BE49-F238E27FC236}">
                <a16:creationId xmlns:a16="http://schemas.microsoft.com/office/drawing/2014/main" id="{CF8BDA18-D7E5-92A0-9985-A50E94FDC8E7}"/>
              </a:ext>
            </a:extLst>
          </p:cNvPr>
          <p:cNvPicPr preferRelativeResize="0"/>
          <p:nvPr/>
        </p:nvPicPr>
        <p:blipFill rotWithShape="1">
          <a:blip r:embed="rId3">
            <a:alphaModFix/>
          </a:blip>
          <a:srcRect/>
          <a:stretch/>
        </p:blipFill>
        <p:spPr>
          <a:xfrm>
            <a:off x="-174012" y="2814650"/>
            <a:ext cx="1347810" cy="2273925"/>
          </a:xfrm>
          <a:prstGeom prst="rect">
            <a:avLst/>
          </a:prstGeom>
          <a:noFill/>
          <a:ln>
            <a:noFill/>
          </a:ln>
        </p:spPr>
      </p:pic>
      <p:pic>
        <p:nvPicPr>
          <p:cNvPr id="3" name="Picture 2">
            <a:extLst>
              <a:ext uri="{FF2B5EF4-FFF2-40B4-BE49-F238E27FC236}">
                <a16:creationId xmlns:a16="http://schemas.microsoft.com/office/drawing/2014/main" id="{0B681CD9-F83D-C884-0807-8EF943F0710C}"/>
              </a:ext>
            </a:extLst>
          </p:cNvPr>
          <p:cNvPicPr>
            <a:picLocks noChangeAspect="1"/>
          </p:cNvPicPr>
          <p:nvPr/>
        </p:nvPicPr>
        <p:blipFill>
          <a:blip r:embed="rId4"/>
          <a:stretch>
            <a:fillRect/>
          </a:stretch>
        </p:blipFill>
        <p:spPr>
          <a:xfrm>
            <a:off x="1277465" y="1063249"/>
            <a:ext cx="7437573" cy="3698900"/>
          </a:xfrm>
          <a:prstGeom prst="rect">
            <a:avLst/>
          </a:prstGeom>
        </p:spPr>
      </p:pic>
    </p:spTree>
    <p:extLst>
      <p:ext uri="{BB962C8B-B14F-4D97-AF65-F5344CB8AC3E}">
        <p14:creationId xmlns:p14="http://schemas.microsoft.com/office/powerpoint/2010/main" val="38895618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Words>
  <Application>Microsoft Office PowerPoint</Application>
  <PresentationFormat>On-screen Show (16:9)</PresentationFormat>
  <Paragraphs>16</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Gaegu</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Shabbir Hossain Bhuiyea (Rossi)</cp:lastModifiedBy>
  <cp:revision>7</cp:revision>
  <dcterms:modified xsi:type="dcterms:W3CDTF">2025-05-26T04:11:19Z</dcterms:modified>
</cp:coreProperties>
</file>