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64" r:id="rId2"/>
    <p:sldId id="265" r:id="rId3"/>
    <p:sldId id="266" r:id="rId4"/>
    <p:sldId id="267" r:id="rId5"/>
  </p:sldIdLst>
  <p:sldSz cx="12195175" cy="6859588"/>
  <p:notesSz cx="6794500" cy="9931400"/>
  <p:defaultTextStyle>
    <a:defPPr>
      <a:defRPr lang="de-DE"/>
    </a:defPPr>
    <a:lvl1pPr marL="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01624"/>
    <a:srgbClr val="E41F1F"/>
    <a:srgbClr val="E3E9EC"/>
    <a:srgbClr val="00344E"/>
    <a:srgbClr val="FFCC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6343" autoAdjust="0"/>
  </p:normalViewPr>
  <p:slideViewPr>
    <p:cSldViewPr>
      <p:cViewPr varScale="1">
        <p:scale>
          <a:sx n="95" d="100"/>
          <a:sy n="95" d="100"/>
        </p:scale>
        <p:origin x="948" y="84"/>
      </p:cViewPr>
      <p:guideLst>
        <p:guide orient="horz" pos="2183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76"/>
    </p:cViewPr>
  </p:sorterViewPr>
  <p:notesViewPr>
    <p:cSldViewPr>
      <p:cViewPr varScale="1">
        <p:scale>
          <a:sx n="76" d="100"/>
          <a:sy n="76" d="100"/>
        </p:scale>
        <p:origin x="4026" y="96"/>
      </p:cViewPr>
      <p:guideLst>
        <p:guide orient="horz" pos="3128"/>
        <p:guide pos="214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DE7D2-A0AD-4D31-A754-0082A9333D0D}" type="datetimeFigureOut">
              <a:rPr lang="de-DE" smtClean="0"/>
              <a:t>12.01.2025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DCFCD-738B-4965-B0D9-619DC784964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754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4438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8877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63316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28" userDrawn="1">
          <p15:clr>
            <a:srgbClr val="F26B43"/>
          </p15:clr>
        </p15:guide>
        <p15:guide id="2" pos="214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40123" y="73288"/>
            <a:ext cx="1152128" cy="1124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84BBE76-A699-4EF9-A6A2-3FC4F61EB149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5089475" y="3813926"/>
            <a:ext cx="6553250" cy="177610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4000">
                <a:solidFill>
                  <a:srgbClr val="898989"/>
                </a:solidFill>
              </a:defRPr>
            </a:lvl1pPr>
          </a:lstStyle>
          <a:p>
            <a:pPr algn="l" eaLnBrk="1" hangingPunct="1">
              <a:lnSpc>
                <a:spcPct val="150000"/>
              </a:lnSpc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Titel des Vortrags durch Klicken hinzufügen</a:t>
            </a:r>
          </a:p>
          <a:p>
            <a:pPr eaLnBrk="1" hangingPunct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90193" y="5734050"/>
            <a:ext cx="6552505" cy="5032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 sz="2800" dirty="0"/>
              <a:t>Vortragende durch Klicken hinzufügen</a:t>
            </a:r>
            <a:endParaRPr lang="de-DE" dirty="0"/>
          </a:p>
        </p:txBody>
      </p:sp>
      <p:pic>
        <p:nvPicPr>
          <p:cNvPr id="1026" name="Picture 2" descr="E:\mitunterzeile_farbe [Konvertiert]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" y="45417"/>
            <a:ext cx="6313545" cy="675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71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0"/>
          </p:nvPr>
        </p:nvSpPr>
        <p:spPr>
          <a:xfrm>
            <a:off x="552449" y="3069754"/>
            <a:ext cx="11090275" cy="3144838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endParaRPr lang="de-DE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2065338" y="2421682"/>
            <a:ext cx="9504362" cy="503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 dirty="0"/>
              <a:t>Vortragende durch Klicken hinzufügen</a:t>
            </a:r>
          </a:p>
        </p:txBody>
      </p:sp>
      <p:sp>
        <p:nvSpPr>
          <p:cNvPr id="20" name="Textplatzhalt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2065138" y="1557586"/>
            <a:ext cx="9504561" cy="720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 dirty="0"/>
              <a:t>Vortragstitel durch Klicken hinzufügen</a:t>
            </a:r>
          </a:p>
        </p:txBody>
      </p:sp>
      <p:sp>
        <p:nvSpPr>
          <p:cNvPr id="2" name="Rechteck 1"/>
          <p:cNvSpPr/>
          <p:nvPr userDrawn="1"/>
        </p:nvSpPr>
        <p:spPr>
          <a:xfrm>
            <a:off x="121419" y="117426"/>
            <a:ext cx="1151632" cy="1080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4548E92-286D-4819-9F6E-A7B9F807F4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23" y="196199"/>
            <a:ext cx="640988" cy="688878"/>
          </a:xfrm>
          <a:prstGeom prst="rect">
            <a:avLst/>
          </a:prstGeom>
        </p:spPr>
      </p:pic>
      <p:sp>
        <p:nvSpPr>
          <p:cNvPr id="3" name="Rechteck 2"/>
          <p:cNvSpPr/>
          <p:nvPr userDrawn="1"/>
        </p:nvSpPr>
        <p:spPr>
          <a:xfrm>
            <a:off x="-1" y="0"/>
            <a:ext cx="2065139" cy="1053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8" name="Picture 2" descr="E:\mitunterzeile_farbe [Konvertiert].png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23" y="161834"/>
            <a:ext cx="2380639" cy="254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17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16 zu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0360800" y="6300000"/>
            <a:ext cx="1291017" cy="213574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200"/>
            </a:lvl1pPr>
          </a:lstStyle>
          <a:p>
            <a:pPr lvl="0"/>
            <a:r>
              <a:rPr lang="de-DE" dirty="0"/>
              <a:t>BIAS ID 17nnnn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3600" y="6300000"/>
            <a:ext cx="1701559" cy="216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200"/>
            </a:lvl1pPr>
            <a:lvl5pPr>
              <a:defRPr/>
            </a:lvl5pPr>
          </a:lstStyle>
          <a:p>
            <a:pPr lvl="0"/>
            <a:r>
              <a:rPr lang="de-DE" dirty="0"/>
              <a:t>Mustermann 2017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37047" y="212400"/>
            <a:ext cx="10081120" cy="468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2400" baseline="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 dirty="0"/>
              <a:t>Bildunterschrift einzeilig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21" hasCustomPrompt="1"/>
          </p:nvPr>
        </p:nvSpPr>
        <p:spPr>
          <a:xfrm>
            <a:off x="543600" y="860725"/>
            <a:ext cx="11090275" cy="536606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de-DE" dirty="0"/>
              <a:t>Inhalt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4548E92-286D-4819-9F6E-A7B9F807F4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2183" y="188913"/>
            <a:ext cx="637005" cy="68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418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48" userDrawn="1">
          <p15:clr>
            <a:srgbClr val="F26B43"/>
          </p15:clr>
        </p15:guide>
        <p15:guide id="5" orient="horz" pos="550" userDrawn="1">
          <p15:clr>
            <a:srgbClr val="F26B43"/>
          </p15:clr>
        </p15:guide>
        <p15:guide id="6" orient="horz" pos="119" userDrawn="1">
          <p15:clr>
            <a:srgbClr val="A4A3A4"/>
          </p15:clr>
        </p15:guide>
        <p15:guide id="7" orient="horz" pos="346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16 zu 9 inkl LAF2022 (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0360800" y="6300000"/>
            <a:ext cx="1291017" cy="213574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200"/>
            </a:lvl1pPr>
          </a:lstStyle>
          <a:p>
            <a:pPr lvl="0"/>
            <a:r>
              <a:rPr lang="de-DE" dirty="0"/>
              <a:t>BIAS ID 17nnnn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3600" y="6300000"/>
            <a:ext cx="1701559" cy="216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200"/>
            </a:lvl1pPr>
            <a:lvl5pPr>
              <a:defRPr/>
            </a:lvl5pPr>
          </a:lstStyle>
          <a:p>
            <a:pPr lvl="0"/>
            <a:r>
              <a:rPr lang="de-DE" dirty="0"/>
              <a:t>Mustermann 2017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37047" y="212400"/>
            <a:ext cx="10081120" cy="468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2400" baseline="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 dirty="0"/>
              <a:t>Bildunterschrift einzeilig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21" hasCustomPrompt="1"/>
          </p:nvPr>
        </p:nvSpPr>
        <p:spPr>
          <a:xfrm>
            <a:off x="543600" y="860725"/>
            <a:ext cx="11090275" cy="536606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de-DE" dirty="0"/>
              <a:t>Inhalt</a:t>
            </a:r>
          </a:p>
        </p:txBody>
      </p:sp>
      <p:pic>
        <p:nvPicPr>
          <p:cNvPr id="4" name="Grafik 3" descr="Ein Bild, das Text, Screenshot, Design, Buch enthält.&#10;&#10;Automatisch generierte Beschreibung">
            <a:extLst>
              <a:ext uri="{FF2B5EF4-FFF2-40B4-BE49-F238E27FC236}">
                <a16:creationId xmlns:a16="http://schemas.microsoft.com/office/drawing/2014/main" id="{6369B6A7-E2DE-36B6-5F1C-3055158BCE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9" t="29005" r="13659" b="8525"/>
          <a:stretch/>
        </p:blipFill>
        <p:spPr>
          <a:xfrm>
            <a:off x="9369485" y="1806445"/>
            <a:ext cx="2802081" cy="5053143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8AE0A3C-B280-B0C4-3AAB-CE4FFBDBA8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18550" y="313088"/>
            <a:ext cx="2365940" cy="113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03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48" userDrawn="1">
          <p15:clr>
            <a:srgbClr val="F26B43"/>
          </p15:clr>
        </p15:guide>
        <p15:guide id="5" orient="horz" pos="550" userDrawn="1">
          <p15:clr>
            <a:srgbClr val="F26B43"/>
          </p15:clr>
        </p15:guide>
        <p15:guide id="6" orient="horz" pos="119" userDrawn="1">
          <p15:clr>
            <a:srgbClr val="A4A3A4"/>
          </p15:clr>
        </p15:guide>
        <p15:guide id="7" orient="horz" pos="346" userDrawn="1">
          <p15:clr>
            <a:srgbClr val="A4A3A4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16 zu 9 inkl LAF2022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Screenshot, Design, Buch enthält.&#10;&#10;Automatisch generierte Beschreibung">
            <a:extLst>
              <a:ext uri="{FF2B5EF4-FFF2-40B4-BE49-F238E27FC236}">
                <a16:creationId xmlns:a16="http://schemas.microsoft.com/office/drawing/2014/main" id="{09235B0F-51A0-089A-7BAC-7B49FD7DD8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9" t="29005" r="13659" b="8525"/>
          <a:stretch/>
        </p:blipFill>
        <p:spPr>
          <a:xfrm>
            <a:off x="9406489" y="1806445"/>
            <a:ext cx="2802081" cy="5053143"/>
          </a:xfrm>
          <a:prstGeom prst="rect">
            <a:avLst/>
          </a:prstGeom>
        </p:spPr>
      </p:pic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43600" y="6300000"/>
            <a:ext cx="1701559" cy="216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200"/>
            </a:lvl1pPr>
            <a:lvl5pPr>
              <a:defRPr/>
            </a:lvl5pPr>
          </a:lstStyle>
          <a:p>
            <a:pPr lvl="0"/>
            <a:r>
              <a:rPr lang="de-DE" dirty="0"/>
              <a:t>Mustermann 2017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1237047" y="212400"/>
            <a:ext cx="10081120" cy="4680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ctr">
              <a:buNone/>
              <a:defRPr sz="2400" baseline="0">
                <a:solidFill>
                  <a:srgbClr val="898989"/>
                </a:solidFill>
              </a:defRPr>
            </a:lvl1pPr>
          </a:lstStyle>
          <a:p>
            <a:pPr lvl="0"/>
            <a:r>
              <a:rPr lang="de-DE" dirty="0"/>
              <a:t>Bildunterschrift einzeilig</a:t>
            </a:r>
          </a:p>
        </p:txBody>
      </p:sp>
      <p:sp>
        <p:nvSpPr>
          <p:cNvPr id="15" name="Inhaltsplatzhalter 14"/>
          <p:cNvSpPr>
            <a:spLocks noGrp="1"/>
          </p:cNvSpPr>
          <p:nvPr>
            <p:ph sz="quarter" idx="21" hasCustomPrompt="1"/>
          </p:nvPr>
        </p:nvSpPr>
        <p:spPr>
          <a:xfrm>
            <a:off x="543600" y="860725"/>
            <a:ext cx="11090275" cy="536606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Inhalt</a:t>
            </a:r>
          </a:p>
        </p:txBody>
      </p:sp>
      <p:pic>
        <p:nvPicPr>
          <p:cNvPr id="6" name="Grafik 5" descr="Ein Bild, das Text, Screenshot, Flyer, Design enthält.&#10;&#10;Automatisch generierte Beschreibung">
            <a:extLst>
              <a:ext uri="{FF2B5EF4-FFF2-40B4-BE49-F238E27FC236}">
                <a16:creationId xmlns:a16="http://schemas.microsoft.com/office/drawing/2014/main" id="{EDDA64F6-3835-7506-092D-0A8B0B65C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5" t="52231" r="14639" b="26730"/>
          <a:stretch/>
        </p:blipFill>
        <p:spPr>
          <a:xfrm>
            <a:off x="9432272" y="3717826"/>
            <a:ext cx="2736304" cy="170183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DDAC3FF-A3FE-555B-73F3-0793E3243FC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55554" y="313088"/>
            <a:ext cx="2365940" cy="113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5576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48" userDrawn="1">
          <p15:clr>
            <a:srgbClr val="F26B43"/>
          </p15:clr>
        </p15:guide>
        <p15:guide id="5" orient="horz" pos="550" userDrawn="1">
          <p15:clr>
            <a:srgbClr val="F26B43"/>
          </p15:clr>
        </p15:guide>
        <p15:guide id="6" orient="horz" pos="119" userDrawn="1">
          <p15:clr>
            <a:srgbClr val="A4A3A4"/>
          </p15:clr>
        </p15:guide>
        <p15:guide id="7" orient="horz" pos="346" userDrawn="1">
          <p15:clr>
            <a:srgbClr val="A4A3A4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4 z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552449" y="981522"/>
            <a:ext cx="2773363" cy="4824536"/>
          </a:xfrm>
          <a:prstGeom prst="rect">
            <a:avLst/>
          </a:prstGeom>
        </p:spPr>
        <p:txBody>
          <a:bodyPr rIns="0" anchor="ctr"/>
          <a:lstStyle>
            <a:lvl1pPr marL="0" indent="0" algn="r">
              <a:buNone/>
              <a:defRPr sz="2400" baseline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Bildunterschrift mehrzeilig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8" hasCustomPrompt="1"/>
          </p:nvPr>
        </p:nvSpPr>
        <p:spPr>
          <a:xfrm>
            <a:off x="10360800" y="6300000"/>
            <a:ext cx="1291017" cy="213574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200"/>
            </a:lvl1pPr>
          </a:lstStyle>
          <a:p>
            <a:pPr lvl="0"/>
            <a:r>
              <a:rPr lang="de-DE" dirty="0"/>
              <a:t>BIAS ID 17nnnn</a:t>
            </a:r>
          </a:p>
        </p:txBody>
      </p:sp>
      <p:sp>
        <p:nvSpPr>
          <p:cNvPr id="20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531932" y="6300000"/>
            <a:ext cx="1701559" cy="216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200"/>
            </a:lvl1pPr>
            <a:lvl5pPr>
              <a:defRPr/>
            </a:lvl5pPr>
          </a:lstStyle>
          <a:p>
            <a:pPr lvl="0"/>
            <a:r>
              <a:rPr lang="de-DE" dirty="0"/>
              <a:t>Mustermann 2017</a:t>
            </a:r>
          </a:p>
        </p:txBody>
      </p:sp>
      <p:sp>
        <p:nvSpPr>
          <p:cNvPr id="48" name="Inhaltsplatzhalter 14"/>
          <p:cNvSpPr>
            <a:spLocks noGrp="1"/>
          </p:cNvSpPr>
          <p:nvPr>
            <p:ph sz="quarter" idx="22" hasCustomPrompt="1"/>
          </p:nvPr>
        </p:nvSpPr>
        <p:spPr>
          <a:xfrm>
            <a:off x="3541713" y="188913"/>
            <a:ext cx="8092162" cy="6037877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de-DE" dirty="0"/>
              <a:t>Inhalt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96A7824-CD1D-70B6-1091-848433E341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39" y="6195600"/>
            <a:ext cx="637005" cy="68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12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95" userDrawn="1">
          <p15:clr>
            <a:srgbClr val="A4A3A4"/>
          </p15:clr>
        </p15:guide>
        <p15:guide id="2" pos="2231" userDrawn="1">
          <p15:clr>
            <a:srgbClr val="F26B43"/>
          </p15:clr>
        </p15:guide>
        <p15:guide id="3" orient="horz" pos="119" userDrawn="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12"/>
          <p:cNvSpPr txBox="1">
            <a:spLocks/>
          </p:cNvSpPr>
          <p:nvPr userDrawn="1"/>
        </p:nvSpPr>
        <p:spPr>
          <a:xfrm>
            <a:off x="156927" y="417600"/>
            <a:ext cx="324036" cy="1798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8FD0949-615A-47CE-8516-E18482B97DDF}" type="slidenum">
              <a:rPr lang="de-DE" sz="1100" b="1" smtClean="0">
                <a:solidFill>
                  <a:srgbClr val="E41F1F"/>
                </a:solidFill>
              </a:rPr>
              <a:pPr algn="r"/>
              <a:t>‹Nr.›</a:t>
            </a:fld>
            <a:endParaRPr lang="de-DE" sz="1100" b="1" dirty="0">
              <a:solidFill>
                <a:srgbClr val="E41F1F"/>
              </a:solidFill>
            </a:endParaRPr>
          </a:p>
        </p:txBody>
      </p:sp>
      <p:sp>
        <p:nvSpPr>
          <p:cNvPr id="7" name="Textfeld 6"/>
          <p:cNvSpPr txBox="1"/>
          <p:nvPr userDrawn="1"/>
        </p:nvSpPr>
        <p:spPr>
          <a:xfrm>
            <a:off x="444959" y="356400"/>
            <a:ext cx="756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41F1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bias.de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475200" y="324000"/>
            <a:ext cx="116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0887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E41F1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275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6" r:id="rId4"/>
    <p:sldLayoutId id="2147483657" r:id="rId5"/>
    <p:sldLayoutId id="2147483655" r:id="rId6"/>
  </p:sldLayoutIdLst>
  <p:hf hdr="0" ftr="0" dt="0"/>
  <p:txStyles>
    <p:titleStyle>
      <a:lvl1pPr algn="ctr" defTabSz="1088776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291" indent="-408291" algn="l" defTabSz="1088776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631" indent="-340243" algn="l" defTabSz="1088776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970" indent="-272194" algn="l" defTabSz="10887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358" indent="-272194" algn="l" defTabSz="1088776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746" indent="-272194" algn="l" defTabSz="1088776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4134" indent="-272194" algn="l" defTabSz="10887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8522" indent="-272194" algn="l" defTabSz="10887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910" indent="-272194" algn="l" defTabSz="10887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7298" indent="-272194" algn="l" defTabSz="1088776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38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77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16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552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940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328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716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104" algn="l" defTabSz="10887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2" pos="348" userDrawn="1">
          <p15:clr>
            <a:srgbClr val="A4A3A4"/>
          </p15:clr>
        </p15:guide>
        <p15:guide id="3" orient="horz" pos="3930" userDrawn="1">
          <p15:clr>
            <a:srgbClr val="F26B43"/>
          </p15:clr>
        </p15:guide>
        <p15:guide id="4" orient="horz" pos="4020" userDrawn="1">
          <p15:clr>
            <a:srgbClr val="A4A3A4"/>
          </p15:clr>
        </p15:guide>
        <p15:guide id="5" pos="7334" userDrawn="1">
          <p15:clr>
            <a:srgbClr val="F26B43"/>
          </p15:clr>
        </p15:guide>
        <p15:guide id="6" orient="horz" pos="11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6CFEF68-6C6F-2D5E-A70D-D155211770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Batang" panose="02030600000101010101" pitchFamily="18" charset="-127"/>
              </a:rPr>
              <a:t>Enhancement of the OCT signal interpretability by comparison with synchronous X-ray recordings of the process zone during laser deep penetration welding of pure </a:t>
            </a:r>
            <a:r>
              <a:rPr lang="en-US" sz="2000" dirty="0" err="1">
                <a:solidFill>
                  <a:srgbClr val="7F7F7F"/>
                </a:solidFill>
                <a:effectLst/>
                <a:latin typeface="Arial" panose="020B0604020202020204" pitchFamily="34" charset="0"/>
                <a:ea typeface="Batang" panose="02030600000101010101" pitchFamily="18" charset="-127"/>
              </a:rPr>
              <a:t>aluminium</a:t>
            </a:r>
            <a:r>
              <a:rPr lang="en-US" sz="2000" dirty="0">
                <a:solidFill>
                  <a:srgbClr val="7F7F7F"/>
                </a:solidFill>
                <a:effectLst/>
                <a:latin typeface="Arial" panose="020B0604020202020204" pitchFamily="34" charset="0"/>
                <a:ea typeface="Batang" panose="02030600000101010101" pitchFamily="18" charset="-127"/>
              </a:rPr>
              <a:t> in the Rosenthal regime</a:t>
            </a:r>
            <a:endParaRPr lang="de-DE" sz="20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A030D4-06C7-37D6-3083-511CCA19C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0220" y="5735637"/>
            <a:ext cx="6552505" cy="503238"/>
          </a:xfrm>
        </p:spPr>
        <p:txBody>
          <a:bodyPr/>
          <a:lstStyle/>
          <a:p>
            <a:r>
              <a:rPr lang="de-DE" dirty="0"/>
              <a:t>Auswertungsansätze</a:t>
            </a:r>
          </a:p>
        </p:txBody>
      </p:sp>
    </p:spTree>
    <p:extLst>
      <p:ext uri="{BB962C8B-B14F-4D97-AF65-F5344CB8AC3E}">
        <p14:creationId xmlns:p14="http://schemas.microsoft.com/office/powerpoint/2010/main" val="355375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6999E552-B5EB-BAEF-9D1F-61E36312972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B56308-90B3-2C1F-7499-4685A43C7C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66EF85-35F9-EB03-96CB-36EF58615C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Herstellung der Synchronität</a:t>
            </a:r>
          </a:p>
          <a:p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52AC8A7-C3FE-763A-3CE8-9B174040B5F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43600" y="880807"/>
            <a:ext cx="11090275" cy="5366065"/>
          </a:xfrm>
        </p:spPr>
        <p:txBody>
          <a:bodyPr/>
          <a:lstStyle/>
          <a:p>
            <a:r>
              <a:rPr lang="de-DE" dirty="0"/>
              <a:t>Versuche wurden damals nicht mit dem Ziel der Synchronität der Messungen untereinander durchgeführt</a:t>
            </a:r>
          </a:p>
          <a:p>
            <a:r>
              <a:rPr lang="de-DE" dirty="0"/>
              <a:t>Synchronität muss rekonstruiert werden!</a:t>
            </a:r>
          </a:p>
          <a:p>
            <a:r>
              <a:rPr lang="de-DE" dirty="0"/>
              <a:t>Synchronität wird durch </a:t>
            </a:r>
            <a:r>
              <a:rPr lang="de-DE" dirty="0" err="1"/>
              <a:t>Tantalsonden</a:t>
            </a:r>
            <a:r>
              <a:rPr lang="de-DE" dirty="0"/>
              <a:t> rekonstruiert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Anwesenheit der </a:t>
            </a:r>
            <a:r>
              <a:rPr lang="de-DE" dirty="0" err="1"/>
              <a:t>Tantalsonden</a:t>
            </a:r>
            <a:r>
              <a:rPr lang="de-DE" dirty="0"/>
              <a:t> in allen Messungen detektierbar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Feststellung der erstmaligen Detektion der </a:t>
            </a:r>
            <a:r>
              <a:rPr lang="de-DE" dirty="0" err="1"/>
              <a:t>Tantalsonde</a:t>
            </a:r>
            <a:r>
              <a:rPr lang="de-DE" dirty="0"/>
              <a:t> in allen Messungen</a:t>
            </a:r>
          </a:p>
          <a:p>
            <a:pPr lvl="2"/>
            <a:r>
              <a:rPr lang="de-DE" dirty="0"/>
              <a:t>OCT</a:t>
            </a:r>
          </a:p>
          <a:p>
            <a:pPr lvl="2"/>
            <a:r>
              <a:rPr lang="de-DE" dirty="0"/>
              <a:t>Röntgenbilder</a:t>
            </a:r>
          </a:p>
          <a:p>
            <a:pPr lvl="2"/>
            <a:r>
              <a:rPr lang="de-DE" dirty="0"/>
              <a:t>Metallographische Längsschliffe</a:t>
            </a:r>
          </a:p>
          <a:p>
            <a:r>
              <a:rPr lang="de-DE" dirty="0"/>
              <a:t>Abschätzung eines </a:t>
            </a:r>
            <a:r>
              <a:rPr lang="de-DE" dirty="0" err="1"/>
              <a:t>Größtfehlers</a:t>
            </a:r>
            <a:r>
              <a:rPr lang="de-DE" dirty="0"/>
              <a:t> für jede Messmethode</a:t>
            </a:r>
          </a:p>
          <a:p>
            <a:r>
              <a:rPr lang="de-DE" dirty="0"/>
              <a:t>Über Prozessgeschwindigkeit kann Ortskoordinate der Längsschliffe in entsprechenden Zeitstempel übersetzt werden und andersherum</a:t>
            </a:r>
          </a:p>
          <a:p>
            <a:r>
              <a:rPr lang="de-DE" dirty="0"/>
              <a:t>Synchronisierte Messdaten lassen sich nun überlagern und analysieren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915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5506EB1-079A-9A5A-700C-03D0718159A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9E03F4-5EC0-5F0B-3CC6-2647D727ED1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8BDCD96-29D4-4E1B-3000-49949EF3C26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Abgleich zwischen OCT-Signalen und Röntgenaufnahmen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BE95ACB-C512-612E-31EA-6C9222435DAC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de-DE" dirty="0"/>
              <a:t>Vergleich der LLP-Histogramm-Auswertung der OCT-Messungen mit Tiefenverläufen aus Röntgenaufnahmen</a:t>
            </a:r>
          </a:p>
          <a:p>
            <a:r>
              <a:rPr lang="de-DE" dirty="0"/>
              <a:t>OCT-Messungen mit einer Sampling-Rate von 70 kHz durchgeführt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Leider nur 1 Kanal verwendet, nämlich Peak 1</a:t>
            </a:r>
          </a:p>
          <a:p>
            <a:r>
              <a:rPr lang="de-DE" dirty="0"/>
              <a:t>On-line Röntgenaufnahmen mit einer Bildrate von 5 kHz aufgenommen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14 OCT-Messpunkte pro Röntgen-Frame</a:t>
            </a:r>
          </a:p>
          <a:p>
            <a:r>
              <a:rPr lang="de-DE" dirty="0">
                <a:sym typeface="Wingdings" panose="05000000000000000000" pitchFamily="2" charset="2"/>
              </a:rPr>
              <a:t>Gemeinsame Darstellung von 14 OCT-Messpunkten, dem Röntgenbild und dem rekonstruierten 3D-Keyhole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 Stichprobenhafte Übersichtsdarstellungen erzeugen und hinsichtlich etwaiger Auffälligkeiten inspizieren</a:t>
            </a:r>
          </a:p>
          <a:p>
            <a:r>
              <a:rPr lang="de-DE" dirty="0">
                <a:sym typeface="Wingdings" panose="05000000000000000000" pitchFamily="2" charset="2"/>
              </a:rPr>
              <a:t>Aufbauend auf Cluster-Analyse: Unterscheiden sich die nach Clustern sortierten OCT-Messpunkte im Hinblick auf ihre </a:t>
            </a:r>
            <a:r>
              <a:rPr lang="de-DE" dirty="0" err="1">
                <a:sym typeface="Wingdings" panose="05000000000000000000" pitchFamily="2" charset="2"/>
              </a:rPr>
              <a:t>histographische</a:t>
            </a:r>
            <a:r>
              <a:rPr lang="de-DE" dirty="0">
                <a:sym typeface="Wingdings" panose="05000000000000000000" pitchFamily="2" charset="2"/>
              </a:rPr>
              <a:t> Verteilung?</a:t>
            </a:r>
          </a:p>
          <a:p>
            <a:r>
              <a:rPr lang="de-DE" dirty="0">
                <a:sym typeface="Wingdings" panose="05000000000000000000" pitchFamily="2" charset="2"/>
              </a:rPr>
              <a:t>Gibt es </a:t>
            </a:r>
            <a:r>
              <a:rPr lang="de-DE" dirty="0" err="1">
                <a:sym typeface="Wingdings" panose="05000000000000000000" pitchFamily="2" charset="2"/>
              </a:rPr>
              <a:t>Keyholes</a:t>
            </a:r>
            <a:r>
              <a:rPr lang="de-DE" dirty="0">
                <a:sym typeface="Wingdings" panose="05000000000000000000" pitchFamily="2" charset="2"/>
              </a:rPr>
              <a:t>, die bestimmte geometrische Charakteristika aufweisen, die sich mit Merkmalen der OCT-Histogramme korrelieren lassen?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Falls ja, lassen sich diese kategorisieren und lässt sich basierend auf dieser Kategorisierung ein Zuordnungsschema zu den OCT-</a:t>
            </a:r>
            <a:r>
              <a:rPr lang="de-DE" dirty="0" err="1">
                <a:sym typeface="Wingdings" panose="05000000000000000000" pitchFamily="2" charset="2"/>
              </a:rPr>
              <a:t>Histogrammmerkmalen</a:t>
            </a:r>
            <a:r>
              <a:rPr lang="de-DE" dirty="0">
                <a:sym typeface="Wingdings" panose="05000000000000000000" pitchFamily="2" charset="2"/>
              </a:rPr>
              <a:t> ableiten?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374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05B581C-EED2-3A85-827D-7FA5BAEADD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4A6D5E-E8DC-A584-784E-025BD61987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613AA5-2EAB-7F32-6A7F-88E4385028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Vergleich mit metallographischen Längsschliffen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2930A2C-E57B-7382-F873-B96D467EFA3E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de-DE" dirty="0"/>
              <a:t>Charakterisierung der Abweichungen zwischen </a:t>
            </a:r>
            <a:r>
              <a:rPr lang="de-DE" dirty="0" err="1"/>
              <a:t>Keyhole</a:t>
            </a:r>
            <a:r>
              <a:rPr lang="de-DE" dirty="0"/>
              <a:t>- und Einschweißtiefen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Vergleich mit beiden Messmethoden zur Bestimmung der </a:t>
            </a:r>
            <a:r>
              <a:rPr lang="de-DE" dirty="0" err="1"/>
              <a:t>Keyhole</a:t>
            </a:r>
            <a:r>
              <a:rPr lang="de-DE" dirty="0"/>
              <a:t>-Tiefe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Gibt es Bereiche, in denen die Messungen besser oder schlechter mit der tatsächlichen Einschweißtiefe übereinstimmen?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de-DE" dirty="0"/>
              <a:t>Wird </a:t>
            </a:r>
            <a:r>
              <a:rPr lang="de-DE" dirty="0" err="1"/>
              <a:t>Spiking</a:t>
            </a:r>
            <a:r>
              <a:rPr lang="de-DE" dirty="0"/>
              <a:t> gut abgebildet?</a:t>
            </a:r>
          </a:p>
          <a:p>
            <a:r>
              <a:rPr lang="de-DE" dirty="0"/>
              <a:t>Wie groß ist der </a:t>
            </a:r>
            <a:r>
              <a:rPr lang="de-DE" dirty="0" err="1"/>
              <a:t>Schmelzefilm</a:t>
            </a:r>
            <a:r>
              <a:rPr lang="de-DE" dirty="0"/>
              <a:t> um das </a:t>
            </a:r>
            <a:r>
              <a:rPr lang="de-DE" dirty="0" err="1"/>
              <a:t>Keyhole</a:t>
            </a:r>
            <a:r>
              <a:rPr lang="de-DE" dirty="0"/>
              <a:t> herum und lässt sich ein Zusammenhang zu bestimmten Materialkennwerten, wie beispielsweise der Wärmeleitfähigkeit oder der Wärmekapazität herstellen?</a:t>
            </a:r>
          </a:p>
          <a:p>
            <a:r>
              <a:rPr lang="de-DE" dirty="0"/>
              <a:t>Ist die Abweichung abhängig von der verwendeten Laserleistung bzw. der Streckenenergie?</a:t>
            </a:r>
          </a:p>
          <a:p>
            <a:r>
              <a:rPr lang="de-DE" dirty="0"/>
              <a:t>Kann man auf Basis der Korrelation zwischen </a:t>
            </a:r>
            <a:r>
              <a:rPr lang="de-DE" dirty="0" err="1"/>
              <a:t>Keyhole</a:t>
            </a:r>
            <a:r>
              <a:rPr lang="de-DE" dirty="0"/>
              <a:t>- und Einschweißtiefe einen analytischen Zusammenhang zwischen beiden Größen herstellen</a:t>
            </a:r>
          </a:p>
        </p:txBody>
      </p:sp>
    </p:spTree>
    <p:extLst>
      <p:ext uri="{BB962C8B-B14F-4D97-AF65-F5344CB8AC3E}">
        <p14:creationId xmlns:p14="http://schemas.microsoft.com/office/powerpoint/2010/main" val="134370544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nutzerdefiniert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defTabSz="914400">
          <a:defRPr sz="1800" dirty="0" smtClean="0">
            <a:solidFill>
              <a:srgbClr val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Benutzerdefiniert</PresentationFormat>
  <Paragraphs>31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Courier New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Malte Behlau</dc:creator>
  <cp:lastModifiedBy>Ronald Pordzik</cp:lastModifiedBy>
  <cp:revision>248</cp:revision>
  <cp:lastPrinted>2019-10-23T11:33:21Z</cp:lastPrinted>
  <dcterms:created xsi:type="dcterms:W3CDTF">2017-11-03T08:15:41Z</dcterms:created>
  <dcterms:modified xsi:type="dcterms:W3CDTF">2025-01-12T16:53:30Z</dcterms:modified>
</cp:coreProperties>
</file>