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handoutMasterIdLst>
    <p:handoutMasterId r:id="rId9"/>
  </p:handoutMasterIdLst>
  <p:sldIdLst>
    <p:sldId id="311" r:id="rId2"/>
    <p:sldId id="309" r:id="rId3"/>
    <p:sldId id="298" r:id="rId4"/>
    <p:sldId id="306" r:id="rId5"/>
    <p:sldId id="307" r:id="rId6"/>
    <p:sldId id="31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23B"/>
    <a:srgbClr val="00A49A"/>
    <a:srgbClr val="FFFFCC"/>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8" autoAdjust="0"/>
    <p:restoredTop sz="90832" autoAdjust="0"/>
  </p:normalViewPr>
  <p:slideViewPr>
    <p:cSldViewPr snapToGrid="0" snapToObjects="1">
      <p:cViewPr varScale="1">
        <p:scale>
          <a:sx n="61" d="100"/>
          <a:sy n="61" d="100"/>
        </p:scale>
        <p:origin x="74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A5C7A34-7C96-F043-AB17-FEF5366AEB02}" type="datetimeFigureOut">
              <a:rPr lang="en-US" smtClean="0"/>
              <a:t>9/27/2021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4161DC-7729-594E-9777-A03B4B531ADE}" type="slidenum">
              <a:rPr lang="en-US" smtClean="0"/>
              <a:t>‹#›</a:t>
            </a:fld>
            <a:endParaRPr lang="en-US"/>
          </a:p>
        </p:txBody>
      </p:sp>
    </p:spTree>
    <p:extLst>
      <p:ext uri="{BB962C8B-B14F-4D97-AF65-F5344CB8AC3E}">
        <p14:creationId xmlns:p14="http://schemas.microsoft.com/office/powerpoint/2010/main" val="21986035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706A95-5A12-4800-A277-55A8C28D7AB6}" type="datetimeFigureOut">
              <a:rPr lang="en-US" smtClean="0"/>
              <a:t>9/27/2021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4987F-4D6F-4F61-9F95-C51E704FCFFB}" type="slidenum">
              <a:rPr lang="en-US" smtClean="0"/>
              <a:t>‹#›</a:t>
            </a:fld>
            <a:endParaRPr lang="en-US"/>
          </a:p>
        </p:txBody>
      </p:sp>
    </p:spTree>
    <p:extLst>
      <p:ext uri="{BB962C8B-B14F-4D97-AF65-F5344CB8AC3E}">
        <p14:creationId xmlns:p14="http://schemas.microsoft.com/office/powerpoint/2010/main" val="16374117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134987F-4D6F-4F61-9F95-C51E704FCFFB}" type="slidenum">
              <a:rPr lang="en-US" smtClean="0"/>
              <a:t>2</a:t>
            </a:fld>
            <a:endParaRPr lang="en-US"/>
          </a:p>
        </p:txBody>
      </p:sp>
    </p:spTree>
    <p:extLst>
      <p:ext uri="{BB962C8B-B14F-4D97-AF65-F5344CB8AC3E}">
        <p14:creationId xmlns:p14="http://schemas.microsoft.com/office/powerpoint/2010/main" val="37115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134987F-4D6F-4F61-9F95-C51E704FCFFB}" type="slidenum">
              <a:rPr lang="en-US" smtClean="0"/>
              <a:t>3</a:t>
            </a:fld>
            <a:endParaRPr lang="en-US"/>
          </a:p>
        </p:txBody>
      </p:sp>
    </p:spTree>
    <p:extLst>
      <p:ext uri="{BB962C8B-B14F-4D97-AF65-F5344CB8AC3E}">
        <p14:creationId xmlns:p14="http://schemas.microsoft.com/office/powerpoint/2010/main" val="293032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134987F-4D6F-4F61-9F95-C51E704FCFFB}" type="slidenum">
              <a:rPr lang="en-US" smtClean="0"/>
              <a:t>4</a:t>
            </a:fld>
            <a:endParaRPr lang="en-US"/>
          </a:p>
        </p:txBody>
      </p:sp>
    </p:spTree>
    <p:extLst>
      <p:ext uri="{BB962C8B-B14F-4D97-AF65-F5344CB8AC3E}">
        <p14:creationId xmlns:p14="http://schemas.microsoft.com/office/powerpoint/2010/main" val="263488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134987F-4D6F-4F61-9F95-C51E704FCFFB}" type="slidenum">
              <a:rPr lang="en-US" smtClean="0"/>
              <a:t>5</a:t>
            </a:fld>
            <a:endParaRPr lang="en-US"/>
          </a:p>
        </p:txBody>
      </p:sp>
    </p:spTree>
    <p:extLst>
      <p:ext uri="{BB962C8B-B14F-4D97-AF65-F5344CB8AC3E}">
        <p14:creationId xmlns:p14="http://schemas.microsoft.com/office/powerpoint/2010/main" val="423672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Research Links: http://dvvic.org.au/impact/in-the-news/</a:t>
            </a:r>
          </a:p>
          <a:p>
            <a:r>
              <a:rPr lang="en-US" baseline="0" dirty="0"/>
              <a:t>https://www.crimestatistics.vic.gov.au/crime-statistics</a:t>
            </a:r>
          </a:p>
          <a:p>
            <a:r>
              <a:rPr lang="en-US" baseline="0" dirty="0"/>
              <a:t>https://oag.ca.gov/sites/all/files/agweb/pdfs/cjsc/stats/computational_formulas.pdf</a:t>
            </a:r>
          </a:p>
        </p:txBody>
      </p:sp>
      <p:sp>
        <p:nvSpPr>
          <p:cNvPr id="4" name="Slide Number Placeholder 3"/>
          <p:cNvSpPr>
            <a:spLocks noGrp="1"/>
          </p:cNvSpPr>
          <p:nvPr>
            <p:ph type="sldNum" sz="quarter" idx="10"/>
          </p:nvPr>
        </p:nvSpPr>
        <p:spPr/>
        <p:txBody>
          <a:bodyPr/>
          <a:lstStyle/>
          <a:p>
            <a:fld id="{E134987F-4D6F-4F61-9F95-C51E704FCFFB}" type="slidenum">
              <a:rPr lang="en-US" smtClean="0"/>
              <a:t>6</a:t>
            </a:fld>
            <a:endParaRPr lang="en-US"/>
          </a:p>
        </p:txBody>
      </p:sp>
    </p:spTree>
    <p:extLst>
      <p:ext uri="{BB962C8B-B14F-4D97-AF65-F5344CB8AC3E}">
        <p14:creationId xmlns:p14="http://schemas.microsoft.com/office/powerpoint/2010/main" val="2122380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a:t>Click to edit Master title style</a:t>
            </a:r>
            <a:endParaRPr lang="en-US"/>
          </a:p>
        </p:txBody>
      </p:sp>
      <p:sp>
        <p:nvSpPr>
          <p:cNvPr id="3" name="Subtitle 2"/>
          <p:cNvSpPr>
            <a:spLocks noGrp="1"/>
          </p:cNvSpPr>
          <p:nvPr>
            <p:ph type="subTitle" idx="1"/>
          </p:nvPr>
        </p:nvSpPr>
        <p:spPr>
          <a:xfrm>
            <a:off x="685799" y="3760339"/>
            <a:ext cx="6579061" cy="1091035"/>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a:t>Click to edit Master subtitle style</a:t>
            </a:r>
            <a:endParaRPr lang="en-US" dirty="0"/>
          </a:p>
        </p:txBody>
      </p:sp>
    </p:spTree>
    <p:extLst>
      <p:ext uri="{BB962C8B-B14F-4D97-AF65-F5344CB8AC3E}">
        <p14:creationId xmlns:p14="http://schemas.microsoft.com/office/powerpoint/2010/main" val="1068643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dirty="0"/>
              <a:t>Click to edit Master text styles</a:t>
            </a:r>
          </a:p>
          <a:p>
            <a:pPr lvl="1"/>
            <a:r>
              <a:rPr lang="en-AU" dirty="0"/>
              <a:t>Second level</a:t>
            </a:r>
          </a:p>
          <a:p>
            <a:pPr lvl="2"/>
            <a:r>
              <a:rPr lang="en-AU" dirty="0"/>
              <a:t>Third level</a:t>
            </a:r>
          </a:p>
        </p:txBody>
      </p:sp>
      <p:sp>
        <p:nvSpPr>
          <p:cNvPr id="7" name="TextBox 6"/>
          <p:cNvSpPr txBox="1"/>
          <p:nvPr userDrawn="1"/>
        </p:nvSpPr>
        <p:spPr>
          <a:xfrm>
            <a:off x="-526273" y="104121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35466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l="6000" t="85000" r="-11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00934"/>
            <a:ext cx="8248073" cy="616704"/>
          </a:xfrm>
          <a:prstGeom prst="rect">
            <a:avLst/>
          </a:prstGeom>
        </p:spPr>
        <p:txBody>
          <a:bodyPr vert="horz" lIns="91440" tIns="45720" rIns="91440" bIns="45720" rtlCol="0" anchor="ctr">
            <a:noAutofit/>
          </a:bodyPr>
          <a:lstStyle/>
          <a:p>
            <a:r>
              <a:rPr lang="en-AU" dirty="0"/>
              <a:t>Click to edit Master title style</a:t>
            </a:r>
            <a:endParaRPr lang="en-US" dirty="0"/>
          </a:p>
        </p:txBody>
      </p:sp>
      <p:sp>
        <p:nvSpPr>
          <p:cNvPr id="3" name="Text Placeholder 2"/>
          <p:cNvSpPr>
            <a:spLocks noGrp="1"/>
          </p:cNvSpPr>
          <p:nvPr>
            <p:ph type="body" idx="1"/>
          </p:nvPr>
        </p:nvSpPr>
        <p:spPr>
          <a:xfrm>
            <a:off x="457200" y="1727730"/>
            <a:ext cx="8248073" cy="4599651"/>
          </a:xfrm>
          <a:prstGeom prst="rect">
            <a:avLst/>
          </a:prstGeom>
        </p:spPr>
        <p:txBody>
          <a:bodyPr vert="horz" lIns="91440" tIns="45720" rIns="91440" bIns="45720" rtlCol="0">
            <a:normAutofit/>
          </a:bodyPr>
          <a:lstStyle/>
          <a:p>
            <a:pPr lvl="0"/>
            <a:r>
              <a:rPr lang="en-AU" dirty="0"/>
              <a:t>Contents</a:t>
            </a:r>
          </a:p>
        </p:txBody>
      </p:sp>
      <p:sp>
        <p:nvSpPr>
          <p:cNvPr id="11" name="TextBox 10"/>
          <p:cNvSpPr txBox="1"/>
          <p:nvPr userDrawn="1"/>
        </p:nvSpPr>
        <p:spPr>
          <a:xfrm>
            <a:off x="2631367" y="414197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1965357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457200" rtl="0" eaLnBrk="1" latinLnBrk="0" hangingPunct="1">
        <a:spcBef>
          <a:spcPct val="0"/>
        </a:spcBef>
        <a:buNone/>
        <a:defRPr sz="4000" b="0" i="0" kern="1200">
          <a:solidFill>
            <a:schemeClr val="tx1"/>
          </a:solidFill>
          <a:latin typeface="Myriad Pro Light"/>
          <a:ea typeface="+mj-ea"/>
          <a:cs typeface="Myriad Pro Light"/>
        </a:defRPr>
      </a:lvl1pPr>
    </p:titleStyle>
    <p:bodyStyle>
      <a:lvl1pPr marL="0" indent="0" algn="l" defTabSz="457200" rtl="0" eaLnBrk="1" latinLnBrk="0" hangingPunct="1">
        <a:spcBef>
          <a:spcPct val="20000"/>
        </a:spcBef>
        <a:buFont typeface="Arial"/>
        <a:buNone/>
        <a:defRPr sz="1800" b="0" i="0" kern="1200">
          <a:solidFill>
            <a:schemeClr val="tx1">
              <a:lumMod val="75000"/>
              <a:lumOff val="25000"/>
            </a:schemeClr>
          </a:solidFill>
          <a:latin typeface="Myriad Pro Light"/>
          <a:ea typeface="+mn-ea"/>
          <a:cs typeface="Myriad Pro Light"/>
        </a:defRPr>
      </a:lvl1pPr>
      <a:lvl2pPr marL="742950" indent="-285750" algn="l" defTabSz="457200" rtl="0" eaLnBrk="1" latinLnBrk="0" hangingPunct="1">
        <a:spcBef>
          <a:spcPct val="20000"/>
        </a:spcBef>
        <a:buFont typeface="Arial"/>
        <a:buChar char="–"/>
        <a:defRPr sz="2200" kern="1200">
          <a:solidFill>
            <a:schemeClr val="tx1"/>
          </a:solidFill>
          <a:latin typeface="Myriad Pro"/>
          <a:ea typeface="+mn-ea"/>
          <a:cs typeface="Myriad Pro"/>
        </a:defRPr>
      </a:lvl2pPr>
      <a:lvl3pPr marL="914400" indent="0" algn="l" defTabSz="457200" rtl="0" eaLnBrk="1" latinLnBrk="0" hangingPunct="1">
        <a:spcBef>
          <a:spcPct val="20000"/>
        </a:spcBef>
        <a:buFont typeface="Arial"/>
        <a:buNone/>
        <a:defRPr sz="2000" kern="1200">
          <a:solidFill>
            <a:schemeClr val="tx1"/>
          </a:solidFill>
          <a:latin typeface="Myriad Pro"/>
          <a:ea typeface="+mn-ea"/>
          <a:cs typeface="Myriad Pro"/>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t="34000" r="-88000" b="9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70375" y="6218978"/>
            <a:ext cx="1233910" cy="591034"/>
          </a:xfrm>
        </p:spPr>
        <p:txBody>
          <a:bodyPr>
            <a:normAutofit fontScale="77500" lnSpcReduction="20000"/>
          </a:bodyPr>
          <a:lstStyle/>
          <a:p>
            <a:pPr>
              <a:lnSpc>
                <a:spcPct val="110000"/>
              </a:lnSpc>
              <a:spcBef>
                <a:spcPts val="0"/>
              </a:spcBef>
            </a:pPr>
            <a:r>
              <a:rPr lang="en-US" sz="1600" b="1" dirty="0">
                <a:solidFill>
                  <a:schemeClr val="bg1">
                    <a:lumMod val="65000"/>
                  </a:schemeClr>
                </a:solidFill>
                <a:latin typeface="Agency FB" panose="020B0503020202020204" pitchFamily="34" charset="0"/>
                <a:cs typeface="Myriad Pro"/>
              </a:rPr>
              <a:t>Author: SR</a:t>
            </a:r>
          </a:p>
          <a:p>
            <a:pPr>
              <a:lnSpc>
                <a:spcPct val="110000"/>
              </a:lnSpc>
              <a:spcBef>
                <a:spcPts val="0"/>
              </a:spcBef>
            </a:pPr>
            <a:r>
              <a:rPr lang="en-US" sz="1600" b="1" dirty="0">
                <a:solidFill>
                  <a:schemeClr val="bg1">
                    <a:lumMod val="65000"/>
                  </a:schemeClr>
                </a:solidFill>
                <a:latin typeface="Agency FB" panose="020B0503020202020204" pitchFamily="34" charset="0"/>
                <a:cs typeface="Myriad Pro"/>
              </a:rPr>
              <a:t>DJCS-Version:1.0</a:t>
            </a:r>
          </a:p>
          <a:p>
            <a:pPr>
              <a:lnSpc>
                <a:spcPct val="110000"/>
              </a:lnSpc>
              <a:spcBef>
                <a:spcPts val="0"/>
              </a:spcBef>
            </a:pPr>
            <a:r>
              <a:rPr lang="en-US" sz="1600" b="1" dirty="0">
                <a:solidFill>
                  <a:schemeClr val="bg1">
                    <a:lumMod val="65000"/>
                  </a:schemeClr>
                </a:solidFill>
                <a:latin typeface="Agency FB" panose="020B0503020202020204" pitchFamily="34" charset="0"/>
                <a:cs typeface="Myriad Pro"/>
              </a:rPr>
              <a:t>Date: Sep 27, 2021</a:t>
            </a:r>
          </a:p>
          <a:p>
            <a:pPr algn="ctr">
              <a:lnSpc>
                <a:spcPct val="110000"/>
              </a:lnSpc>
              <a:spcBef>
                <a:spcPts val="0"/>
              </a:spcBef>
            </a:pPr>
            <a:endParaRPr lang="en-US" sz="2400" b="1" dirty="0">
              <a:solidFill>
                <a:schemeClr val="tx1"/>
              </a:solidFill>
              <a:latin typeface="Agency FB" panose="020B0503020202020204" pitchFamily="34" charset="0"/>
              <a:cs typeface="Myriad Pro"/>
            </a:endParaRPr>
          </a:p>
          <a:p>
            <a:pPr algn="ctr">
              <a:lnSpc>
                <a:spcPct val="110000"/>
              </a:lnSpc>
              <a:spcBef>
                <a:spcPts val="0"/>
              </a:spcBef>
            </a:pPr>
            <a:endParaRPr lang="en-US" sz="1400" b="1" dirty="0">
              <a:solidFill>
                <a:schemeClr val="tx1"/>
              </a:solidFill>
              <a:latin typeface="Agency FB" panose="020B0503020202020204" pitchFamily="34" charset="0"/>
              <a:cs typeface="Myriad Pro"/>
            </a:endParaRPr>
          </a:p>
        </p:txBody>
      </p:sp>
      <p:sp>
        <p:nvSpPr>
          <p:cNvPr id="6" name="TextBox 5"/>
          <p:cNvSpPr txBox="1"/>
          <p:nvPr/>
        </p:nvSpPr>
        <p:spPr>
          <a:xfrm>
            <a:off x="10259957" y="4109197"/>
            <a:ext cx="184666" cy="369332"/>
          </a:xfrm>
          <a:prstGeom prst="rect">
            <a:avLst/>
          </a:prstGeom>
          <a:noFill/>
        </p:spPr>
        <p:txBody>
          <a:bodyPr wrap="none" rtlCol="0">
            <a:spAutoFit/>
          </a:bodyPr>
          <a:lstStyle/>
          <a:p>
            <a:endParaRPr lang="en-US" dirty="0"/>
          </a:p>
        </p:txBody>
      </p:sp>
      <p:pic>
        <p:nvPicPr>
          <p:cNvPr id="14" name="Picture 13">
            <a:extLst>
              <a:ext uri="{FF2B5EF4-FFF2-40B4-BE49-F238E27FC236}">
                <a16:creationId xmlns:a16="http://schemas.microsoft.com/office/drawing/2014/main" id="{A0E9216B-F5B4-44C7-BFCD-0B147BD65E0B}"/>
              </a:ext>
            </a:extLst>
          </p:cNvPr>
          <p:cNvPicPr>
            <a:picLocks noChangeAspect="1"/>
          </p:cNvPicPr>
          <p:nvPr/>
        </p:nvPicPr>
        <p:blipFill>
          <a:blip r:embed="rId3"/>
          <a:stretch>
            <a:fillRect/>
          </a:stretch>
        </p:blipFill>
        <p:spPr>
          <a:xfrm>
            <a:off x="5072946" y="12964"/>
            <a:ext cx="3911592" cy="2435946"/>
          </a:xfrm>
          <a:prstGeom prst="rect">
            <a:avLst/>
          </a:prstGeom>
        </p:spPr>
      </p:pic>
      <p:sp>
        <p:nvSpPr>
          <p:cNvPr id="5" name="Subtitle 2">
            <a:extLst>
              <a:ext uri="{FF2B5EF4-FFF2-40B4-BE49-F238E27FC236}">
                <a16:creationId xmlns:a16="http://schemas.microsoft.com/office/drawing/2014/main" id="{97F71D7D-D08F-430F-829A-4710C65710FA}"/>
              </a:ext>
            </a:extLst>
          </p:cNvPr>
          <p:cNvSpPr txBox="1">
            <a:spLocks/>
          </p:cNvSpPr>
          <p:nvPr/>
        </p:nvSpPr>
        <p:spPr>
          <a:xfrm>
            <a:off x="3733804" y="3103352"/>
            <a:ext cx="5370481" cy="591034"/>
          </a:xfrm>
          <a:prstGeom prst="rect">
            <a:avLst/>
          </a:prstGeom>
        </p:spPr>
        <p:txBody>
          <a:bodyPr vert="horz" lIns="91440" tIns="45720" rIns="91440" bIns="45720" rtlCol="0">
            <a:normAutofit fontScale="92500"/>
          </a:bodyPr>
          <a:lstStyle>
            <a:lvl1pPr marL="0" indent="0" algn="l" defTabSz="457200" rtl="0" eaLnBrk="1" latinLnBrk="0" hangingPunct="1">
              <a:spcBef>
                <a:spcPct val="20000"/>
              </a:spcBef>
              <a:buFont typeface="Arial"/>
              <a:buNone/>
              <a:defRPr sz="1800" b="0" i="0" kern="1200">
                <a:solidFill>
                  <a:schemeClr val="tx1">
                    <a:tint val="75000"/>
                  </a:schemeClr>
                </a:solidFill>
                <a:latin typeface="Myriad Pro Light"/>
                <a:ea typeface="+mn-ea"/>
                <a:cs typeface="Myriad Pro Light"/>
              </a:defRPr>
            </a:lvl1pPr>
            <a:lvl2pPr marL="457200" indent="0" algn="ctr" defTabSz="457200" rtl="0" eaLnBrk="1" latinLnBrk="0" hangingPunct="1">
              <a:spcBef>
                <a:spcPct val="20000"/>
              </a:spcBef>
              <a:buFont typeface="Arial"/>
              <a:buNone/>
              <a:defRPr sz="2200" kern="1200">
                <a:solidFill>
                  <a:schemeClr val="tx1">
                    <a:tint val="75000"/>
                  </a:schemeClr>
                </a:solidFill>
                <a:latin typeface="Myriad Pro"/>
                <a:ea typeface="+mn-ea"/>
                <a:cs typeface="Myriad Pro"/>
              </a:defRPr>
            </a:lvl2pPr>
            <a:lvl3pPr marL="914400" indent="0" algn="ctr" defTabSz="457200" rtl="0" eaLnBrk="1" latinLnBrk="0" hangingPunct="1">
              <a:spcBef>
                <a:spcPct val="20000"/>
              </a:spcBef>
              <a:buFont typeface="Arial"/>
              <a:buNone/>
              <a:defRPr sz="2000" kern="1200">
                <a:solidFill>
                  <a:schemeClr val="tx1">
                    <a:tint val="75000"/>
                  </a:schemeClr>
                </a:solidFill>
                <a:latin typeface="Myriad Pro"/>
                <a:ea typeface="+mn-ea"/>
                <a:cs typeface="Myriad Pro"/>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10000"/>
              </a:lnSpc>
              <a:spcBef>
                <a:spcPts val="0"/>
              </a:spcBef>
            </a:pPr>
            <a:r>
              <a:rPr lang="en-US" sz="2300" b="1" dirty="0">
                <a:solidFill>
                  <a:schemeClr val="tx1">
                    <a:lumMod val="50000"/>
                    <a:lumOff val="50000"/>
                  </a:schemeClr>
                </a:solidFill>
                <a:latin typeface="Agency FB" panose="020B0503020202020204" pitchFamily="34" charset="0"/>
              </a:rPr>
              <a:t>Department of Justice and Community Safety (DJCS)</a:t>
            </a:r>
          </a:p>
          <a:p>
            <a:pPr>
              <a:lnSpc>
                <a:spcPct val="110000"/>
              </a:lnSpc>
              <a:spcBef>
                <a:spcPts val="0"/>
              </a:spcBef>
            </a:pPr>
            <a:endParaRPr lang="en-US" sz="2400" b="1" dirty="0">
              <a:solidFill>
                <a:schemeClr val="tx1">
                  <a:lumMod val="50000"/>
                  <a:lumOff val="50000"/>
                </a:schemeClr>
              </a:solidFill>
              <a:latin typeface="Agency FB" panose="020B0503020202020204" pitchFamily="34" charset="0"/>
              <a:cs typeface="Myriad Pro"/>
            </a:endParaRPr>
          </a:p>
          <a:p>
            <a:pPr>
              <a:lnSpc>
                <a:spcPct val="110000"/>
              </a:lnSpc>
              <a:spcBef>
                <a:spcPts val="0"/>
              </a:spcBef>
            </a:pPr>
            <a:endParaRPr lang="en-US" sz="1400" b="1" dirty="0">
              <a:solidFill>
                <a:schemeClr val="tx1">
                  <a:lumMod val="50000"/>
                  <a:lumOff val="50000"/>
                </a:schemeClr>
              </a:solidFill>
              <a:latin typeface="Agency FB" panose="020B0503020202020204" pitchFamily="34" charset="0"/>
              <a:cs typeface="Myriad Pro"/>
            </a:endParaRPr>
          </a:p>
        </p:txBody>
      </p:sp>
    </p:spTree>
    <p:extLst>
      <p:ext uri="{BB962C8B-B14F-4D97-AF65-F5344CB8AC3E}">
        <p14:creationId xmlns:p14="http://schemas.microsoft.com/office/powerpoint/2010/main" val="4206062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6288"/>
            <a:ext cx="7814699" cy="4445574"/>
          </a:xfrm>
        </p:spPr>
        <p:txBody>
          <a:bodyPr>
            <a:normAutofit/>
          </a:bodyPr>
          <a:lstStyle/>
          <a:p>
            <a:endParaRPr lang="en-US" dirty="0"/>
          </a:p>
          <a:p>
            <a:endParaRPr lang="en-US" dirty="0"/>
          </a:p>
          <a:p>
            <a:endParaRPr lang="en-US" dirty="0"/>
          </a:p>
          <a:p>
            <a:endParaRPr lang="en-US" dirty="0"/>
          </a:p>
        </p:txBody>
      </p:sp>
      <p:sp>
        <p:nvSpPr>
          <p:cNvPr id="17" name="Content Placeholder 2"/>
          <p:cNvSpPr txBox="1">
            <a:spLocks/>
          </p:cNvSpPr>
          <p:nvPr/>
        </p:nvSpPr>
        <p:spPr>
          <a:xfrm>
            <a:off x="537945" y="4624754"/>
            <a:ext cx="8451943" cy="1925469"/>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1800" b="0" i="0" kern="1200">
                <a:solidFill>
                  <a:schemeClr val="tx1">
                    <a:lumMod val="75000"/>
                    <a:lumOff val="25000"/>
                  </a:schemeClr>
                </a:solidFill>
                <a:latin typeface="Myriad Pro Light"/>
                <a:ea typeface="+mn-ea"/>
                <a:cs typeface="Myriad Pro Light"/>
              </a:defRPr>
            </a:lvl1pPr>
            <a:lvl2pPr marL="742950" indent="-285750" algn="l" defTabSz="457200" rtl="0" eaLnBrk="1" latinLnBrk="0" hangingPunct="1">
              <a:spcBef>
                <a:spcPct val="20000"/>
              </a:spcBef>
              <a:buFont typeface="Arial"/>
              <a:buChar char="–"/>
              <a:defRPr sz="2200" kern="1200">
                <a:solidFill>
                  <a:schemeClr val="tx1"/>
                </a:solidFill>
                <a:latin typeface="Myriad Pro"/>
                <a:ea typeface="+mn-ea"/>
                <a:cs typeface="Myriad Pro"/>
              </a:defRPr>
            </a:lvl2pPr>
            <a:lvl3pPr marL="914400" indent="0" algn="l" defTabSz="457200" rtl="0" eaLnBrk="1" latinLnBrk="0" hangingPunct="1">
              <a:spcBef>
                <a:spcPct val="20000"/>
              </a:spcBef>
              <a:buFont typeface="Arial"/>
              <a:buNone/>
              <a:defRPr sz="2000" kern="1200">
                <a:solidFill>
                  <a:schemeClr val="tx1"/>
                </a:solidFill>
                <a:latin typeface="Myriad Pro"/>
                <a:ea typeface="+mn-ea"/>
                <a:cs typeface="Myriad Pro"/>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AU" dirty="0">
              <a:solidFill>
                <a:schemeClr val="tx1">
                  <a:lumMod val="85000"/>
                  <a:lumOff val="15000"/>
                </a:schemeClr>
              </a:solidFill>
              <a:latin typeface="Myriad Pro Semibold"/>
              <a:cs typeface="Myriad Pro Semibold"/>
            </a:endParaRPr>
          </a:p>
        </p:txBody>
      </p:sp>
      <p:pic>
        <p:nvPicPr>
          <p:cNvPr id="13" name="Picture 12">
            <a:extLst>
              <a:ext uri="{FF2B5EF4-FFF2-40B4-BE49-F238E27FC236}">
                <a16:creationId xmlns:a16="http://schemas.microsoft.com/office/drawing/2014/main" id="{DBB10548-4F95-40D5-BA17-555743958850}"/>
              </a:ext>
            </a:extLst>
          </p:cNvPr>
          <p:cNvPicPr>
            <a:picLocks noChangeAspect="1"/>
          </p:cNvPicPr>
          <p:nvPr/>
        </p:nvPicPr>
        <p:blipFill>
          <a:blip r:embed="rId3"/>
          <a:stretch>
            <a:fillRect/>
          </a:stretch>
        </p:blipFill>
        <p:spPr>
          <a:xfrm>
            <a:off x="7671046" y="12965"/>
            <a:ext cx="1313492" cy="817978"/>
          </a:xfrm>
          <a:prstGeom prst="rect">
            <a:avLst/>
          </a:prstGeom>
        </p:spPr>
      </p:pic>
      <p:sp>
        <p:nvSpPr>
          <p:cNvPr id="15" name="角丸四角形吹き出し 85">
            <a:extLst>
              <a:ext uri="{FF2B5EF4-FFF2-40B4-BE49-F238E27FC236}">
                <a16:creationId xmlns:a16="http://schemas.microsoft.com/office/drawing/2014/main" id="{075AF936-BC36-4471-8A31-E05B8C802F04}"/>
              </a:ext>
            </a:extLst>
          </p:cNvPr>
          <p:cNvSpPr/>
          <p:nvPr/>
        </p:nvSpPr>
        <p:spPr>
          <a:xfrm>
            <a:off x="2494708" y="3366910"/>
            <a:ext cx="3124693" cy="700224"/>
          </a:xfrm>
          <a:prstGeom prst="round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lvl="0"/>
            <a:r>
              <a:rPr lang="en-US" sz="1600" dirty="0">
                <a:solidFill>
                  <a:schemeClr val="tx1"/>
                </a:solidFill>
                <a:latin typeface="Agency FB" panose="020B0503020202020204" pitchFamily="34" charset="0"/>
              </a:rPr>
              <a:t>Offence Statistics &amp; Insights</a:t>
            </a:r>
          </a:p>
        </p:txBody>
      </p:sp>
      <p:sp>
        <p:nvSpPr>
          <p:cNvPr id="18" name="角丸四角形吹き出し 86">
            <a:extLst>
              <a:ext uri="{FF2B5EF4-FFF2-40B4-BE49-F238E27FC236}">
                <a16:creationId xmlns:a16="http://schemas.microsoft.com/office/drawing/2014/main" id="{423FDB5F-0169-4813-8AD9-C5DAD1EBF565}"/>
              </a:ext>
            </a:extLst>
          </p:cNvPr>
          <p:cNvSpPr/>
          <p:nvPr/>
        </p:nvSpPr>
        <p:spPr>
          <a:xfrm>
            <a:off x="2494710" y="4570126"/>
            <a:ext cx="3124692" cy="636396"/>
          </a:xfrm>
          <a:prstGeom prst="roundRect">
            <a:avLst/>
          </a:prstGeom>
          <a:ln>
            <a:solidFill>
              <a:schemeClr val="accent5"/>
            </a:solidFill>
          </a:ln>
        </p:spPr>
        <p:style>
          <a:lnRef idx="2">
            <a:schemeClr val="accent1"/>
          </a:lnRef>
          <a:fillRef idx="1">
            <a:schemeClr val="lt1"/>
          </a:fillRef>
          <a:effectRef idx="0">
            <a:schemeClr val="accent1"/>
          </a:effectRef>
          <a:fontRef idx="minor">
            <a:schemeClr val="dk1"/>
          </a:fontRef>
        </p:style>
        <p:txBody>
          <a:bodyPr anchor="ctr"/>
          <a:lstStyle/>
          <a:p>
            <a:pPr lvl="0"/>
            <a:r>
              <a:rPr lang="en-US" sz="1600" dirty="0">
                <a:solidFill>
                  <a:schemeClr val="tx1"/>
                </a:solidFill>
                <a:latin typeface="Agency FB" panose="020B0503020202020204" pitchFamily="34" charset="0"/>
              </a:rPr>
              <a:t>Time Intelligence Insights</a:t>
            </a:r>
          </a:p>
        </p:txBody>
      </p:sp>
      <p:sp>
        <p:nvSpPr>
          <p:cNvPr id="20" name="角丸四角形吹き出し 86">
            <a:extLst>
              <a:ext uri="{FF2B5EF4-FFF2-40B4-BE49-F238E27FC236}">
                <a16:creationId xmlns:a16="http://schemas.microsoft.com/office/drawing/2014/main" id="{7E903D15-A47F-4417-AAED-9B3A63922715}"/>
              </a:ext>
            </a:extLst>
          </p:cNvPr>
          <p:cNvSpPr/>
          <p:nvPr/>
        </p:nvSpPr>
        <p:spPr>
          <a:xfrm>
            <a:off x="2491550" y="5707137"/>
            <a:ext cx="3124692" cy="601079"/>
          </a:xfrm>
          <a:prstGeom prst="roundRect">
            <a:avLst/>
          </a:prstGeom>
          <a:ln>
            <a:solidFill>
              <a:srgbClr val="00823B"/>
            </a:solidFill>
          </a:ln>
        </p:spPr>
        <p:style>
          <a:lnRef idx="2">
            <a:schemeClr val="accent3"/>
          </a:lnRef>
          <a:fillRef idx="1">
            <a:schemeClr val="lt1"/>
          </a:fillRef>
          <a:effectRef idx="0">
            <a:schemeClr val="accent3"/>
          </a:effectRef>
          <a:fontRef idx="minor">
            <a:schemeClr val="dk1"/>
          </a:fontRef>
        </p:style>
        <p:txBody>
          <a:bodyPr anchor="ctr"/>
          <a:lstStyle/>
          <a:p>
            <a:pPr lvl="0"/>
            <a:r>
              <a:rPr lang="en-US" sz="1600" dirty="0">
                <a:solidFill>
                  <a:schemeClr val="tx1"/>
                </a:solidFill>
                <a:latin typeface="Agency FB" panose="020B0503020202020204" pitchFamily="34" charset="0"/>
              </a:rPr>
              <a:t>Summary</a:t>
            </a:r>
          </a:p>
        </p:txBody>
      </p:sp>
      <p:sp>
        <p:nvSpPr>
          <p:cNvPr id="22" name="角丸四角形吹き出し 69">
            <a:extLst>
              <a:ext uri="{FF2B5EF4-FFF2-40B4-BE49-F238E27FC236}">
                <a16:creationId xmlns:a16="http://schemas.microsoft.com/office/drawing/2014/main" id="{351814A8-ED3A-4BB6-ACB2-880A3EB3816B}"/>
              </a:ext>
            </a:extLst>
          </p:cNvPr>
          <p:cNvSpPr/>
          <p:nvPr/>
        </p:nvSpPr>
        <p:spPr>
          <a:xfrm>
            <a:off x="2494707" y="2196099"/>
            <a:ext cx="3124695" cy="637940"/>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lvl="0"/>
            <a:r>
              <a:rPr lang="en-US" sz="1600" dirty="0">
                <a:solidFill>
                  <a:schemeClr val="tx1"/>
                </a:solidFill>
                <a:latin typeface="Agency FB" panose="020B0503020202020204" pitchFamily="34" charset="0"/>
              </a:rPr>
              <a:t>Overall Statistics &amp; Insights</a:t>
            </a:r>
          </a:p>
        </p:txBody>
      </p:sp>
      <p:sp>
        <p:nvSpPr>
          <p:cNvPr id="23" name="TextBox 22">
            <a:extLst>
              <a:ext uri="{FF2B5EF4-FFF2-40B4-BE49-F238E27FC236}">
                <a16:creationId xmlns:a16="http://schemas.microsoft.com/office/drawing/2014/main" id="{77899B2A-77FA-434E-95F2-AD4655C1D435}"/>
              </a:ext>
            </a:extLst>
          </p:cNvPr>
          <p:cNvSpPr txBox="1"/>
          <p:nvPr/>
        </p:nvSpPr>
        <p:spPr>
          <a:xfrm>
            <a:off x="2587602" y="1817972"/>
            <a:ext cx="583814"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AU" dirty="0">
                <a:latin typeface="Agency FB" panose="020B0503020202020204" pitchFamily="34" charset="0"/>
              </a:rPr>
              <a:t>Slide1</a:t>
            </a:r>
          </a:p>
        </p:txBody>
      </p:sp>
      <p:sp>
        <p:nvSpPr>
          <p:cNvPr id="24" name="TextBox 23">
            <a:extLst>
              <a:ext uri="{FF2B5EF4-FFF2-40B4-BE49-F238E27FC236}">
                <a16:creationId xmlns:a16="http://schemas.microsoft.com/office/drawing/2014/main" id="{F9DD5531-236E-41EE-910C-43A05C7B6EF1}"/>
              </a:ext>
            </a:extLst>
          </p:cNvPr>
          <p:cNvSpPr txBox="1"/>
          <p:nvPr/>
        </p:nvSpPr>
        <p:spPr>
          <a:xfrm>
            <a:off x="2587602" y="2994559"/>
            <a:ext cx="627095" cy="369332"/>
          </a:xfrm>
          <a:prstGeom prst="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AU" dirty="0">
                <a:latin typeface="Agency FB" panose="020B0503020202020204" pitchFamily="34" charset="0"/>
              </a:rPr>
              <a:t>Slide2</a:t>
            </a:r>
          </a:p>
        </p:txBody>
      </p:sp>
      <p:sp>
        <p:nvSpPr>
          <p:cNvPr id="25" name="TextBox 24">
            <a:extLst>
              <a:ext uri="{FF2B5EF4-FFF2-40B4-BE49-F238E27FC236}">
                <a16:creationId xmlns:a16="http://schemas.microsoft.com/office/drawing/2014/main" id="{0B5CC907-6586-4E0E-AB33-AF7F5D8097B6}"/>
              </a:ext>
            </a:extLst>
          </p:cNvPr>
          <p:cNvSpPr txBox="1"/>
          <p:nvPr/>
        </p:nvSpPr>
        <p:spPr>
          <a:xfrm>
            <a:off x="2587602" y="4185166"/>
            <a:ext cx="63511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AU" dirty="0">
                <a:latin typeface="Agency FB" panose="020B0503020202020204" pitchFamily="34" charset="0"/>
              </a:rPr>
              <a:t>Slide3</a:t>
            </a:r>
          </a:p>
        </p:txBody>
      </p:sp>
      <p:sp>
        <p:nvSpPr>
          <p:cNvPr id="26" name="TextBox 25">
            <a:extLst>
              <a:ext uri="{FF2B5EF4-FFF2-40B4-BE49-F238E27FC236}">
                <a16:creationId xmlns:a16="http://schemas.microsoft.com/office/drawing/2014/main" id="{DCB6DB69-59EB-4FAB-88CF-A4288C33A8FD}"/>
              </a:ext>
            </a:extLst>
          </p:cNvPr>
          <p:cNvSpPr txBox="1"/>
          <p:nvPr/>
        </p:nvSpPr>
        <p:spPr>
          <a:xfrm>
            <a:off x="2584442" y="5330911"/>
            <a:ext cx="601447" cy="369332"/>
          </a:xfrm>
          <a:prstGeom prst="rect">
            <a:avLst/>
          </a:prstGeom>
          <a:solidFill>
            <a:srgbClr val="008000"/>
          </a:solidFill>
          <a:ln>
            <a:solidFill>
              <a:schemeClr val="accent3">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AU" dirty="0">
                <a:latin typeface="Agency FB" panose="020B0503020202020204" pitchFamily="34" charset="0"/>
              </a:rPr>
              <a:t>Step4</a:t>
            </a:r>
          </a:p>
        </p:txBody>
      </p:sp>
      <p:sp>
        <p:nvSpPr>
          <p:cNvPr id="21" name="TextBox 20">
            <a:extLst>
              <a:ext uri="{FF2B5EF4-FFF2-40B4-BE49-F238E27FC236}">
                <a16:creationId xmlns:a16="http://schemas.microsoft.com/office/drawing/2014/main" id="{4EA084E9-352E-43E9-958D-3236B2A8F0E2}"/>
              </a:ext>
            </a:extLst>
          </p:cNvPr>
          <p:cNvSpPr txBox="1"/>
          <p:nvPr/>
        </p:nvSpPr>
        <p:spPr>
          <a:xfrm>
            <a:off x="-35039" y="343714"/>
            <a:ext cx="3093545" cy="338554"/>
          </a:xfrm>
          <a:prstGeom prst="rect">
            <a:avLst/>
          </a:prstGeom>
          <a:solidFill>
            <a:schemeClr val="tx1"/>
          </a:solidFill>
          <a:ln>
            <a:noFill/>
          </a:ln>
          <a:effectLst>
            <a:outerShdw blurRad="50800" dist="38100" dir="2700000" algn="tl" rotWithShape="0">
              <a:srgbClr val="000000">
                <a:alpha val="43000"/>
              </a:srgbClr>
            </a:outerShdw>
          </a:effectLst>
        </p:spPr>
        <p:txBody>
          <a:bodyPr wrap="square" rtlCol="0">
            <a:spAutoFit/>
          </a:bodyPr>
          <a:lstStyle/>
          <a:p>
            <a:pPr lvl="0" algn="ctr"/>
            <a:r>
              <a:rPr lang="en-US" sz="1600" dirty="0">
                <a:solidFill>
                  <a:schemeClr val="bg1"/>
                </a:solidFill>
                <a:latin typeface="Agency FB" panose="020B0503020202020204" pitchFamily="34" charset="0"/>
              </a:rPr>
              <a:t>Executive Summary</a:t>
            </a:r>
          </a:p>
        </p:txBody>
      </p:sp>
      <p:sp>
        <p:nvSpPr>
          <p:cNvPr id="19" name="Subtitle 2">
            <a:extLst>
              <a:ext uri="{FF2B5EF4-FFF2-40B4-BE49-F238E27FC236}">
                <a16:creationId xmlns:a16="http://schemas.microsoft.com/office/drawing/2014/main" id="{42B3230B-8DB9-4CD0-AC09-E11678FB3595}"/>
              </a:ext>
            </a:extLst>
          </p:cNvPr>
          <p:cNvSpPr txBox="1">
            <a:spLocks/>
          </p:cNvSpPr>
          <p:nvPr/>
        </p:nvSpPr>
        <p:spPr>
          <a:xfrm>
            <a:off x="4053896" y="444482"/>
            <a:ext cx="4063994" cy="591034"/>
          </a:xfrm>
          <a:prstGeom prst="rect">
            <a:avLst/>
          </a:prstGeom>
        </p:spPr>
        <p:txBody>
          <a:bodyPr vert="horz" lIns="91440" tIns="45720" rIns="91440" bIns="45720" rtlCol="0">
            <a:normAutofit fontScale="77500" lnSpcReduction="20000"/>
          </a:bodyPr>
          <a:lstStyle>
            <a:lvl1pPr marL="0" indent="0" algn="l" defTabSz="457200" rtl="0" eaLnBrk="1" latinLnBrk="0" hangingPunct="1">
              <a:spcBef>
                <a:spcPct val="20000"/>
              </a:spcBef>
              <a:buFont typeface="Arial"/>
              <a:buNone/>
              <a:defRPr sz="1800" b="0" i="0" kern="1200">
                <a:solidFill>
                  <a:schemeClr val="tx1">
                    <a:lumMod val="75000"/>
                    <a:lumOff val="25000"/>
                  </a:schemeClr>
                </a:solidFill>
                <a:latin typeface="Myriad Pro Light"/>
                <a:ea typeface="+mn-ea"/>
                <a:cs typeface="Myriad Pro Light"/>
              </a:defRPr>
            </a:lvl1pPr>
            <a:lvl2pPr marL="742950" indent="-285750" algn="l" defTabSz="457200" rtl="0" eaLnBrk="1" latinLnBrk="0" hangingPunct="1">
              <a:spcBef>
                <a:spcPct val="20000"/>
              </a:spcBef>
              <a:buFont typeface="Arial"/>
              <a:buChar char="–"/>
              <a:defRPr sz="2200" kern="1200">
                <a:solidFill>
                  <a:schemeClr val="tx1"/>
                </a:solidFill>
                <a:latin typeface="Myriad Pro"/>
                <a:ea typeface="+mn-ea"/>
                <a:cs typeface="Myriad Pro"/>
              </a:defRPr>
            </a:lvl2pPr>
            <a:lvl3pPr marL="914400" indent="0" algn="l" defTabSz="457200" rtl="0" eaLnBrk="1" latinLnBrk="0" hangingPunct="1">
              <a:spcBef>
                <a:spcPct val="20000"/>
              </a:spcBef>
              <a:buFont typeface="Arial"/>
              <a:buNone/>
              <a:defRPr sz="2000" kern="1200">
                <a:solidFill>
                  <a:schemeClr val="tx1"/>
                </a:solidFill>
                <a:latin typeface="Myriad Pro"/>
                <a:ea typeface="+mn-ea"/>
                <a:cs typeface="Myriad Pro"/>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10000"/>
              </a:lnSpc>
              <a:spcBef>
                <a:spcPts val="0"/>
              </a:spcBef>
            </a:pPr>
            <a:r>
              <a:rPr lang="en-US" sz="2300" b="1" dirty="0">
                <a:solidFill>
                  <a:schemeClr val="tx1">
                    <a:lumMod val="50000"/>
                    <a:lumOff val="50000"/>
                  </a:schemeClr>
                </a:solidFill>
                <a:latin typeface="Agency FB" panose="020B0503020202020204" pitchFamily="34" charset="0"/>
              </a:rPr>
              <a:t>Department of Justice and Community Safety</a:t>
            </a:r>
          </a:p>
          <a:p>
            <a:pPr>
              <a:lnSpc>
                <a:spcPct val="110000"/>
              </a:lnSpc>
              <a:spcBef>
                <a:spcPts val="0"/>
              </a:spcBef>
            </a:pPr>
            <a:endParaRPr lang="en-US" sz="2400" b="1" dirty="0">
              <a:solidFill>
                <a:schemeClr val="tx1">
                  <a:lumMod val="50000"/>
                  <a:lumOff val="50000"/>
                </a:schemeClr>
              </a:solidFill>
              <a:latin typeface="Agency FB" panose="020B0503020202020204" pitchFamily="34" charset="0"/>
              <a:cs typeface="Myriad Pro"/>
            </a:endParaRPr>
          </a:p>
          <a:p>
            <a:pPr>
              <a:lnSpc>
                <a:spcPct val="110000"/>
              </a:lnSpc>
              <a:spcBef>
                <a:spcPts val="0"/>
              </a:spcBef>
            </a:pPr>
            <a:endParaRPr lang="en-US" sz="1400" b="1" dirty="0">
              <a:solidFill>
                <a:schemeClr val="tx1">
                  <a:lumMod val="50000"/>
                  <a:lumOff val="50000"/>
                </a:schemeClr>
              </a:solidFill>
              <a:latin typeface="Agency FB" panose="020B0503020202020204" pitchFamily="34" charset="0"/>
              <a:cs typeface="Myriad Pro"/>
            </a:endParaRPr>
          </a:p>
        </p:txBody>
      </p:sp>
    </p:spTree>
    <p:extLst>
      <p:ext uri="{BB962C8B-B14F-4D97-AF65-F5344CB8AC3E}">
        <p14:creationId xmlns:p14="http://schemas.microsoft.com/office/powerpoint/2010/main" val="3846531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5039" y="342597"/>
            <a:ext cx="3093545" cy="338554"/>
          </a:xfrm>
          <a:prstGeom prst="rect">
            <a:avLst/>
          </a:prstGeom>
          <a:solidFill>
            <a:schemeClr val="accent2"/>
          </a:solidFill>
          <a:ln>
            <a:noFill/>
          </a:ln>
          <a:effectLst>
            <a:outerShdw blurRad="50800" dist="38100" dir="2700000" algn="tl" rotWithShape="0">
              <a:srgbClr val="000000">
                <a:alpha val="43000"/>
              </a:srgbClr>
            </a:outerShdw>
          </a:effectLst>
        </p:spPr>
        <p:txBody>
          <a:bodyPr wrap="square" rtlCol="0">
            <a:spAutoFit/>
          </a:bodyPr>
          <a:lstStyle/>
          <a:p>
            <a:pPr lvl="0" algn="ctr"/>
            <a:r>
              <a:rPr lang="en-US" sz="1600" dirty="0">
                <a:solidFill>
                  <a:schemeClr val="bg1"/>
                </a:solidFill>
                <a:latin typeface="Agency FB" panose="020B0503020202020204" pitchFamily="34" charset="0"/>
              </a:rPr>
              <a:t>Slide 1: Overall Statistics &amp; Insights</a:t>
            </a:r>
          </a:p>
        </p:txBody>
      </p:sp>
      <p:sp>
        <p:nvSpPr>
          <p:cNvPr id="17" name="Content Placeholder 2"/>
          <p:cNvSpPr txBox="1">
            <a:spLocks/>
          </p:cNvSpPr>
          <p:nvPr/>
        </p:nvSpPr>
        <p:spPr>
          <a:xfrm>
            <a:off x="537945" y="4624754"/>
            <a:ext cx="8451943" cy="1925469"/>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1800" b="0" i="0" kern="1200">
                <a:solidFill>
                  <a:schemeClr val="tx1">
                    <a:lumMod val="75000"/>
                    <a:lumOff val="25000"/>
                  </a:schemeClr>
                </a:solidFill>
                <a:latin typeface="Myriad Pro Light"/>
                <a:ea typeface="+mn-ea"/>
                <a:cs typeface="Myriad Pro Light"/>
              </a:defRPr>
            </a:lvl1pPr>
            <a:lvl2pPr marL="742950" indent="-285750" algn="l" defTabSz="457200" rtl="0" eaLnBrk="1" latinLnBrk="0" hangingPunct="1">
              <a:spcBef>
                <a:spcPct val="20000"/>
              </a:spcBef>
              <a:buFont typeface="Arial"/>
              <a:buChar char="–"/>
              <a:defRPr sz="2200" kern="1200">
                <a:solidFill>
                  <a:schemeClr val="tx1"/>
                </a:solidFill>
                <a:latin typeface="Myriad Pro"/>
                <a:ea typeface="+mn-ea"/>
                <a:cs typeface="Myriad Pro"/>
              </a:defRPr>
            </a:lvl2pPr>
            <a:lvl3pPr marL="914400" indent="0" algn="l" defTabSz="457200" rtl="0" eaLnBrk="1" latinLnBrk="0" hangingPunct="1">
              <a:spcBef>
                <a:spcPct val="20000"/>
              </a:spcBef>
              <a:buFont typeface="Arial"/>
              <a:buNone/>
              <a:defRPr sz="2000" kern="1200">
                <a:solidFill>
                  <a:schemeClr val="tx1"/>
                </a:solidFill>
                <a:latin typeface="Myriad Pro"/>
                <a:ea typeface="+mn-ea"/>
                <a:cs typeface="Myriad Pro"/>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AU" dirty="0">
              <a:solidFill>
                <a:schemeClr val="tx1">
                  <a:lumMod val="85000"/>
                  <a:lumOff val="15000"/>
                </a:schemeClr>
              </a:solidFill>
              <a:latin typeface="Myriad Pro Semibold"/>
              <a:cs typeface="Myriad Pro Semibold"/>
            </a:endParaRPr>
          </a:p>
        </p:txBody>
      </p:sp>
      <p:pic>
        <p:nvPicPr>
          <p:cNvPr id="13" name="Picture 12">
            <a:extLst>
              <a:ext uri="{FF2B5EF4-FFF2-40B4-BE49-F238E27FC236}">
                <a16:creationId xmlns:a16="http://schemas.microsoft.com/office/drawing/2014/main" id="{DBB10548-4F95-40D5-BA17-555743958850}"/>
              </a:ext>
            </a:extLst>
          </p:cNvPr>
          <p:cNvPicPr>
            <a:picLocks noChangeAspect="1"/>
          </p:cNvPicPr>
          <p:nvPr/>
        </p:nvPicPr>
        <p:blipFill>
          <a:blip r:embed="rId3"/>
          <a:stretch>
            <a:fillRect/>
          </a:stretch>
        </p:blipFill>
        <p:spPr>
          <a:xfrm>
            <a:off x="7671046" y="12965"/>
            <a:ext cx="1313492" cy="817978"/>
          </a:xfrm>
          <a:prstGeom prst="rect">
            <a:avLst/>
          </a:prstGeom>
        </p:spPr>
      </p:pic>
      <p:sp>
        <p:nvSpPr>
          <p:cNvPr id="42" name="Rectangle 41">
            <a:extLst>
              <a:ext uri="{FF2B5EF4-FFF2-40B4-BE49-F238E27FC236}">
                <a16:creationId xmlns:a16="http://schemas.microsoft.com/office/drawing/2014/main" id="{F856CB99-9414-43F0-BCE5-47517CF80920}"/>
              </a:ext>
            </a:extLst>
          </p:cNvPr>
          <p:cNvSpPr/>
          <p:nvPr/>
        </p:nvSpPr>
        <p:spPr>
          <a:xfrm>
            <a:off x="17482" y="6219313"/>
            <a:ext cx="9310591" cy="646331"/>
          </a:xfrm>
          <a:prstGeom prst="rect">
            <a:avLst/>
          </a:prstGeom>
        </p:spPr>
        <p:txBody>
          <a:bodyPr wrap="square">
            <a:spAutoFit/>
          </a:bodyPr>
          <a:lstStyle/>
          <a:p>
            <a:r>
              <a:rPr lang="en-US" sz="900" dirty="0">
                <a:solidFill>
                  <a:schemeClr val="accent6">
                    <a:lumMod val="75000"/>
                  </a:schemeClr>
                </a:solidFill>
              </a:rPr>
              <a:t>Notes: Data source Crime Statistics Agency.										</a:t>
            </a:r>
          </a:p>
          <a:p>
            <a:r>
              <a:rPr lang="en-US" sz="900" dirty="0">
                <a:solidFill>
                  <a:schemeClr val="accent6">
                    <a:lumMod val="75000"/>
                  </a:schemeClr>
                </a:solidFill>
              </a:rPr>
              <a:t>In order to maintain confidentiality, sensitive offence counts with a value of 1 to 3 are displayed as "≤ 3" and are given a value of 2 to calculate totals.</a:t>
            </a:r>
          </a:p>
          <a:p>
            <a:r>
              <a:rPr lang="en-US" sz="900" dirty="0">
                <a:solidFill>
                  <a:schemeClr val="accent6">
                    <a:lumMod val="75000"/>
                  </a:schemeClr>
                </a:solidFill>
              </a:rPr>
              <a:t>Recorded crime statistics are based on data extracted by Victoria police on the 18th day after the reference period, and are subject to movement between releases. Year ending month is March.</a:t>
            </a:r>
          </a:p>
          <a:p>
            <a:r>
              <a:rPr lang="en-US" sz="900" dirty="0">
                <a:solidFill>
                  <a:schemeClr val="accent6">
                    <a:lumMod val="75000"/>
                  </a:schemeClr>
                </a:solidFill>
              </a:rPr>
              <a:t>*SPLY = Same Period Last Year </a:t>
            </a:r>
            <a:endParaRPr lang="en-US" sz="900" dirty="0"/>
          </a:p>
        </p:txBody>
      </p:sp>
      <p:sp>
        <p:nvSpPr>
          <p:cNvPr id="12" name="Subtitle 2">
            <a:extLst>
              <a:ext uri="{FF2B5EF4-FFF2-40B4-BE49-F238E27FC236}">
                <a16:creationId xmlns:a16="http://schemas.microsoft.com/office/drawing/2014/main" id="{2213C4F3-AFA8-4BD3-AAB8-564693FB325E}"/>
              </a:ext>
            </a:extLst>
          </p:cNvPr>
          <p:cNvSpPr txBox="1">
            <a:spLocks/>
          </p:cNvSpPr>
          <p:nvPr/>
        </p:nvSpPr>
        <p:spPr>
          <a:xfrm>
            <a:off x="4053896" y="444482"/>
            <a:ext cx="4063994" cy="591034"/>
          </a:xfrm>
          <a:prstGeom prst="rect">
            <a:avLst/>
          </a:prstGeom>
        </p:spPr>
        <p:txBody>
          <a:bodyPr vert="horz" lIns="91440" tIns="45720" rIns="91440" bIns="45720" rtlCol="0">
            <a:normAutofit fontScale="77500" lnSpcReduction="20000"/>
          </a:bodyPr>
          <a:lstStyle>
            <a:lvl1pPr marL="0" indent="0" algn="l" defTabSz="457200" rtl="0" eaLnBrk="1" latinLnBrk="0" hangingPunct="1">
              <a:spcBef>
                <a:spcPct val="20000"/>
              </a:spcBef>
              <a:buFont typeface="Arial"/>
              <a:buNone/>
              <a:defRPr sz="1800" b="0" i="0" kern="1200">
                <a:solidFill>
                  <a:schemeClr val="tx1">
                    <a:lumMod val="75000"/>
                    <a:lumOff val="25000"/>
                  </a:schemeClr>
                </a:solidFill>
                <a:latin typeface="Myriad Pro Light"/>
                <a:ea typeface="+mn-ea"/>
                <a:cs typeface="Myriad Pro Light"/>
              </a:defRPr>
            </a:lvl1pPr>
            <a:lvl2pPr marL="742950" indent="-285750" algn="l" defTabSz="457200" rtl="0" eaLnBrk="1" latinLnBrk="0" hangingPunct="1">
              <a:spcBef>
                <a:spcPct val="20000"/>
              </a:spcBef>
              <a:buFont typeface="Arial"/>
              <a:buChar char="–"/>
              <a:defRPr sz="2200" kern="1200">
                <a:solidFill>
                  <a:schemeClr val="tx1"/>
                </a:solidFill>
                <a:latin typeface="Myriad Pro"/>
                <a:ea typeface="+mn-ea"/>
                <a:cs typeface="Myriad Pro"/>
              </a:defRPr>
            </a:lvl2pPr>
            <a:lvl3pPr marL="914400" indent="0" algn="l" defTabSz="457200" rtl="0" eaLnBrk="1" latinLnBrk="0" hangingPunct="1">
              <a:spcBef>
                <a:spcPct val="20000"/>
              </a:spcBef>
              <a:buFont typeface="Arial"/>
              <a:buNone/>
              <a:defRPr sz="2000" kern="1200">
                <a:solidFill>
                  <a:schemeClr val="tx1"/>
                </a:solidFill>
                <a:latin typeface="Myriad Pro"/>
                <a:ea typeface="+mn-ea"/>
                <a:cs typeface="Myriad Pro"/>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10000"/>
              </a:lnSpc>
              <a:spcBef>
                <a:spcPts val="0"/>
              </a:spcBef>
            </a:pPr>
            <a:r>
              <a:rPr lang="en-US" sz="2300" b="1" dirty="0">
                <a:solidFill>
                  <a:schemeClr val="tx1">
                    <a:lumMod val="50000"/>
                    <a:lumOff val="50000"/>
                  </a:schemeClr>
                </a:solidFill>
                <a:latin typeface="Agency FB" panose="020B0503020202020204" pitchFamily="34" charset="0"/>
              </a:rPr>
              <a:t>Department of Justice and Community Safety</a:t>
            </a:r>
          </a:p>
          <a:p>
            <a:pPr>
              <a:lnSpc>
                <a:spcPct val="110000"/>
              </a:lnSpc>
              <a:spcBef>
                <a:spcPts val="0"/>
              </a:spcBef>
            </a:pPr>
            <a:endParaRPr lang="en-US" sz="2400" b="1" dirty="0">
              <a:solidFill>
                <a:schemeClr val="tx1">
                  <a:lumMod val="50000"/>
                  <a:lumOff val="50000"/>
                </a:schemeClr>
              </a:solidFill>
              <a:latin typeface="Agency FB" panose="020B0503020202020204" pitchFamily="34" charset="0"/>
              <a:cs typeface="Myriad Pro"/>
            </a:endParaRPr>
          </a:p>
          <a:p>
            <a:pPr>
              <a:lnSpc>
                <a:spcPct val="110000"/>
              </a:lnSpc>
              <a:spcBef>
                <a:spcPts val="0"/>
              </a:spcBef>
            </a:pPr>
            <a:endParaRPr lang="en-US" sz="1400" b="1" dirty="0">
              <a:solidFill>
                <a:schemeClr val="tx1">
                  <a:lumMod val="50000"/>
                  <a:lumOff val="50000"/>
                </a:schemeClr>
              </a:solidFill>
              <a:latin typeface="Agency FB" panose="020B0503020202020204" pitchFamily="34" charset="0"/>
              <a:cs typeface="Myriad Pro"/>
            </a:endParaRPr>
          </a:p>
        </p:txBody>
      </p:sp>
      <p:sp>
        <p:nvSpPr>
          <p:cNvPr id="16" name="TextBox 15">
            <a:extLst>
              <a:ext uri="{FF2B5EF4-FFF2-40B4-BE49-F238E27FC236}">
                <a16:creationId xmlns:a16="http://schemas.microsoft.com/office/drawing/2014/main" id="{35525D76-D0F1-44C4-9C26-3F58AF19CEED}"/>
              </a:ext>
            </a:extLst>
          </p:cNvPr>
          <p:cNvSpPr txBox="1"/>
          <p:nvPr/>
        </p:nvSpPr>
        <p:spPr>
          <a:xfrm>
            <a:off x="154112" y="1142749"/>
            <a:ext cx="3972910" cy="400110"/>
          </a:xfrm>
          <a:prstGeom prst="rect">
            <a:avLst/>
          </a:prstGeom>
          <a:noFill/>
        </p:spPr>
        <p:txBody>
          <a:bodyPr wrap="square" rtlCol="0">
            <a:spAutoFit/>
          </a:bodyPr>
          <a:lstStyle/>
          <a:p>
            <a:r>
              <a:rPr lang="en-US" sz="2000" dirty="0">
                <a:solidFill>
                  <a:schemeClr val="bg1">
                    <a:lumMod val="50000"/>
                  </a:schemeClr>
                </a:solidFill>
                <a:latin typeface="Agency FB" panose="020B0503020202020204" pitchFamily="34" charset="0"/>
              </a:rPr>
              <a:t>E Justice Procedures Offences</a:t>
            </a:r>
          </a:p>
        </p:txBody>
      </p:sp>
      <p:pic>
        <p:nvPicPr>
          <p:cNvPr id="5" name="Picture 4">
            <a:extLst>
              <a:ext uri="{FF2B5EF4-FFF2-40B4-BE49-F238E27FC236}">
                <a16:creationId xmlns:a16="http://schemas.microsoft.com/office/drawing/2014/main" id="{E8053BC1-0D4A-4205-9350-4B544D0B6452}"/>
              </a:ext>
            </a:extLst>
          </p:cNvPr>
          <p:cNvPicPr>
            <a:picLocks noChangeAspect="1"/>
          </p:cNvPicPr>
          <p:nvPr/>
        </p:nvPicPr>
        <p:blipFill>
          <a:blip r:embed="rId4"/>
          <a:stretch>
            <a:fillRect/>
          </a:stretch>
        </p:blipFill>
        <p:spPr>
          <a:xfrm>
            <a:off x="0" y="1589337"/>
            <a:ext cx="9144000" cy="4499113"/>
          </a:xfrm>
          <a:prstGeom prst="rect">
            <a:avLst/>
          </a:prstGeom>
        </p:spPr>
      </p:pic>
    </p:spTree>
    <p:extLst>
      <p:ext uri="{BB962C8B-B14F-4D97-AF65-F5344CB8AC3E}">
        <p14:creationId xmlns:p14="http://schemas.microsoft.com/office/powerpoint/2010/main" val="2780304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6288"/>
            <a:ext cx="7814699" cy="4445574"/>
          </a:xfrm>
        </p:spPr>
        <p:txBody>
          <a:bodyPr>
            <a:normAutofit/>
          </a:bodyPr>
          <a:lstStyle/>
          <a:p>
            <a:endParaRPr lang="en-US" dirty="0"/>
          </a:p>
          <a:p>
            <a:endParaRPr lang="en-US" dirty="0"/>
          </a:p>
          <a:p>
            <a:endParaRPr lang="en-US" dirty="0"/>
          </a:p>
          <a:p>
            <a:endParaRPr lang="en-US" dirty="0"/>
          </a:p>
        </p:txBody>
      </p:sp>
      <p:sp>
        <p:nvSpPr>
          <p:cNvPr id="4" name="TextBox 3"/>
          <p:cNvSpPr txBox="1"/>
          <p:nvPr/>
        </p:nvSpPr>
        <p:spPr>
          <a:xfrm>
            <a:off x="-35035" y="332087"/>
            <a:ext cx="3093541" cy="323165"/>
          </a:xfrm>
          <a:prstGeom prst="rect">
            <a:avLst/>
          </a:prstGeom>
          <a:solidFill>
            <a:schemeClr val="accent6">
              <a:lumMod val="75000"/>
            </a:schemeClr>
          </a:solidFill>
          <a:ln>
            <a:noFill/>
          </a:ln>
          <a:effectLst>
            <a:outerShdw blurRad="50800" dist="38100" dir="2700000" algn="tl" rotWithShape="0">
              <a:srgbClr val="000000">
                <a:alpha val="43000"/>
              </a:srgbClr>
            </a:outerShdw>
          </a:effectLst>
        </p:spPr>
        <p:txBody>
          <a:bodyPr wrap="square" rtlCol="0">
            <a:spAutoFit/>
          </a:bodyPr>
          <a:lstStyle/>
          <a:p>
            <a:pPr lvl="0" algn="ctr"/>
            <a:r>
              <a:rPr lang="en-US" sz="1500" dirty="0">
                <a:solidFill>
                  <a:schemeClr val="bg1"/>
                </a:solidFill>
                <a:latin typeface="Agency FB" panose="020B0503020202020204" pitchFamily="34" charset="0"/>
              </a:rPr>
              <a:t>Slide 2: Offence Statistics &amp; Insights</a:t>
            </a:r>
          </a:p>
        </p:txBody>
      </p:sp>
      <p:sp>
        <p:nvSpPr>
          <p:cNvPr id="17" name="Content Placeholder 2"/>
          <p:cNvSpPr txBox="1">
            <a:spLocks/>
          </p:cNvSpPr>
          <p:nvPr/>
        </p:nvSpPr>
        <p:spPr>
          <a:xfrm>
            <a:off x="537945" y="4624754"/>
            <a:ext cx="8451943" cy="1925469"/>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1800" b="0" i="0" kern="1200">
                <a:solidFill>
                  <a:schemeClr val="tx1">
                    <a:lumMod val="75000"/>
                    <a:lumOff val="25000"/>
                  </a:schemeClr>
                </a:solidFill>
                <a:latin typeface="Myriad Pro Light"/>
                <a:ea typeface="+mn-ea"/>
                <a:cs typeface="Myriad Pro Light"/>
              </a:defRPr>
            </a:lvl1pPr>
            <a:lvl2pPr marL="742950" indent="-285750" algn="l" defTabSz="457200" rtl="0" eaLnBrk="1" latinLnBrk="0" hangingPunct="1">
              <a:spcBef>
                <a:spcPct val="20000"/>
              </a:spcBef>
              <a:buFont typeface="Arial"/>
              <a:buChar char="–"/>
              <a:defRPr sz="2200" kern="1200">
                <a:solidFill>
                  <a:schemeClr val="tx1"/>
                </a:solidFill>
                <a:latin typeface="Myriad Pro"/>
                <a:ea typeface="+mn-ea"/>
                <a:cs typeface="Myriad Pro"/>
              </a:defRPr>
            </a:lvl2pPr>
            <a:lvl3pPr marL="914400" indent="0" algn="l" defTabSz="457200" rtl="0" eaLnBrk="1" latinLnBrk="0" hangingPunct="1">
              <a:spcBef>
                <a:spcPct val="20000"/>
              </a:spcBef>
              <a:buFont typeface="Arial"/>
              <a:buNone/>
              <a:defRPr sz="2000" kern="1200">
                <a:solidFill>
                  <a:schemeClr val="tx1"/>
                </a:solidFill>
                <a:latin typeface="Myriad Pro"/>
                <a:ea typeface="+mn-ea"/>
                <a:cs typeface="Myriad Pro"/>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AU" dirty="0">
              <a:solidFill>
                <a:schemeClr val="tx1">
                  <a:lumMod val="85000"/>
                  <a:lumOff val="15000"/>
                </a:schemeClr>
              </a:solidFill>
              <a:latin typeface="Myriad Pro Semibold"/>
              <a:cs typeface="Myriad Pro Semibold"/>
            </a:endParaRPr>
          </a:p>
        </p:txBody>
      </p:sp>
      <p:pic>
        <p:nvPicPr>
          <p:cNvPr id="13" name="Picture 12">
            <a:extLst>
              <a:ext uri="{FF2B5EF4-FFF2-40B4-BE49-F238E27FC236}">
                <a16:creationId xmlns:a16="http://schemas.microsoft.com/office/drawing/2014/main" id="{DBB10548-4F95-40D5-BA17-555743958850}"/>
              </a:ext>
            </a:extLst>
          </p:cNvPr>
          <p:cNvPicPr>
            <a:picLocks noChangeAspect="1"/>
          </p:cNvPicPr>
          <p:nvPr/>
        </p:nvPicPr>
        <p:blipFill>
          <a:blip r:embed="rId3"/>
          <a:stretch>
            <a:fillRect/>
          </a:stretch>
        </p:blipFill>
        <p:spPr>
          <a:xfrm>
            <a:off x="7671046" y="12965"/>
            <a:ext cx="1313492" cy="817978"/>
          </a:xfrm>
          <a:prstGeom prst="rect">
            <a:avLst/>
          </a:prstGeom>
        </p:spPr>
      </p:pic>
      <p:pic>
        <p:nvPicPr>
          <p:cNvPr id="9" name="Picture 8">
            <a:extLst>
              <a:ext uri="{FF2B5EF4-FFF2-40B4-BE49-F238E27FC236}">
                <a16:creationId xmlns:a16="http://schemas.microsoft.com/office/drawing/2014/main" id="{CFE87843-D2D8-4A71-8D76-A02EA56FA6AA}"/>
              </a:ext>
            </a:extLst>
          </p:cNvPr>
          <p:cNvPicPr>
            <a:picLocks noChangeAspect="1"/>
          </p:cNvPicPr>
          <p:nvPr/>
        </p:nvPicPr>
        <p:blipFill>
          <a:blip r:embed="rId4"/>
          <a:stretch>
            <a:fillRect/>
          </a:stretch>
        </p:blipFill>
        <p:spPr>
          <a:xfrm>
            <a:off x="5262327" y="1590387"/>
            <a:ext cx="3312660" cy="1584226"/>
          </a:xfrm>
          <a:prstGeom prst="rect">
            <a:avLst/>
          </a:prstGeom>
        </p:spPr>
      </p:pic>
      <p:pic>
        <p:nvPicPr>
          <p:cNvPr id="10" name="Picture 9">
            <a:extLst>
              <a:ext uri="{FF2B5EF4-FFF2-40B4-BE49-F238E27FC236}">
                <a16:creationId xmlns:a16="http://schemas.microsoft.com/office/drawing/2014/main" id="{A0DA1458-672C-44AC-BB39-546A35C39EC7}"/>
              </a:ext>
            </a:extLst>
          </p:cNvPr>
          <p:cNvPicPr>
            <a:picLocks noChangeAspect="1"/>
          </p:cNvPicPr>
          <p:nvPr/>
        </p:nvPicPr>
        <p:blipFill>
          <a:blip r:embed="rId5"/>
          <a:stretch>
            <a:fillRect/>
          </a:stretch>
        </p:blipFill>
        <p:spPr>
          <a:xfrm>
            <a:off x="154112" y="4534471"/>
            <a:ext cx="3442171" cy="1680820"/>
          </a:xfrm>
          <a:prstGeom prst="rect">
            <a:avLst/>
          </a:prstGeom>
        </p:spPr>
      </p:pic>
      <p:pic>
        <p:nvPicPr>
          <p:cNvPr id="11" name="Picture 10">
            <a:extLst>
              <a:ext uri="{FF2B5EF4-FFF2-40B4-BE49-F238E27FC236}">
                <a16:creationId xmlns:a16="http://schemas.microsoft.com/office/drawing/2014/main" id="{AD885E5C-1F1E-461B-B050-CB783B1A95C5}"/>
              </a:ext>
            </a:extLst>
          </p:cNvPr>
          <p:cNvPicPr>
            <a:picLocks noChangeAspect="1"/>
          </p:cNvPicPr>
          <p:nvPr/>
        </p:nvPicPr>
        <p:blipFill>
          <a:blip r:embed="rId6"/>
          <a:stretch>
            <a:fillRect/>
          </a:stretch>
        </p:blipFill>
        <p:spPr>
          <a:xfrm>
            <a:off x="5262327" y="3279774"/>
            <a:ext cx="2139696" cy="1395526"/>
          </a:xfrm>
          <a:prstGeom prst="rect">
            <a:avLst/>
          </a:prstGeom>
        </p:spPr>
      </p:pic>
      <p:pic>
        <p:nvPicPr>
          <p:cNvPr id="12" name="Picture 11">
            <a:extLst>
              <a:ext uri="{FF2B5EF4-FFF2-40B4-BE49-F238E27FC236}">
                <a16:creationId xmlns:a16="http://schemas.microsoft.com/office/drawing/2014/main" id="{1C82BF60-E9CA-491F-BF6A-44A5FA82D74B}"/>
              </a:ext>
            </a:extLst>
          </p:cNvPr>
          <p:cNvPicPr>
            <a:picLocks noChangeAspect="1"/>
          </p:cNvPicPr>
          <p:nvPr/>
        </p:nvPicPr>
        <p:blipFill>
          <a:blip r:embed="rId7"/>
          <a:stretch>
            <a:fillRect/>
          </a:stretch>
        </p:blipFill>
        <p:spPr>
          <a:xfrm>
            <a:off x="5262327" y="4953893"/>
            <a:ext cx="2139696" cy="1518001"/>
          </a:xfrm>
          <a:prstGeom prst="rect">
            <a:avLst/>
          </a:prstGeom>
        </p:spPr>
      </p:pic>
      <p:pic>
        <p:nvPicPr>
          <p:cNvPr id="16" name="Picture 15">
            <a:extLst>
              <a:ext uri="{FF2B5EF4-FFF2-40B4-BE49-F238E27FC236}">
                <a16:creationId xmlns:a16="http://schemas.microsoft.com/office/drawing/2014/main" id="{2A88340A-5EAC-4B87-84FB-B467C375F1C1}"/>
              </a:ext>
            </a:extLst>
          </p:cNvPr>
          <p:cNvPicPr>
            <a:picLocks noChangeAspect="1"/>
          </p:cNvPicPr>
          <p:nvPr/>
        </p:nvPicPr>
        <p:blipFill>
          <a:blip r:embed="rId8"/>
          <a:stretch>
            <a:fillRect/>
          </a:stretch>
        </p:blipFill>
        <p:spPr>
          <a:xfrm>
            <a:off x="154112" y="2937641"/>
            <a:ext cx="3442171" cy="1448446"/>
          </a:xfrm>
          <a:prstGeom prst="rect">
            <a:avLst/>
          </a:prstGeom>
        </p:spPr>
      </p:pic>
      <p:sp>
        <p:nvSpPr>
          <p:cNvPr id="14" name="Subtitle 2">
            <a:extLst>
              <a:ext uri="{FF2B5EF4-FFF2-40B4-BE49-F238E27FC236}">
                <a16:creationId xmlns:a16="http://schemas.microsoft.com/office/drawing/2014/main" id="{7BCCF8C0-B299-47B2-A412-583372B44E95}"/>
              </a:ext>
            </a:extLst>
          </p:cNvPr>
          <p:cNvSpPr txBox="1">
            <a:spLocks/>
          </p:cNvSpPr>
          <p:nvPr/>
        </p:nvSpPr>
        <p:spPr>
          <a:xfrm>
            <a:off x="4053896" y="444482"/>
            <a:ext cx="4063994" cy="591034"/>
          </a:xfrm>
          <a:prstGeom prst="rect">
            <a:avLst/>
          </a:prstGeom>
        </p:spPr>
        <p:txBody>
          <a:bodyPr vert="horz" lIns="91440" tIns="45720" rIns="91440" bIns="45720" rtlCol="0">
            <a:normAutofit fontScale="77500" lnSpcReduction="20000"/>
          </a:bodyPr>
          <a:lstStyle>
            <a:lvl1pPr marL="0" indent="0" algn="l" defTabSz="457200" rtl="0" eaLnBrk="1" latinLnBrk="0" hangingPunct="1">
              <a:spcBef>
                <a:spcPct val="20000"/>
              </a:spcBef>
              <a:buFont typeface="Arial"/>
              <a:buNone/>
              <a:defRPr sz="1800" b="0" i="0" kern="1200">
                <a:solidFill>
                  <a:schemeClr val="tx1">
                    <a:lumMod val="75000"/>
                    <a:lumOff val="25000"/>
                  </a:schemeClr>
                </a:solidFill>
                <a:latin typeface="Myriad Pro Light"/>
                <a:ea typeface="+mn-ea"/>
                <a:cs typeface="Myriad Pro Light"/>
              </a:defRPr>
            </a:lvl1pPr>
            <a:lvl2pPr marL="742950" indent="-285750" algn="l" defTabSz="457200" rtl="0" eaLnBrk="1" latinLnBrk="0" hangingPunct="1">
              <a:spcBef>
                <a:spcPct val="20000"/>
              </a:spcBef>
              <a:buFont typeface="Arial"/>
              <a:buChar char="–"/>
              <a:defRPr sz="2200" kern="1200">
                <a:solidFill>
                  <a:schemeClr val="tx1"/>
                </a:solidFill>
                <a:latin typeface="Myriad Pro"/>
                <a:ea typeface="+mn-ea"/>
                <a:cs typeface="Myriad Pro"/>
              </a:defRPr>
            </a:lvl2pPr>
            <a:lvl3pPr marL="914400" indent="0" algn="l" defTabSz="457200" rtl="0" eaLnBrk="1" latinLnBrk="0" hangingPunct="1">
              <a:spcBef>
                <a:spcPct val="20000"/>
              </a:spcBef>
              <a:buFont typeface="Arial"/>
              <a:buNone/>
              <a:defRPr sz="2000" kern="1200">
                <a:solidFill>
                  <a:schemeClr val="tx1"/>
                </a:solidFill>
                <a:latin typeface="Myriad Pro"/>
                <a:ea typeface="+mn-ea"/>
                <a:cs typeface="Myriad Pro"/>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10000"/>
              </a:lnSpc>
              <a:spcBef>
                <a:spcPts val="0"/>
              </a:spcBef>
            </a:pPr>
            <a:r>
              <a:rPr lang="en-US" sz="2300" b="1" dirty="0">
                <a:solidFill>
                  <a:schemeClr val="tx1">
                    <a:lumMod val="50000"/>
                    <a:lumOff val="50000"/>
                  </a:schemeClr>
                </a:solidFill>
                <a:latin typeface="Agency FB" panose="020B0503020202020204" pitchFamily="34" charset="0"/>
              </a:rPr>
              <a:t>Department of Justice and Community Safety</a:t>
            </a:r>
          </a:p>
          <a:p>
            <a:pPr>
              <a:lnSpc>
                <a:spcPct val="110000"/>
              </a:lnSpc>
              <a:spcBef>
                <a:spcPts val="0"/>
              </a:spcBef>
            </a:pPr>
            <a:endParaRPr lang="en-US" sz="2400" b="1" dirty="0">
              <a:solidFill>
                <a:schemeClr val="tx1">
                  <a:lumMod val="50000"/>
                  <a:lumOff val="50000"/>
                </a:schemeClr>
              </a:solidFill>
              <a:latin typeface="Agency FB" panose="020B0503020202020204" pitchFamily="34" charset="0"/>
              <a:cs typeface="Myriad Pro"/>
            </a:endParaRPr>
          </a:p>
          <a:p>
            <a:pPr>
              <a:lnSpc>
                <a:spcPct val="110000"/>
              </a:lnSpc>
              <a:spcBef>
                <a:spcPts val="0"/>
              </a:spcBef>
            </a:pPr>
            <a:endParaRPr lang="en-US" sz="1400" b="1" dirty="0">
              <a:solidFill>
                <a:schemeClr val="tx1">
                  <a:lumMod val="50000"/>
                  <a:lumOff val="50000"/>
                </a:schemeClr>
              </a:solidFill>
              <a:latin typeface="Agency FB" panose="020B0503020202020204" pitchFamily="34" charset="0"/>
              <a:cs typeface="Myriad Pro"/>
            </a:endParaRPr>
          </a:p>
        </p:txBody>
      </p:sp>
      <p:sp>
        <p:nvSpPr>
          <p:cNvPr id="21" name="TextBox 20">
            <a:extLst>
              <a:ext uri="{FF2B5EF4-FFF2-40B4-BE49-F238E27FC236}">
                <a16:creationId xmlns:a16="http://schemas.microsoft.com/office/drawing/2014/main" id="{2A8CCAD3-647B-402B-BD57-93AE5D2A0E0A}"/>
              </a:ext>
            </a:extLst>
          </p:cNvPr>
          <p:cNvSpPr txBox="1"/>
          <p:nvPr/>
        </p:nvSpPr>
        <p:spPr>
          <a:xfrm>
            <a:off x="154112" y="1142749"/>
            <a:ext cx="3972910" cy="400110"/>
          </a:xfrm>
          <a:prstGeom prst="rect">
            <a:avLst/>
          </a:prstGeom>
          <a:noFill/>
        </p:spPr>
        <p:txBody>
          <a:bodyPr wrap="square" rtlCol="0">
            <a:spAutoFit/>
          </a:bodyPr>
          <a:lstStyle/>
          <a:p>
            <a:r>
              <a:rPr lang="en-US" sz="2000" dirty="0">
                <a:solidFill>
                  <a:schemeClr val="bg1">
                    <a:lumMod val="50000"/>
                  </a:schemeClr>
                </a:solidFill>
                <a:latin typeface="Agency FB" panose="020B0503020202020204" pitchFamily="34" charset="0"/>
              </a:rPr>
              <a:t>E Justice Procedures Offences</a:t>
            </a:r>
          </a:p>
        </p:txBody>
      </p:sp>
      <p:pic>
        <p:nvPicPr>
          <p:cNvPr id="5" name="Picture 4">
            <a:extLst>
              <a:ext uri="{FF2B5EF4-FFF2-40B4-BE49-F238E27FC236}">
                <a16:creationId xmlns:a16="http://schemas.microsoft.com/office/drawing/2014/main" id="{99FE6EDA-ACD1-4ED0-AAD1-B661EF6DC576}"/>
              </a:ext>
            </a:extLst>
          </p:cNvPr>
          <p:cNvPicPr>
            <a:picLocks noChangeAspect="1"/>
          </p:cNvPicPr>
          <p:nvPr/>
        </p:nvPicPr>
        <p:blipFill>
          <a:blip r:embed="rId9"/>
          <a:stretch>
            <a:fillRect/>
          </a:stretch>
        </p:blipFill>
        <p:spPr>
          <a:xfrm>
            <a:off x="57829" y="1656288"/>
            <a:ext cx="3538454" cy="1024128"/>
          </a:xfrm>
          <a:prstGeom prst="rect">
            <a:avLst/>
          </a:prstGeom>
        </p:spPr>
      </p:pic>
    </p:spTree>
    <p:extLst>
      <p:ext uri="{BB962C8B-B14F-4D97-AF65-F5344CB8AC3E}">
        <p14:creationId xmlns:p14="http://schemas.microsoft.com/office/powerpoint/2010/main" val="407116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6288"/>
            <a:ext cx="7814699" cy="4445574"/>
          </a:xfrm>
        </p:spPr>
        <p:txBody>
          <a:bodyPr>
            <a:normAutofit/>
          </a:bodyPr>
          <a:lstStyle/>
          <a:p>
            <a:endParaRPr lang="en-US" dirty="0"/>
          </a:p>
          <a:p>
            <a:endParaRPr lang="en-US" dirty="0"/>
          </a:p>
          <a:p>
            <a:endParaRPr lang="en-US" dirty="0"/>
          </a:p>
          <a:p>
            <a:endParaRPr lang="en-US" dirty="0"/>
          </a:p>
        </p:txBody>
      </p:sp>
      <p:sp>
        <p:nvSpPr>
          <p:cNvPr id="4" name="TextBox 3"/>
          <p:cNvSpPr txBox="1"/>
          <p:nvPr/>
        </p:nvSpPr>
        <p:spPr>
          <a:xfrm>
            <a:off x="-35039" y="343377"/>
            <a:ext cx="3093545" cy="323165"/>
          </a:xfrm>
          <a:prstGeom prst="rect">
            <a:avLst/>
          </a:prstGeom>
          <a:solidFill>
            <a:schemeClr val="accent5"/>
          </a:solidFill>
          <a:ln>
            <a:noFill/>
          </a:ln>
          <a:effectLst>
            <a:outerShdw blurRad="50800" dist="38100" dir="2700000" algn="tl" rotWithShape="0">
              <a:srgbClr val="000000">
                <a:alpha val="43000"/>
              </a:srgbClr>
            </a:outerShdw>
          </a:effectLst>
        </p:spPr>
        <p:txBody>
          <a:bodyPr wrap="square" rtlCol="0">
            <a:spAutoFit/>
          </a:bodyPr>
          <a:lstStyle/>
          <a:p>
            <a:pPr lvl="0" algn="ctr"/>
            <a:r>
              <a:rPr lang="en-US" sz="1500" dirty="0">
                <a:solidFill>
                  <a:schemeClr val="bg1"/>
                </a:solidFill>
                <a:latin typeface="Agency FB" panose="020B0503020202020204" pitchFamily="34" charset="0"/>
              </a:rPr>
              <a:t>Slide 3: Time Intelligence Insights</a:t>
            </a:r>
          </a:p>
        </p:txBody>
      </p:sp>
      <p:sp>
        <p:nvSpPr>
          <p:cNvPr id="17" name="Content Placeholder 2"/>
          <p:cNvSpPr txBox="1">
            <a:spLocks/>
          </p:cNvSpPr>
          <p:nvPr/>
        </p:nvSpPr>
        <p:spPr>
          <a:xfrm>
            <a:off x="537945" y="4624754"/>
            <a:ext cx="8451943" cy="1925469"/>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1800" b="0" i="0" kern="1200">
                <a:solidFill>
                  <a:schemeClr val="tx1">
                    <a:lumMod val="75000"/>
                    <a:lumOff val="25000"/>
                  </a:schemeClr>
                </a:solidFill>
                <a:latin typeface="Myriad Pro Light"/>
                <a:ea typeface="+mn-ea"/>
                <a:cs typeface="Myriad Pro Light"/>
              </a:defRPr>
            </a:lvl1pPr>
            <a:lvl2pPr marL="742950" indent="-285750" algn="l" defTabSz="457200" rtl="0" eaLnBrk="1" latinLnBrk="0" hangingPunct="1">
              <a:spcBef>
                <a:spcPct val="20000"/>
              </a:spcBef>
              <a:buFont typeface="Arial"/>
              <a:buChar char="–"/>
              <a:defRPr sz="2200" kern="1200">
                <a:solidFill>
                  <a:schemeClr val="tx1"/>
                </a:solidFill>
                <a:latin typeface="Myriad Pro"/>
                <a:ea typeface="+mn-ea"/>
                <a:cs typeface="Myriad Pro"/>
              </a:defRPr>
            </a:lvl2pPr>
            <a:lvl3pPr marL="914400" indent="0" algn="l" defTabSz="457200" rtl="0" eaLnBrk="1" latinLnBrk="0" hangingPunct="1">
              <a:spcBef>
                <a:spcPct val="20000"/>
              </a:spcBef>
              <a:buFont typeface="Arial"/>
              <a:buNone/>
              <a:defRPr sz="2000" kern="1200">
                <a:solidFill>
                  <a:schemeClr val="tx1"/>
                </a:solidFill>
                <a:latin typeface="Myriad Pro"/>
                <a:ea typeface="+mn-ea"/>
                <a:cs typeface="Myriad Pro"/>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AU" dirty="0">
              <a:solidFill>
                <a:schemeClr val="tx1">
                  <a:lumMod val="85000"/>
                  <a:lumOff val="15000"/>
                </a:schemeClr>
              </a:solidFill>
              <a:latin typeface="Myriad Pro Semibold"/>
              <a:cs typeface="Myriad Pro Semibold"/>
            </a:endParaRPr>
          </a:p>
        </p:txBody>
      </p:sp>
      <p:pic>
        <p:nvPicPr>
          <p:cNvPr id="13" name="Picture 12">
            <a:extLst>
              <a:ext uri="{FF2B5EF4-FFF2-40B4-BE49-F238E27FC236}">
                <a16:creationId xmlns:a16="http://schemas.microsoft.com/office/drawing/2014/main" id="{DBB10548-4F95-40D5-BA17-555743958850}"/>
              </a:ext>
            </a:extLst>
          </p:cNvPr>
          <p:cNvPicPr>
            <a:picLocks noChangeAspect="1"/>
          </p:cNvPicPr>
          <p:nvPr/>
        </p:nvPicPr>
        <p:blipFill>
          <a:blip r:embed="rId3"/>
          <a:stretch>
            <a:fillRect/>
          </a:stretch>
        </p:blipFill>
        <p:spPr>
          <a:xfrm>
            <a:off x="7671046" y="12965"/>
            <a:ext cx="1313492" cy="817978"/>
          </a:xfrm>
          <a:prstGeom prst="rect">
            <a:avLst/>
          </a:prstGeom>
        </p:spPr>
      </p:pic>
      <p:pic>
        <p:nvPicPr>
          <p:cNvPr id="16" name="Picture 15">
            <a:extLst>
              <a:ext uri="{FF2B5EF4-FFF2-40B4-BE49-F238E27FC236}">
                <a16:creationId xmlns:a16="http://schemas.microsoft.com/office/drawing/2014/main" id="{4C162E04-0DED-4748-A4EB-E2C263E261E0}"/>
              </a:ext>
            </a:extLst>
          </p:cNvPr>
          <p:cNvPicPr>
            <a:picLocks noChangeAspect="1"/>
          </p:cNvPicPr>
          <p:nvPr/>
        </p:nvPicPr>
        <p:blipFill>
          <a:blip r:embed="rId4"/>
          <a:stretch>
            <a:fillRect/>
          </a:stretch>
        </p:blipFill>
        <p:spPr>
          <a:xfrm>
            <a:off x="216912" y="2973587"/>
            <a:ext cx="3406699" cy="1217643"/>
          </a:xfrm>
          <a:prstGeom prst="rect">
            <a:avLst/>
          </a:prstGeom>
        </p:spPr>
      </p:pic>
      <p:pic>
        <p:nvPicPr>
          <p:cNvPr id="19" name="Picture 18">
            <a:extLst>
              <a:ext uri="{FF2B5EF4-FFF2-40B4-BE49-F238E27FC236}">
                <a16:creationId xmlns:a16="http://schemas.microsoft.com/office/drawing/2014/main" id="{5DFC789F-AA7C-4D94-9BF3-029ED89CA179}"/>
              </a:ext>
            </a:extLst>
          </p:cNvPr>
          <p:cNvPicPr>
            <a:picLocks noChangeAspect="1"/>
          </p:cNvPicPr>
          <p:nvPr/>
        </p:nvPicPr>
        <p:blipFill>
          <a:blip r:embed="rId5"/>
          <a:stretch>
            <a:fillRect/>
          </a:stretch>
        </p:blipFill>
        <p:spPr>
          <a:xfrm>
            <a:off x="5386631" y="1936830"/>
            <a:ext cx="3557016" cy="2407382"/>
          </a:xfrm>
          <a:prstGeom prst="rect">
            <a:avLst/>
          </a:prstGeom>
        </p:spPr>
      </p:pic>
      <p:pic>
        <p:nvPicPr>
          <p:cNvPr id="22" name="Picture 21">
            <a:extLst>
              <a:ext uri="{FF2B5EF4-FFF2-40B4-BE49-F238E27FC236}">
                <a16:creationId xmlns:a16="http://schemas.microsoft.com/office/drawing/2014/main" id="{E1EE401F-7F9F-4040-BF96-B67EA796164E}"/>
              </a:ext>
            </a:extLst>
          </p:cNvPr>
          <p:cNvPicPr>
            <a:picLocks noChangeAspect="1"/>
          </p:cNvPicPr>
          <p:nvPr/>
        </p:nvPicPr>
        <p:blipFill>
          <a:blip r:embed="rId6"/>
          <a:stretch>
            <a:fillRect/>
          </a:stretch>
        </p:blipFill>
        <p:spPr>
          <a:xfrm>
            <a:off x="233475" y="4845269"/>
            <a:ext cx="3373575" cy="1524000"/>
          </a:xfrm>
          <a:prstGeom prst="rect">
            <a:avLst/>
          </a:prstGeom>
        </p:spPr>
      </p:pic>
      <p:pic>
        <p:nvPicPr>
          <p:cNvPr id="26" name="Picture 25">
            <a:extLst>
              <a:ext uri="{FF2B5EF4-FFF2-40B4-BE49-F238E27FC236}">
                <a16:creationId xmlns:a16="http://schemas.microsoft.com/office/drawing/2014/main" id="{A1AE9324-CC90-40D4-97E8-08171EBF5D82}"/>
              </a:ext>
            </a:extLst>
          </p:cNvPr>
          <p:cNvPicPr>
            <a:picLocks noChangeAspect="1"/>
          </p:cNvPicPr>
          <p:nvPr/>
        </p:nvPicPr>
        <p:blipFill>
          <a:blip r:embed="rId7"/>
          <a:stretch>
            <a:fillRect/>
          </a:stretch>
        </p:blipFill>
        <p:spPr>
          <a:xfrm>
            <a:off x="5386631" y="4562748"/>
            <a:ext cx="3552293" cy="1819656"/>
          </a:xfrm>
          <a:prstGeom prst="rect">
            <a:avLst/>
          </a:prstGeom>
        </p:spPr>
      </p:pic>
      <p:sp>
        <p:nvSpPr>
          <p:cNvPr id="7" name="TextBox 6">
            <a:extLst>
              <a:ext uri="{FF2B5EF4-FFF2-40B4-BE49-F238E27FC236}">
                <a16:creationId xmlns:a16="http://schemas.microsoft.com/office/drawing/2014/main" id="{1BD61286-D56B-4E6C-974D-7F7869373596}"/>
              </a:ext>
            </a:extLst>
          </p:cNvPr>
          <p:cNvSpPr txBox="1"/>
          <p:nvPr/>
        </p:nvSpPr>
        <p:spPr>
          <a:xfrm>
            <a:off x="152525" y="4243204"/>
            <a:ext cx="3552293" cy="461665"/>
          </a:xfrm>
          <a:prstGeom prst="rect">
            <a:avLst/>
          </a:prstGeom>
          <a:noFill/>
        </p:spPr>
        <p:txBody>
          <a:bodyPr wrap="square" rtlCol="0">
            <a:spAutoFit/>
          </a:bodyPr>
          <a:lstStyle/>
          <a:p>
            <a:r>
              <a:rPr lang="en-US" sz="800" dirty="0">
                <a:solidFill>
                  <a:schemeClr val="tx1">
                    <a:lumMod val="50000"/>
                    <a:lumOff val="50000"/>
                  </a:schemeClr>
                </a:solidFill>
                <a:latin typeface="Agency FB" panose="020B0503020202020204" pitchFamily="34" charset="0"/>
              </a:rPr>
              <a:t>KPI - * More than 5% shows significant increase indicating an upwards trend in green, and more than 1% shows significant decrease indicating a downward trend in red, whereas orange signifies a less than significant threshold.</a:t>
            </a:r>
          </a:p>
        </p:txBody>
      </p:sp>
      <p:sp>
        <p:nvSpPr>
          <p:cNvPr id="15" name="Subtitle 2">
            <a:extLst>
              <a:ext uri="{FF2B5EF4-FFF2-40B4-BE49-F238E27FC236}">
                <a16:creationId xmlns:a16="http://schemas.microsoft.com/office/drawing/2014/main" id="{55FAAAB6-E018-4397-B6B2-9891A1BF2E30}"/>
              </a:ext>
            </a:extLst>
          </p:cNvPr>
          <p:cNvSpPr txBox="1">
            <a:spLocks/>
          </p:cNvSpPr>
          <p:nvPr/>
        </p:nvSpPr>
        <p:spPr>
          <a:xfrm>
            <a:off x="4053896" y="444482"/>
            <a:ext cx="4063994" cy="591034"/>
          </a:xfrm>
          <a:prstGeom prst="rect">
            <a:avLst/>
          </a:prstGeom>
        </p:spPr>
        <p:txBody>
          <a:bodyPr vert="horz" lIns="91440" tIns="45720" rIns="91440" bIns="45720" rtlCol="0">
            <a:normAutofit fontScale="77500" lnSpcReduction="20000"/>
          </a:bodyPr>
          <a:lstStyle>
            <a:lvl1pPr marL="0" indent="0" algn="l" defTabSz="457200" rtl="0" eaLnBrk="1" latinLnBrk="0" hangingPunct="1">
              <a:spcBef>
                <a:spcPct val="20000"/>
              </a:spcBef>
              <a:buFont typeface="Arial"/>
              <a:buNone/>
              <a:defRPr sz="1800" b="0" i="0" kern="1200">
                <a:solidFill>
                  <a:schemeClr val="tx1">
                    <a:lumMod val="75000"/>
                    <a:lumOff val="25000"/>
                  </a:schemeClr>
                </a:solidFill>
                <a:latin typeface="Myriad Pro Light"/>
                <a:ea typeface="+mn-ea"/>
                <a:cs typeface="Myriad Pro Light"/>
              </a:defRPr>
            </a:lvl1pPr>
            <a:lvl2pPr marL="742950" indent="-285750" algn="l" defTabSz="457200" rtl="0" eaLnBrk="1" latinLnBrk="0" hangingPunct="1">
              <a:spcBef>
                <a:spcPct val="20000"/>
              </a:spcBef>
              <a:buFont typeface="Arial"/>
              <a:buChar char="–"/>
              <a:defRPr sz="2200" kern="1200">
                <a:solidFill>
                  <a:schemeClr val="tx1"/>
                </a:solidFill>
                <a:latin typeface="Myriad Pro"/>
                <a:ea typeface="+mn-ea"/>
                <a:cs typeface="Myriad Pro"/>
              </a:defRPr>
            </a:lvl2pPr>
            <a:lvl3pPr marL="914400" indent="0" algn="l" defTabSz="457200" rtl="0" eaLnBrk="1" latinLnBrk="0" hangingPunct="1">
              <a:spcBef>
                <a:spcPct val="20000"/>
              </a:spcBef>
              <a:buFont typeface="Arial"/>
              <a:buNone/>
              <a:defRPr sz="2000" kern="1200">
                <a:solidFill>
                  <a:schemeClr val="tx1"/>
                </a:solidFill>
                <a:latin typeface="Myriad Pro"/>
                <a:ea typeface="+mn-ea"/>
                <a:cs typeface="Myriad Pro"/>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10000"/>
              </a:lnSpc>
              <a:spcBef>
                <a:spcPts val="0"/>
              </a:spcBef>
            </a:pPr>
            <a:r>
              <a:rPr lang="en-US" sz="2300" b="1" dirty="0">
                <a:solidFill>
                  <a:schemeClr val="tx1">
                    <a:lumMod val="50000"/>
                    <a:lumOff val="50000"/>
                  </a:schemeClr>
                </a:solidFill>
                <a:latin typeface="Agency FB" panose="020B0503020202020204" pitchFamily="34" charset="0"/>
              </a:rPr>
              <a:t>Department of Justice and Community Safety</a:t>
            </a:r>
          </a:p>
          <a:p>
            <a:pPr>
              <a:lnSpc>
                <a:spcPct val="110000"/>
              </a:lnSpc>
              <a:spcBef>
                <a:spcPts val="0"/>
              </a:spcBef>
            </a:pPr>
            <a:endParaRPr lang="en-US" sz="2400" b="1" dirty="0">
              <a:solidFill>
                <a:schemeClr val="tx1">
                  <a:lumMod val="50000"/>
                  <a:lumOff val="50000"/>
                </a:schemeClr>
              </a:solidFill>
              <a:latin typeface="Agency FB" panose="020B0503020202020204" pitchFamily="34" charset="0"/>
              <a:cs typeface="Myriad Pro"/>
            </a:endParaRPr>
          </a:p>
          <a:p>
            <a:pPr>
              <a:lnSpc>
                <a:spcPct val="110000"/>
              </a:lnSpc>
              <a:spcBef>
                <a:spcPts val="0"/>
              </a:spcBef>
            </a:pPr>
            <a:endParaRPr lang="en-US" sz="1400" b="1" dirty="0">
              <a:solidFill>
                <a:schemeClr val="tx1">
                  <a:lumMod val="50000"/>
                  <a:lumOff val="50000"/>
                </a:schemeClr>
              </a:solidFill>
              <a:latin typeface="Agency FB" panose="020B0503020202020204" pitchFamily="34" charset="0"/>
              <a:cs typeface="Myriad Pro"/>
            </a:endParaRPr>
          </a:p>
        </p:txBody>
      </p:sp>
      <p:sp>
        <p:nvSpPr>
          <p:cNvPr id="20" name="TextBox 19">
            <a:extLst>
              <a:ext uri="{FF2B5EF4-FFF2-40B4-BE49-F238E27FC236}">
                <a16:creationId xmlns:a16="http://schemas.microsoft.com/office/drawing/2014/main" id="{773A6C8A-3F7F-423D-90EB-1292603BCA1A}"/>
              </a:ext>
            </a:extLst>
          </p:cNvPr>
          <p:cNvSpPr txBox="1"/>
          <p:nvPr/>
        </p:nvSpPr>
        <p:spPr>
          <a:xfrm>
            <a:off x="154112" y="1142749"/>
            <a:ext cx="3972910" cy="400110"/>
          </a:xfrm>
          <a:prstGeom prst="rect">
            <a:avLst/>
          </a:prstGeom>
          <a:noFill/>
        </p:spPr>
        <p:txBody>
          <a:bodyPr wrap="square" rtlCol="0">
            <a:spAutoFit/>
          </a:bodyPr>
          <a:lstStyle/>
          <a:p>
            <a:r>
              <a:rPr lang="en-US" sz="2000" dirty="0">
                <a:solidFill>
                  <a:schemeClr val="bg1">
                    <a:lumMod val="50000"/>
                  </a:schemeClr>
                </a:solidFill>
                <a:latin typeface="Agency FB" panose="020B0503020202020204" pitchFamily="34" charset="0"/>
              </a:rPr>
              <a:t>E Justice Procedures Offences</a:t>
            </a:r>
          </a:p>
        </p:txBody>
      </p:sp>
      <p:pic>
        <p:nvPicPr>
          <p:cNvPr id="14" name="Picture 13">
            <a:extLst>
              <a:ext uri="{FF2B5EF4-FFF2-40B4-BE49-F238E27FC236}">
                <a16:creationId xmlns:a16="http://schemas.microsoft.com/office/drawing/2014/main" id="{26E19394-231E-4E3F-B713-D0E3F56C72FB}"/>
              </a:ext>
            </a:extLst>
          </p:cNvPr>
          <p:cNvPicPr>
            <a:picLocks noChangeAspect="1"/>
          </p:cNvPicPr>
          <p:nvPr/>
        </p:nvPicPr>
        <p:blipFill>
          <a:blip r:embed="rId8"/>
          <a:stretch>
            <a:fillRect/>
          </a:stretch>
        </p:blipFill>
        <p:spPr>
          <a:xfrm>
            <a:off x="57829" y="1656288"/>
            <a:ext cx="3538454" cy="1024128"/>
          </a:xfrm>
          <a:prstGeom prst="rect">
            <a:avLst/>
          </a:prstGeom>
        </p:spPr>
      </p:pic>
    </p:spTree>
    <p:extLst>
      <p:ext uri="{BB962C8B-B14F-4D97-AF65-F5344CB8AC3E}">
        <p14:creationId xmlns:p14="http://schemas.microsoft.com/office/powerpoint/2010/main" val="38879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6288"/>
            <a:ext cx="7814699" cy="4445574"/>
          </a:xfrm>
        </p:spPr>
        <p:txBody>
          <a:bodyPr>
            <a:normAutofit/>
          </a:bodyPr>
          <a:lstStyle/>
          <a:p>
            <a:endParaRPr lang="en-US" dirty="0"/>
          </a:p>
          <a:p>
            <a:endParaRPr lang="en-US" dirty="0"/>
          </a:p>
          <a:p>
            <a:endParaRPr lang="en-US" dirty="0"/>
          </a:p>
          <a:p>
            <a:endParaRPr lang="en-US" dirty="0"/>
          </a:p>
        </p:txBody>
      </p:sp>
      <p:sp>
        <p:nvSpPr>
          <p:cNvPr id="17" name="Content Placeholder 2"/>
          <p:cNvSpPr txBox="1">
            <a:spLocks/>
          </p:cNvSpPr>
          <p:nvPr/>
        </p:nvSpPr>
        <p:spPr>
          <a:xfrm>
            <a:off x="537945" y="4624754"/>
            <a:ext cx="8451943" cy="2058809"/>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1800" b="0" i="0" kern="1200">
                <a:solidFill>
                  <a:schemeClr val="tx1">
                    <a:lumMod val="75000"/>
                    <a:lumOff val="25000"/>
                  </a:schemeClr>
                </a:solidFill>
                <a:latin typeface="Myriad Pro Light"/>
                <a:ea typeface="+mn-ea"/>
                <a:cs typeface="Myriad Pro Light"/>
              </a:defRPr>
            </a:lvl1pPr>
            <a:lvl2pPr marL="742950" indent="-285750" algn="l" defTabSz="457200" rtl="0" eaLnBrk="1" latinLnBrk="0" hangingPunct="1">
              <a:spcBef>
                <a:spcPct val="20000"/>
              </a:spcBef>
              <a:buFont typeface="Arial"/>
              <a:buChar char="–"/>
              <a:defRPr sz="2200" kern="1200">
                <a:solidFill>
                  <a:schemeClr val="tx1"/>
                </a:solidFill>
                <a:latin typeface="Myriad Pro"/>
                <a:ea typeface="+mn-ea"/>
                <a:cs typeface="Myriad Pro"/>
              </a:defRPr>
            </a:lvl2pPr>
            <a:lvl3pPr marL="914400" indent="0" algn="l" defTabSz="457200" rtl="0" eaLnBrk="1" latinLnBrk="0" hangingPunct="1">
              <a:spcBef>
                <a:spcPct val="20000"/>
              </a:spcBef>
              <a:buFont typeface="Arial"/>
              <a:buNone/>
              <a:defRPr sz="2000" kern="1200">
                <a:solidFill>
                  <a:schemeClr val="tx1"/>
                </a:solidFill>
                <a:latin typeface="Myriad Pro"/>
                <a:ea typeface="+mn-ea"/>
                <a:cs typeface="Myriad Pro"/>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AU" dirty="0">
              <a:solidFill>
                <a:schemeClr val="tx1">
                  <a:lumMod val="85000"/>
                  <a:lumOff val="15000"/>
                </a:schemeClr>
              </a:solidFill>
              <a:latin typeface="Myriad Pro Semibold"/>
              <a:cs typeface="Myriad Pro Semibold"/>
            </a:endParaRPr>
          </a:p>
        </p:txBody>
      </p:sp>
      <p:pic>
        <p:nvPicPr>
          <p:cNvPr id="13" name="Picture 12">
            <a:extLst>
              <a:ext uri="{FF2B5EF4-FFF2-40B4-BE49-F238E27FC236}">
                <a16:creationId xmlns:a16="http://schemas.microsoft.com/office/drawing/2014/main" id="{DBB10548-4F95-40D5-BA17-555743958850}"/>
              </a:ext>
            </a:extLst>
          </p:cNvPr>
          <p:cNvPicPr>
            <a:picLocks noChangeAspect="1"/>
          </p:cNvPicPr>
          <p:nvPr/>
        </p:nvPicPr>
        <p:blipFill>
          <a:blip r:embed="rId3"/>
          <a:stretch>
            <a:fillRect/>
          </a:stretch>
        </p:blipFill>
        <p:spPr>
          <a:xfrm>
            <a:off x="7671046" y="12965"/>
            <a:ext cx="1313492" cy="817978"/>
          </a:xfrm>
          <a:prstGeom prst="rect">
            <a:avLst/>
          </a:prstGeom>
        </p:spPr>
      </p:pic>
      <p:sp>
        <p:nvSpPr>
          <p:cNvPr id="16" name="角丸四角形吹き出し 85">
            <a:extLst>
              <a:ext uri="{FF2B5EF4-FFF2-40B4-BE49-F238E27FC236}">
                <a16:creationId xmlns:a16="http://schemas.microsoft.com/office/drawing/2014/main" id="{7B9C498E-32DC-4EE4-B158-B4561B351E65}"/>
              </a:ext>
            </a:extLst>
          </p:cNvPr>
          <p:cNvSpPr/>
          <p:nvPr/>
        </p:nvSpPr>
        <p:spPr>
          <a:xfrm>
            <a:off x="1138876" y="3447396"/>
            <a:ext cx="7133023" cy="1310717"/>
          </a:xfrm>
          <a:prstGeom prst="round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marL="285750" indent="-285750">
              <a:buClr>
                <a:schemeClr val="accent6">
                  <a:lumMod val="75000"/>
                </a:schemeClr>
              </a:buClr>
              <a:buFont typeface="Wingdings" panose="05000000000000000000" pitchFamily="2" charset="2"/>
              <a:buChar char="Ø"/>
            </a:pPr>
            <a:r>
              <a:rPr lang="en-US" sz="1200" dirty="0">
                <a:solidFill>
                  <a:schemeClr val="tx1"/>
                </a:solidFill>
                <a:latin typeface="Agency FB" panose="020B0503020202020204" pitchFamily="34" charset="0"/>
              </a:rPr>
              <a:t>﻿At 85002, 2021 had the highest Offence Count at 22.41% higher than 2018, which had the lowest Offence Count at 69442.</a:t>
            </a:r>
          </a:p>
          <a:p>
            <a:pPr marL="285750" indent="-285750">
              <a:buClr>
                <a:schemeClr val="accent6">
                  <a:lumMod val="75000"/>
                </a:schemeClr>
              </a:buClr>
              <a:buFont typeface="Wingdings" panose="05000000000000000000" pitchFamily="2" charset="2"/>
              <a:buChar char="Ø"/>
            </a:pPr>
            <a:r>
              <a:rPr lang="en-US" sz="1200" dirty="0">
                <a:solidFill>
                  <a:schemeClr val="tx1"/>
                </a:solidFill>
                <a:latin typeface="Agency FB" panose="020B0503020202020204" pitchFamily="34" charset="0"/>
              </a:rPr>
              <a:t>﻿Total Offence Count E20 Breaches of orders (496881) at 83% which is higher than E10 Justice procedures (99854) at almost 17%.</a:t>
            </a:r>
          </a:p>
          <a:p>
            <a:pPr marL="285750" indent="-285750">
              <a:buClr>
                <a:schemeClr val="accent6">
                  <a:lumMod val="75000"/>
                </a:schemeClr>
              </a:buClr>
              <a:buFont typeface="Wingdings" panose="05000000000000000000" pitchFamily="2" charset="2"/>
              <a:buChar char="Ø"/>
            </a:pPr>
            <a:r>
              <a:rPr lang="en-US" sz="1200" b="0" i="0" dirty="0">
                <a:solidFill>
                  <a:srgbClr val="252423"/>
                </a:solidFill>
                <a:effectLst/>
                <a:latin typeface="Segoe UI" panose="020B0502040204020203" pitchFamily="34" charset="0"/>
              </a:rPr>
              <a:t>﻿﻿</a:t>
            </a:r>
            <a:r>
              <a:rPr lang="en-US" sz="1200" b="0" i="0" dirty="0">
                <a:solidFill>
                  <a:srgbClr val="252423"/>
                </a:solidFill>
                <a:effectLst/>
                <a:latin typeface="Agency FB" panose="020B0503020202020204" pitchFamily="34" charset="0"/>
              </a:rPr>
              <a:t>Top 3 Offences Count consists of </a:t>
            </a:r>
            <a:r>
              <a:rPr lang="en-US" sz="1200" dirty="0">
                <a:solidFill>
                  <a:srgbClr val="252423"/>
                </a:solidFill>
                <a:latin typeface="Agency FB" panose="020B0503020202020204" pitchFamily="34" charset="0"/>
              </a:rPr>
              <a:t>E21 Breach family violence order had 327243,followed by E23 Breach bail conditions had most offences at 129514 and E13 Resist or hinder officer had 65452.</a:t>
            </a:r>
          </a:p>
          <a:p>
            <a:r>
              <a:rPr lang="en-US" sz="1200" b="1" dirty="0">
                <a:solidFill>
                  <a:schemeClr val="accent6">
                    <a:lumMod val="75000"/>
                  </a:schemeClr>
                </a:solidFill>
                <a:latin typeface="Agency FB" panose="020B0503020202020204" pitchFamily="34" charset="0"/>
              </a:rPr>
              <a:t>*</a:t>
            </a:r>
            <a:r>
              <a:rPr lang="en-US" sz="1200" dirty="0">
                <a:solidFill>
                  <a:srgbClr val="252423"/>
                </a:solidFill>
                <a:latin typeface="Agency FB" panose="020B0503020202020204" pitchFamily="34" charset="0"/>
              </a:rPr>
              <a:t>Interesting Data Science Fact: </a:t>
            </a:r>
            <a:r>
              <a:rPr lang="en-US" sz="1200" b="0" i="0" dirty="0">
                <a:solidFill>
                  <a:srgbClr val="252423"/>
                </a:solidFill>
                <a:effectLst/>
                <a:latin typeface="Agency FB" panose="020B0503020202020204" pitchFamily="34" charset="0"/>
              </a:rPr>
              <a:t>﻿﻿ ﻿﻿</a:t>
            </a:r>
            <a:r>
              <a:rPr lang="en-US" sz="1200" dirty="0">
                <a:solidFill>
                  <a:srgbClr val="252423"/>
                </a:solidFill>
                <a:latin typeface="Agency FB" panose="020B0503020202020204" pitchFamily="34" charset="0"/>
              </a:rPr>
              <a:t>Current Year </a:t>
            </a:r>
            <a:r>
              <a:rPr lang="en-US" sz="1200" b="0" i="0" dirty="0">
                <a:solidFill>
                  <a:srgbClr val="252423"/>
                </a:solidFill>
                <a:effectLst/>
                <a:latin typeface="Agency FB" panose="020B0503020202020204" pitchFamily="34" charset="0"/>
              </a:rPr>
              <a:t>Offence Count and Total Offence Count for the Same Period Last Year (SPLY) are positively correlated with each other, </a:t>
            </a:r>
            <a:r>
              <a:rPr lang="en-US" sz="1200" b="0" i="0" dirty="0" err="1">
                <a:solidFill>
                  <a:srgbClr val="252423"/>
                </a:solidFill>
                <a:effectLst/>
                <a:latin typeface="Agency FB" panose="020B0503020202020204" pitchFamily="34" charset="0"/>
              </a:rPr>
              <a:t>i.e</a:t>
            </a:r>
            <a:r>
              <a:rPr lang="en-US" sz="1200" b="0" i="0" dirty="0">
                <a:solidFill>
                  <a:srgbClr val="252423"/>
                </a:solidFill>
                <a:effectLst/>
                <a:latin typeface="Agency FB" panose="020B0503020202020204" pitchFamily="34" charset="0"/>
              </a:rPr>
              <a:t> moving in the same direction.</a:t>
            </a:r>
            <a:endParaRPr lang="en-US" sz="1200" dirty="0">
              <a:solidFill>
                <a:schemeClr val="tx1"/>
              </a:solidFill>
              <a:latin typeface="Agency FB" panose="020B0503020202020204" pitchFamily="34" charset="0"/>
            </a:endParaRPr>
          </a:p>
        </p:txBody>
      </p:sp>
      <p:sp>
        <p:nvSpPr>
          <p:cNvPr id="19" name="角丸四角形吹き出し 86">
            <a:extLst>
              <a:ext uri="{FF2B5EF4-FFF2-40B4-BE49-F238E27FC236}">
                <a16:creationId xmlns:a16="http://schemas.microsoft.com/office/drawing/2014/main" id="{9129BD0C-0538-4065-B0D5-4B79C8BF8445}"/>
              </a:ext>
            </a:extLst>
          </p:cNvPr>
          <p:cNvSpPr/>
          <p:nvPr/>
        </p:nvSpPr>
        <p:spPr>
          <a:xfrm>
            <a:off x="1138878" y="5274311"/>
            <a:ext cx="7213766" cy="1392427"/>
          </a:xfrm>
          <a:prstGeom prst="roundRect">
            <a:avLst/>
          </a:prstGeom>
          <a:ln>
            <a:solidFill>
              <a:schemeClr val="accent5"/>
            </a:solidFill>
          </a:ln>
        </p:spPr>
        <p:style>
          <a:lnRef idx="2">
            <a:schemeClr val="accent1"/>
          </a:lnRef>
          <a:fillRef idx="1">
            <a:schemeClr val="lt1"/>
          </a:fillRef>
          <a:effectRef idx="0">
            <a:schemeClr val="accent1"/>
          </a:effectRef>
          <a:fontRef idx="minor">
            <a:schemeClr val="dk1"/>
          </a:fontRef>
        </p:style>
        <p:txBody>
          <a:bodyPr anchor="ctr"/>
          <a:lstStyle/>
          <a:p>
            <a:pPr marL="285750" indent="-285750">
              <a:buClr>
                <a:schemeClr val="accent5"/>
              </a:buClr>
              <a:buFont typeface="Wingdings" panose="05000000000000000000" pitchFamily="2" charset="2"/>
              <a:buChar char="Ø"/>
            </a:pPr>
            <a:r>
              <a:rPr lang="en-US" sz="1200" dirty="0">
                <a:solidFill>
                  <a:schemeClr val="tx1"/>
                </a:solidFill>
                <a:latin typeface="Agency FB" panose="020B0503020202020204" pitchFamily="34" charset="0"/>
              </a:rPr>
              <a:t>In 2021, E21 Breach Family Violence Order cluster exceeded 50K, compared to the year 2014 at under 20K.</a:t>
            </a:r>
          </a:p>
          <a:p>
            <a:pPr marL="285750" indent="-285750">
              <a:buClr>
                <a:schemeClr val="accent5"/>
              </a:buClr>
              <a:buFont typeface="Wingdings" panose="05000000000000000000" pitchFamily="2" charset="2"/>
              <a:buChar char="Ø"/>
            </a:pPr>
            <a:r>
              <a:rPr lang="en-US" sz="1200" dirty="0">
                <a:solidFill>
                  <a:schemeClr val="tx1"/>
                </a:solidFill>
                <a:latin typeface="Agency FB" panose="020B0503020202020204" pitchFamily="34" charset="0"/>
              </a:rPr>
              <a:t>Offences Year on Year (YoY) Percentage Difference for the Same Period Last Year (SPLY) shows an decrease in offences at -1.20% between the year 2017 and 2018, and an increase at 6.64% for the year 2020 and 2021.</a:t>
            </a:r>
          </a:p>
          <a:p>
            <a:pPr marL="285750" indent="-285750">
              <a:buClr>
                <a:schemeClr val="accent5"/>
              </a:buClr>
              <a:buFont typeface="Wingdings" panose="05000000000000000000" pitchFamily="2" charset="2"/>
              <a:buChar char="Ø"/>
            </a:pPr>
            <a:r>
              <a:rPr lang="en-US" sz="1200" dirty="0">
                <a:solidFill>
                  <a:schemeClr val="tx1"/>
                </a:solidFill>
                <a:latin typeface="Agency FB" panose="020B0503020202020204" pitchFamily="34" charset="0"/>
              </a:rPr>
              <a:t>In 2021, E21 Breach Family Violence Order group is showing the highest Offence Rate Per Population  at 812.51 showing a percentage difference for the Same Period Last Year (SPLY), an increase at 16% , whereas the lowest is at 2.49, a decrease at -4% for E11 Escape Custody group.</a:t>
            </a:r>
          </a:p>
          <a:p>
            <a:pPr marL="285750" indent="-285750">
              <a:buFont typeface="Wingdings" panose="05000000000000000000" pitchFamily="2" charset="2"/>
              <a:buChar char="§"/>
            </a:pPr>
            <a:endParaRPr lang="en-US" sz="1600" dirty="0">
              <a:solidFill>
                <a:schemeClr val="tx1"/>
              </a:solidFill>
              <a:latin typeface="Agency FB" panose="020B0503020202020204" pitchFamily="34" charset="0"/>
            </a:endParaRPr>
          </a:p>
        </p:txBody>
      </p:sp>
      <p:sp>
        <p:nvSpPr>
          <p:cNvPr id="28" name="角丸四角形吹き出し 69">
            <a:extLst>
              <a:ext uri="{FF2B5EF4-FFF2-40B4-BE49-F238E27FC236}">
                <a16:creationId xmlns:a16="http://schemas.microsoft.com/office/drawing/2014/main" id="{3355DA91-86EF-4311-8B1D-DC691F07D195}"/>
              </a:ext>
            </a:extLst>
          </p:cNvPr>
          <p:cNvSpPr/>
          <p:nvPr/>
        </p:nvSpPr>
        <p:spPr>
          <a:xfrm>
            <a:off x="1231769" y="1477713"/>
            <a:ext cx="7040129" cy="1404807"/>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marL="285750" indent="-285750">
              <a:buFont typeface="Wingdings" panose="05000000000000000000" pitchFamily="2" charset="2"/>
              <a:buChar char="§"/>
            </a:pPr>
            <a:endParaRPr lang="en-US" sz="1200" dirty="0">
              <a:solidFill>
                <a:schemeClr val="tx1"/>
              </a:solidFill>
              <a:latin typeface="Agency FB" panose="020B0503020202020204" pitchFamily="34" charset="0"/>
            </a:endParaRPr>
          </a:p>
          <a:p>
            <a:pPr marL="285750" indent="-285750">
              <a:buClr>
                <a:schemeClr val="accent2"/>
              </a:buClr>
              <a:buFont typeface="Wingdings" panose="05000000000000000000" pitchFamily="2" charset="2"/>
              <a:buChar char="Ø"/>
            </a:pPr>
            <a:r>
              <a:rPr lang="en-US" sz="1200" dirty="0">
                <a:solidFill>
                  <a:schemeClr val="tx1"/>
                </a:solidFill>
                <a:latin typeface="Agency FB" panose="020B0503020202020204" pitchFamily="34" charset="0"/>
              </a:rPr>
              <a:t>﻿Total Offence Count is 597K for the period of 2012-2021,  a little over 85K in 2021, and almost 80K in 2020.</a:t>
            </a:r>
          </a:p>
          <a:p>
            <a:pPr marL="285750" indent="-285750">
              <a:buClr>
                <a:schemeClr val="accent2"/>
              </a:buClr>
              <a:buFont typeface="Wingdings" panose="05000000000000000000" pitchFamily="2" charset="2"/>
              <a:buChar char="Ø"/>
            </a:pPr>
            <a:r>
              <a:rPr lang="en-US" sz="1200" dirty="0">
                <a:solidFill>
                  <a:schemeClr val="tx1"/>
                </a:solidFill>
                <a:latin typeface="Agency FB" panose="020B0503020202020204" pitchFamily="34" charset="0"/>
              </a:rPr>
              <a:t>﻿For the year 2021 and 2020, the Total Offence Count difference was  increased by more than 5%.</a:t>
            </a:r>
          </a:p>
          <a:p>
            <a:pPr marL="285750" indent="-285750">
              <a:buClr>
                <a:schemeClr val="accent2"/>
              </a:buClr>
              <a:buFont typeface="Wingdings" panose="05000000000000000000" pitchFamily="2" charset="2"/>
              <a:buChar char="Ø"/>
            </a:pPr>
            <a:r>
              <a:rPr lang="en-US" sz="1200" dirty="0">
                <a:solidFill>
                  <a:schemeClr val="tx1"/>
                </a:solidFill>
                <a:latin typeface="Agency FB" panose="020B0503020202020204" pitchFamily="34" charset="0"/>
              </a:rPr>
              <a:t>For the year 2021 and 2020, both the  Offence Count &amp; Rate Per 100,000 Population Percentage difference at above 6% (increase).</a:t>
            </a:r>
          </a:p>
          <a:p>
            <a:pPr marL="285750" indent="-285750">
              <a:buClr>
                <a:schemeClr val="accent2"/>
              </a:buClr>
              <a:buFont typeface="Wingdings" panose="05000000000000000000" pitchFamily="2" charset="2"/>
              <a:buChar char="Ø"/>
            </a:pPr>
            <a:r>
              <a:rPr lang="en-US" sz="1200" dirty="0">
                <a:solidFill>
                  <a:schemeClr val="tx1"/>
                </a:solidFill>
                <a:latin typeface="Agency FB" panose="020B0503020202020204" pitchFamily="34" charset="0"/>
              </a:rPr>
              <a:t>Overall average Offence Rate Per 100,000 Population is 97</a:t>
            </a:r>
          </a:p>
          <a:p>
            <a:pPr marL="285750" indent="-285750">
              <a:buClr>
                <a:schemeClr val="accent2"/>
              </a:buClr>
              <a:buFont typeface="Wingdings" panose="05000000000000000000" pitchFamily="2" charset="2"/>
              <a:buChar char="Ø"/>
            </a:pPr>
            <a:r>
              <a:rPr lang="en-US" sz="1200" dirty="0">
                <a:solidFill>
                  <a:schemeClr val="tx1"/>
                </a:solidFill>
                <a:latin typeface="Agency FB" panose="020B0503020202020204" pitchFamily="34" charset="0"/>
              </a:rPr>
              <a:t>E21 Breach Family Violence Order is the highest trending offence, whereas  E12 Fail to Appear is the lowest trending offence, followed by E11 Escape Custody. </a:t>
            </a:r>
          </a:p>
          <a:p>
            <a:pPr marL="285750" indent="-285750">
              <a:buFont typeface="Wingdings" panose="05000000000000000000" pitchFamily="2" charset="2"/>
              <a:buChar char="§"/>
            </a:pPr>
            <a:endParaRPr lang="en-US" sz="1200" dirty="0">
              <a:solidFill>
                <a:schemeClr val="tx1"/>
              </a:solidFill>
              <a:latin typeface="Agency FB" panose="020B0503020202020204" pitchFamily="34" charset="0"/>
            </a:endParaRPr>
          </a:p>
          <a:p>
            <a:pPr marL="285750" lvl="0" indent="-285750">
              <a:buFont typeface="Wingdings" panose="05000000000000000000" pitchFamily="2" charset="2"/>
              <a:buChar char="§"/>
            </a:pPr>
            <a:endParaRPr lang="en-US" sz="1200" dirty="0">
              <a:solidFill>
                <a:schemeClr val="tx1"/>
              </a:solidFill>
              <a:latin typeface="Agency FB" panose="020B0503020202020204" pitchFamily="34" charset="0"/>
            </a:endParaRPr>
          </a:p>
        </p:txBody>
      </p:sp>
      <p:sp>
        <p:nvSpPr>
          <p:cNvPr id="29" name="TextBox 28">
            <a:extLst>
              <a:ext uri="{FF2B5EF4-FFF2-40B4-BE49-F238E27FC236}">
                <a16:creationId xmlns:a16="http://schemas.microsoft.com/office/drawing/2014/main" id="{8584D548-895A-48F9-8CB3-29E7C029A05D}"/>
              </a:ext>
            </a:extLst>
          </p:cNvPr>
          <p:cNvSpPr txBox="1"/>
          <p:nvPr/>
        </p:nvSpPr>
        <p:spPr>
          <a:xfrm>
            <a:off x="1231770" y="1092753"/>
            <a:ext cx="273344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pPr lvl="0"/>
            <a:r>
              <a:rPr lang="en-US" sz="1800" dirty="0">
                <a:solidFill>
                  <a:schemeClr val="bg1"/>
                </a:solidFill>
                <a:latin typeface="Agency FB" panose="020B0503020202020204" pitchFamily="34" charset="0"/>
              </a:rPr>
              <a:t>Slide 1: Overall Statistics &amp; Insights</a:t>
            </a:r>
          </a:p>
        </p:txBody>
      </p:sp>
      <p:sp>
        <p:nvSpPr>
          <p:cNvPr id="30" name="TextBox 29">
            <a:extLst>
              <a:ext uri="{FF2B5EF4-FFF2-40B4-BE49-F238E27FC236}">
                <a16:creationId xmlns:a16="http://schemas.microsoft.com/office/drawing/2014/main" id="{561DC571-0052-4CAF-92B6-B5C0A4297C84}"/>
              </a:ext>
            </a:extLst>
          </p:cNvPr>
          <p:cNvSpPr txBox="1"/>
          <p:nvPr/>
        </p:nvSpPr>
        <p:spPr>
          <a:xfrm>
            <a:off x="1231770" y="3068130"/>
            <a:ext cx="2771913" cy="369332"/>
          </a:xfrm>
          <a:prstGeom prst="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AU" dirty="0">
                <a:latin typeface="Agency FB" panose="020B0503020202020204" pitchFamily="34" charset="0"/>
              </a:rPr>
              <a:t>Slide2:</a:t>
            </a:r>
            <a:r>
              <a:rPr lang="en-US" dirty="0">
                <a:solidFill>
                  <a:schemeClr val="bg1"/>
                </a:solidFill>
                <a:latin typeface="Agency FB" panose="020B0503020202020204" pitchFamily="34" charset="0"/>
              </a:rPr>
              <a:t> </a:t>
            </a:r>
            <a:r>
              <a:rPr lang="en-US" sz="1800" dirty="0">
                <a:solidFill>
                  <a:schemeClr val="bg1"/>
                </a:solidFill>
                <a:latin typeface="Agency FB" panose="020B0503020202020204" pitchFamily="34" charset="0"/>
              </a:rPr>
              <a:t>Offence Statistics &amp; Insights</a:t>
            </a:r>
          </a:p>
        </p:txBody>
      </p:sp>
      <p:sp>
        <p:nvSpPr>
          <p:cNvPr id="31" name="TextBox 30">
            <a:extLst>
              <a:ext uri="{FF2B5EF4-FFF2-40B4-BE49-F238E27FC236}">
                <a16:creationId xmlns:a16="http://schemas.microsoft.com/office/drawing/2014/main" id="{571DFB3B-8432-408F-9EA0-1F723098D2B3}"/>
              </a:ext>
            </a:extLst>
          </p:cNvPr>
          <p:cNvSpPr txBox="1"/>
          <p:nvPr/>
        </p:nvSpPr>
        <p:spPr>
          <a:xfrm>
            <a:off x="1231770" y="4889352"/>
            <a:ext cx="2558714"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AU" dirty="0">
                <a:latin typeface="Agency FB" panose="020B0503020202020204" pitchFamily="34" charset="0"/>
              </a:rPr>
              <a:t>Slide3: </a:t>
            </a:r>
            <a:r>
              <a:rPr lang="en-US" sz="1800" dirty="0">
                <a:solidFill>
                  <a:schemeClr val="bg1"/>
                </a:solidFill>
                <a:latin typeface="Agency FB" panose="020B0503020202020204" pitchFamily="34" charset="0"/>
              </a:rPr>
              <a:t>Time Intelligence Insights</a:t>
            </a:r>
            <a:endParaRPr lang="en-AU" dirty="0">
              <a:latin typeface="Agency FB" panose="020B0503020202020204" pitchFamily="34" charset="0"/>
            </a:endParaRPr>
          </a:p>
        </p:txBody>
      </p:sp>
      <p:sp>
        <p:nvSpPr>
          <p:cNvPr id="33" name="TextBox 32">
            <a:extLst>
              <a:ext uri="{FF2B5EF4-FFF2-40B4-BE49-F238E27FC236}">
                <a16:creationId xmlns:a16="http://schemas.microsoft.com/office/drawing/2014/main" id="{C6D33447-73A4-4E38-A892-FDB5A184B771}"/>
              </a:ext>
            </a:extLst>
          </p:cNvPr>
          <p:cNvSpPr txBox="1"/>
          <p:nvPr/>
        </p:nvSpPr>
        <p:spPr>
          <a:xfrm>
            <a:off x="-35039" y="342597"/>
            <a:ext cx="3093545" cy="338554"/>
          </a:xfrm>
          <a:prstGeom prst="rect">
            <a:avLst/>
          </a:prstGeom>
          <a:solidFill>
            <a:srgbClr val="00823B"/>
          </a:solidFill>
          <a:ln>
            <a:noFill/>
          </a:ln>
          <a:effectLst>
            <a:outerShdw blurRad="50800" dist="38100" dir="2700000" algn="tl" rotWithShape="0">
              <a:srgbClr val="000000">
                <a:alpha val="43000"/>
              </a:srgbClr>
            </a:outerShdw>
          </a:effectLst>
        </p:spPr>
        <p:txBody>
          <a:bodyPr wrap="square" rtlCol="0">
            <a:spAutoFit/>
          </a:bodyPr>
          <a:lstStyle/>
          <a:p>
            <a:pPr lvl="0" algn="ctr"/>
            <a:r>
              <a:rPr lang="en-US" sz="1600" dirty="0">
                <a:solidFill>
                  <a:schemeClr val="bg1"/>
                </a:solidFill>
                <a:latin typeface="Agency FB" panose="020B0503020202020204" pitchFamily="34" charset="0"/>
              </a:rPr>
              <a:t>Slide 4: Summary</a:t>
            </a:r>
          </a:p>
        </p:txBody>
      </p:sp>
      <p:sp>
        <p:nvSpPr>
          <p:cNvPr id="14" name="Subtitle 2">
            <a:extLst>
              <a:ext uri="{FF2B5EF4-FFF2-40B4-BE49-F238E27FC236}">
                <a16:creationId xmlns:a16="http://schemas.microsoft.com/office/drawing/2014/main" id="{DDA84FDE-C4DC-4B92-B63C-9D762537F97F}"/>
              </a:ext>
            </a:extLst>
          </p:cNvPr>
          <p:cNvSpPr txBox="1">
            <a:spLocks/>
          </p:cNvSpPr>
          <p:nvPr/>
        </p:nvSpPr>
        <p:spPr>
          <a:xfrm>
            <a:off x="4053896" y="444482"/>
            <a:ext cx="4063994" cy="591034"/>
          </a:xfrm>
          <a:prstGeom prst="rect">
            <a:avLst/>
          </a:prstGeom>
        </p:spPr>
        <p:txBody>
          <a:bodyPr vert="horz" lIns="91440" tIns="45720" rIns="91440" bIns="45720" rtlCol="0">
            <a:normAutofit fontScale="77500" lnSpcReduction="20000"/>
          </a:bodyPr>
          <a:lstStyle>
            <a:lvl1pPr marL="0" indent="0" algn="l" defTabSz="457200" rtl="0" eaLnBrk="1" latinLnBrk="0" hangingPunct="1">
              <a:spcBef>
                <a:spcPct val="20000"/>
              </a:spcBef>
              <a:buFont typeface="Arial"/>
              <a:buNone/>
              <a:defRPr sz="1800" b="0" i="0" kern="1200">
                <a:solidFill>
                  <a:schemeClr val="tx1">
                    <a:lumMod val="75000"/>
                    <a:lumOff val="25000"/>
                  </a:schemeClr>
                </a:solidFill>
                <a:latin typeface="Myriad Pro Light"/>
                <a:ea typeface="+mn-ea"/>
                <a:cs typeface="Myriad Pro Light"/>
              </a:defRPr>
            </a:lvl1pPr>
            <a:lvl2pPr marL="742950" indent="-285750" algn="l" defTabSz="457200" rtl="0" eaLnBrk="1" latinLnBrk="0" hangingPunct="1">
              <a:spcBef>
                <a:spcPct val="20000"/>
              </a:spcBef>
              <a:buFont typeface="Arial"/>
              <a:buChar char="–"/>
              <a:defRPr sz="2200" kern="1200">
                <a:solidFill>
                  <a:schemeClr val="tx1"/>
                </a:solidFill>
                <a:latin typeface="Myriad Pro"/>
                <a:ea typeface="+mn-ea"/>
                <a:cs typeface="Myriad Pro"/>
              </a:defRPr>
            </a:lvl2pPr>
            <a:lvl3pPr marL="914400" indent="0" algn="l" defTabSz="457200" rtl="0" eaLnBrk="1" latinLnBrk="0" hangingPunct="1">
              <a:spcBef>
                <a:spcPct val="20000"/>
              </a:spcBef>
              <a:buFont typeface="Arial"/>
              <a:buNone/>
              <a:defRPr sz="2000" kern="1200">
                <a:solidFill>
                  <a:schemeClr val="tx1"/>
                </a:solidFill>
                <a:latin typeface="Myriad Pro"/>
                <a:ea typeface="+mn-ea"/>
                <a:cs typeface="Myriad Pro"/>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10000"/>
              </a:lnSpc>
              <a:spcBef>
                <a:spcPts val="0"/>
              </a:spcBef>
            </a:pPr>
            <a:r>
              <a:rPr lang="en-US" sz="2300" b="1" dirty="0">
                <a:solidFill>
                  <a:schemeClr val="tx1">
                    <a:lumMod val="50000"/>
                    <a:lumOff val="50000"/>
                  </a:schemeClr>
                </a:solidFill>
                <a:latin typeface="Agency FB" panose="020B0503020202020204" pitchFamily="34" charset="0"/>
              </a:rPr>
              <a:t>Department of Justice and Community Safety</a:t>
            </a:r>
          </a:p>
          <a:p>
            <a:pPr>
              <a:lnSpc>
                <a:spcPct val="110000"/>
              </a:lnSpc>
              <a:spcBef>
                <a:spcPts val="0"/>
              </a:spcBef>
            </a:pPr>
            <a:endParaRPr lang="en-US" sz="2400" b="1" dirty="0">
              <a:solidFill>
                <a:schemeClr val="tx1">
                  <a:lumMod val="50000"/>
                  <a:lumOff val="50000"/>
                </a:schemeClr>
              </a:solidFill>
              <a:latin typeface="Agency FB" panose="020B0503020202020204" pitchFamily="34" charset="0"/>
              <a:cs typeface="Myriad Pro"/>
            </a:endParaRPr>
          </a:p>
          <a:p>
            <a:pPr>
              <a:lnSpc>
                <a:spcPct val="110000"/>
              </a:lnSpc>
              <a:spcBef>
                <a:spcPts val="0"/>
              </a:spcBef>
            </a:pPr>
            <a:endParaRPr lang="en-US" sz="1400" b="1" dirty="0">
              <a:solidFill>
                <a:schemeClr val="tx1">
                  <a:lumMod val="50000"/>
                  <a:lumOff val="50000"/>
                </a:schemeClr>
              </a:solidFill>
              <a:latin typeface="Agency FB" panose="020B0503020202020204" pitchFamily="34" charset="0"/>
              <a:cs typeface="Myriad Pro"/>
            </a:endParaRPr>
          </a:p>
        </p:txBody>
      </p:sp>
    </p:spTree>
    <p:extLst>
      <p:ext uri="{BB962C8B-B14F-4D97-AF65-F5344CB8AC3E}">
        <p14:creationId xmlns:p14="http://schemas.microsoft.com/office/powerpoint/2010/main" val="4017447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7424</TotalTime>
  <Words>678</Words>
  <Application>Microsoft Office PowerPoint</Application>
  <PresentationFormat>On-screen Show (4:3)</PresentationFormat>
  <Paragraphs>62</Paragraphs>
  <Slides>6</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Agency FB</vt:lpstr>
      <vt:lpstr>Arial</vt:lpstr>
      <vt:lpstr>Calibri</vt:lpstr>
      <vt:lpstr>Myriad Pro</vt:lpstr>
      <vt:lpstr>Myriad Pro Light</vt:lpstr>
      <vt:lpstr>Myriad Pro Semibold</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Three Squared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Trending Topics  Diffusion Prediction</dc:title>
  <dc:creator>JuYoung</dc:creator>
  <cp:lastModifiedBy>Asus Zen</cp:lastModifiedBy>
  <cp:revision>379</cp:revision>
  <dcterms:created xsi:type="dcterms:W3CDTF">2015-11-13T01:41:23Z</dcterms:created>
  <dcterms:modified xsi:type="dcterms:W3CDTF">2021-09-27T04:44:05Z</dcterms:modified>
</cp:coreProperties>
</file>