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4" r:id="rId3"/>
    <p:sldId id="275" r:id="rId4"/>
    <p:sldId id="276" r:id="rId5"/>
    <p:sldId id="277" r:id="rId6"/>
    <p:sldId id="278" r:id="rId7"/>
    <p:sldId id="279" r:id="rId8"/>
    <p:sldId id="280" r:id="rId9"/>
    <p:sldId id="281" r:id="rId10"/>
    <p:sldId id="282" r:id="rId11"/>
    <p:sldId id="263" r:id="rId12"/>
    <p:sldId id="264" r:id="rId13"/>
    <p:sldId id="265" r:id="rId14"/>
    <p:sldId id="266" r:id="rId15"/>
    <p:sldId id="267" r:id="rId16"/>
    <p:sldId id="268" r:id="rId17"/>
    <p:sldId id="283" r:id="rId18"/>
    <p:sldId id="284" r:id="rId19"/>
    <p:sldId id="285" r:id="rId20"/>
    <p:sldId id="286" r:id="rId21"/>
    <p:sldId id="287" r:id="rId22"/>
    <p:sldId id="288" r:id="rId23"/>
    <p:sldId id="269" r:id="rId24"/>
    <p:sldId id="270" r:id="rId25"/>
    <p:sldId id="271" r:id="rId26"/>
    <p:sldId id="272" r:id="rId27"/>
    <p:sldId id="273" r:id="rId28"/>
    <p:sldId id="289" r:id="rId29"/>
    <p:sldId id="290" r:id="rId30"/>
    <p:sldId id="291" r:id="rId31"/>
    <p:sldId id="292" r:id="rId32"/>
    <p:sldId id="293" r:id="rId33"/>
    <p:sldId id="294" r:id="rId34"/>
    <p:sldId id="295" r:id="rId35"/>
    <p:sldId id="296"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0F9527-820E-4305-8CEB-58EC98FD4D2A}" type="datetimeFigureOut">
              <a:rPr lang="en-US" smtClean="0"/>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058F3-BE0E-4771-9C2C-5E1B4807A4AA}" type="slidenum">
              <a:rPr lang="en-US" smtClean="0"/>
              <a:t>‹#›</a:t>
            </a:fld>
            <a:endParaRPr lang="en-US"/>
          </a:p>
        </p:txBody>
      </p:sp>
    </p:spTree>
    <p:extLst>
      <p:ext uri="{BB962C8B-B14F-4D97-AF65-F5344CB8AC3E}">
        <p14:creationId xmlns:p14="http://schemas.microsoft.com/office/powerpoint/2010/main" val="265381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plt2</a:t>
            </a:r>
            <a:endParaRPr lang="en-US" dirty="0"/>
          </a:p>
        </p:txBody>
      </p:sp>
      <p:sp>
        <p:nvSpPr>
          <p:cNvPr id="4" name="Slide Number Placeholder 3"/>
          <p:cNvSpPr>
            <a:spLocks noGrp="1"/>
          </p:cNvSpPr>
          <p:nvPr>
            <p:ph type="sldNum" sz="quarter" idx="10"/>
          </p:nvPr>
        </p:nvSpPr>
        <p:spPr/>
        <p:txBody>
          <a:bodyPr/>
          <a:lstStyle/>
          <a:p>
            <a:fld id="{BC1058F3-BE0E-4771-9C2C-5E1B4807A4AA}" type="slidenum">
              <a:rPr lang="en-US" smtClean="0"/>
              <a:t>18</a:t>
            </a:fld>
            <a:endParaRPr lang="en-US"/>
          </a:p>
        </p:txBody>
      </p:sp>
    </p:spTree>
    <p:extLst>
      <p:ext uri="{BB962C8B-B14F-4D97-AF65-F5344CB8AC3E}">
        <p14:creationId xmlns:p14="http://schemas.microsoft.com/office/powerpoint/2010/main" val="3559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plt4</a:t>
            </a:r>
            <a:endParaRPr lang="en-US" dirty="0"/>
          </a:p>
        </p:txBody>
      </p:sp>
      <p:sp>
        <p:nvSpPr>
          <p:cNvPr id="4" name="Slide Number Placeholder 3"/>
          <p:cNvSpPr>
            <a:spLocks noGrp="1"/>
          </p:cNvSpPr>
          <p:nvPr>
            <p:ph type="sldNum" sz="quarter" idx="10"/>
          </p:nvPr>
        </p:nvSpPr>
        <p:spPr/>
        <p:txBody>
          <a:bodyPr/>
          <a:lstStyle/>
          <a:p>
            <a:fld id="{BC1058F3-BE0E-4771-9C2C-5E1B4807A4AA}" type="slidenum">
              <a:rPr lang="en-US" smtClean="0"/>
              <a:t>21</a:t>
            </a:fld>
            <a:endParaRPr lang="en-US"/>
          </a:p>
        </p:txBody>
      </p:sp>
    </p:spTree>
    <p:extLst>
      <p:ext uri="{BB962C8B-B14F-4D97-AF65-F5344CB8AC3E}">
        <p14:creationId xmlns:p14="http://schemas.microsoft.com/office/powerpoint/2010/main" val="27130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53E87C-EFD1-4FAC-A93E-FFBF395BBD32}"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14775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3E87C-EFD1-4FAC-A93E-FFBF395BBD32}"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126707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3E87C-EFD1-4FAC-A93E-FFBF395BBD32}"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121085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3E87C-EFD1-4FAC-A93E-FFBF395BBD32}"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323325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3E87C-EFD1-4FAC-A93E-FFBF395BBD32}"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322365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53E87C-EFD1-4FAC-A93E-FFBF395BBD32}"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25055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53E87C-EFD1-4FAC-A93E-FFBF395BBD32}"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153288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53E87C-EFD1-4FAC-A93E-FFBF395BBD32}"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3269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3E87C-EFD1-4FAC-A93E-FFBF395BBD32}"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24523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E87C-EFD1-4FAC-A93E-FFBF395BBD32}"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206561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E87C-EFD1-4FAC-A93E-FFBF395BBD32}"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3A3E0-A68D-4074-A0F4-62B88177628B}" type="slidenum">
              <a:rPr lang="en-US" smtClean="0"/>
              <a:t>‹#›</a:t>
            </a:fld>
            <a:endParaRPr lang="en-US"/>
          </a:p>
        </p:txBody>
      </p:sp>
    </p:spTree>
    <p:extLst>
      <p:ext uri="{BB962C8B-B14F-4D97-AF65-F5344CB8AC3E}">
        <p14:creationId xmlns:p14="http://schemas.microsoft.com/office/powerpoint/2010/main" val="419445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E87C-EFD1-4FAC-A93E-FFBF395BBD32}" type="datetimeFigureOut">
              <a:rPr lang="en-US" smtClean="0"/>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3A3E0-A68D-4074-A0F4-62B88177628B}" type="slidenum">
              <a:rPr lang="en-US" smtClean="0"/>
              <a:t>‹#›</a:t>
            </a:fld>
            <a:endParaRPr lang="en-US"/>
          </a:p>
        </p:txBody>
      </p:sp>
    </p:spTree>
    <p:extLst>
      <p:ext uri="{BB962C8B-B14F-4D97-AF65-F5344CB8AC3E}">
        <p14:creationId xmlns:p14="http://schemas.microsoft.com/office/powerpoint/2010/main" val="309973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atplotlib.org/api/_as_gen/matplotlib.pyplot.plot.html#matplotlib.pyplot.plo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tplotlib.org/api/pyplot_api.html#matplotlib.pyplot.axis" TargetMode="External"/><Relationship Id="rId2" Type="http://schemas.openxmlformats.org/officeDocument/2006/relationships/hyperlink" Target="https://matplotlib.org/api/pyplot_api.html#matplotlib.pyplot.plot" TargetMode="External"/><Relationship Id="rId1" Type="http://schemas.openxmlformats.org/officeDocument/2006/relationships/slideLayout" Target="../slideLayouts/slideLayout2.xml"/><Relationship Id="rId4" Type="http://schemas.openxmlformats.org/officeDocument/2006/relationships/hyperlink" Target="http://www.numpy.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pandas-docs/stable/generated/pandas.DataFrame.html#pandas.DataFrame" TargetMode="External"/><Relationship Id="rId2" Type="http://schemas.openxmlformats.org/officeDocument/2006/relationships/hyperlink" Target="https://docs.scipy.org/doc/numpy/reference/generated/numpy.recarray.html#numpy.recarra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tplotlib.org/api/lines_api.html#matplotlib.lines.Line2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atplotlib.org/api/pyplot_api.html#matplotlib.pyplot.set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tplotlib.org/api/_as_gen/matplotlib.pyplot.gca.html#matplotlib.pyplot.gca" TargetMode="External"/><Relationship Id="rId2" Type="http://schemas.openxmlformats.org/officeDocument/2006/relationships/hyperlink" Target="https://matplotlib.org/api/_as_gen/matplotlib.pyplot.html#module-matplotlib.pyplot" TargetMode="External"/><Relationship Id="rId1" Type="http://schemas.openxmlformats.org/officeDocument/2006/relationships/slideLayout" Target="../slideLayouts/slideLayout2.xml"/><Relationship Id="rId6" Type="http://schemas.openxmlformats.org/officeDocument/2006/relationships/hyperlink" Target="https://matplotlib.org/api/_as_gen/matplotlib.figure.Figure.html#matplotlib.figure.Figure" TargetMode="External"/><Relationship Id="rId5" Type="http://schemas.openxmlformats.org/officeDocument/2006/relationships/hyperlink" Target="https://matplotlib.org/api/_as_gen/matplotlib.pyplot.gcf.html#matplotlib.pyplot.gcf" TargetMode="External"/><Relationship Id="rId4" Type="http://schemas.openxmlformats.org/officeDocument/2006/relationships/hyperlink" Target="https://matplotlib.org/api/axes_api.html#matplotlib.axes.Axe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atplotlib.org/api/_as_gen/matplotlib.pyplot.subplot.html#matplotlib.pyplot.subplot" TargetMode="External"/><Relationship Id="rId2" Type="http://schemas.openxmlformats.org/officeDocument/2006/relationships/hyperlink" Target="https://matplotlib.org/api/_as_gen/matplotlib.pyplot.figure.html#matplotlib.pyplot.figur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tplotlib.org/gallery/subplots_axes_and_figures/axes_demo.html#sphx-glr-gallery-subplots-axes-and-figures-axes-demo-py" TargetMode="External"/><Relationship Id="rId2" Type="http://schemas.openxmlformats.org/officeDocument/2006/relationships/hyperlink" Target="https://matplotlib.org/api/_as_gen/matplotlib.pyplot.axes.html#matplotlib.pyplot.axes" TargetMode="External"/><Relationship Id="rId1" Type="http://schemas.openxmlformats.org/officeDocument/2006/relationships/slideLayout" Target="../slideLayouts/slideLayout2.xml"/><Relationship Id="rId5" Type="http://schemas.openxmlformats.org/officeDocument/2006/relationships/hyperlink" Target="https://matplotlib.org/api/_as_gen/matplotlib.pyplot.figure.html#matplotlib.pyplot.figure" TargetMode="External"/><Relationship Id="rId4" Type="http://schemas.openxmlformats.org/officeDocument/2006/relationships/hyperlink" Target="https://matplotlib.org/gallery/subplots_axes_and_figures/subplot_demo.html#sphx-glr-gallery-subplots-axes-and-figures-subplot-demo-py"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tplotlib.org/api/_as_gen/matplotlib.pyplot.cla.html#matplotlib.pyplot.cla" TargetMode="External"/><Relationship Id="rId2" Type="http://schemas.openxmlformats.org/officeDocument/2006/relationships/hyperlink" Target="https://matplotlib.org/api/_as_gen/matplotlib.pyplot.clf.html#matplotlib.pyplot.clf" TargetMode="External"/><Relationship Id="rId1" Type="http://schemas.openxmlformats.org/officeDocument/2006/relationships/slideLayout" Target="../slideLayouts/slideLayout2.xml"/><Relationship Id="rId4" Type="http://schemas.openxmlformats.org/officeDocument/2006/relationships/hyperlink" Target="https://matplotlib.org/api/_as_gen/matplotlib.pyplot.close.html#matplotlib.pyplot.clos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matplotlib.org/api/_as_gen/matplotlib.pyplot.xlabel.html#matplotlib.pyplot.xlabel" TargetMode="External"/><Relationship Id="rId2" Type="http://schemas.openxmlformats.org/officeDocument/2006/relationships/hyperlink" Target="https://matplotlib.org/api/_as_gen/matplotlib.pyplot.text.html#matplotlib.pyplot.text" TargetMode="External"/><Relationship Id="rId1" Type="http://schemas.openxmlformats.org/officeDocument/2006/relationships/slideLayout" Target="../slideLayouts/slideLayout2.xml"/><Relationship Id="rId5" Type="http://schemas.openxmlformats.org/officeDocument/2006/relationships/hyperlink" Target="https://matplotlib.org/api/_as_gen/matplotlib.pyplot.title.html#matplotlib.pyplot.title" TargetMode="External"/><Relationship Id="rId4" Type="http://schemas.openxmlformats.org/officeDocument/2006/relationships/hyperlink" Target="https://matplotlib.org/api/_as_gen/matplotlib.pyplot.ylabel.html#matplotlib.pyplot.ylabel"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tplotlib.org/api/_as_gen/matplotlib.pyplot.html#module-matplotlib.pyplo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tplotlib.org/api/_as_gen/matplotlib.pyplot.html#module-matplotlib.pyplo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7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5745163"/>
          </a:xfrm>
        </p:spPr>
        <p:txBody>
          <a:bodyPr>
            <a:normAutofit fontScale="92500" lnSpcReduction="10000"/>
          </a:bodyPr>
          <a:lstStyle/>
          <a:p>
            <a:r>
              <a:rPr lang="en-US" dirty="0"/>
              <a:t>You may be wondering why the x-axis ranges from 0-3 and the y-axis from 1-4. If you provide a single list or array to the </a:t>
            </a:r>
            <a:r>
              <a:rPr lang="en-US" dirty="0">
                <a:hlinkClick r:id="rId2" tooltip="matplotlib.pyplot.plot"/>
              </a:rPr>
              <a:t>plot()</a:t>
            </a:r>
            <a:r>
              <a:rPr lang="en-US" dirty="0"/>
              <a:t> command, </a:t>
            </a:r>
            <a:r>
              <a:rPr lang="en-US" dirty="0" err="1"/>
              <a:t>matplotlib</a:t>
            </a:r>
            <a:r>
              <a:rPr lang="en-US" dirty="0"/>
              <a:t> assumes it is a sequence of y values, and automatically generates the x values for you. Since python ranges start with 0, the default x vector has the same length as y but starts with 0. Hence the x data are [0,1,2,3].</a:t>
            </a:r>
          </a:p>
          <a:p>
            <a:r>
              <a:rPr lang="en-US" dirty="0">
                <a:hlinkClick r:id="rId2" tooltip="matplotlib.pyplot.plot"/>
              </a:rPr>
              <a:t>plot()</a:t>
            </a:r>
            <a:r>
              <a:rPr lang="en-US" dirty="0"/>
              <a:t> is a versatile command, and will take an arbitrary number of arguments. For example, to plot x versus y, you can issue the command:</a:t>
            </a:r>
          </a:p>
          <a:p>
            <a:r>
              <a:rPr lang="en-US" dirty="0" err="1">
                <a:hlinkClick r:id="rId2" tooltip="View documentation for matplotlib.pyplot.plot"/>
              </a:rPr>
              <a:t>plt.plot</a:t>
            </a:r>
            <a:r>
              <a:rPr lang="en-US" dirty="0"/>
              <a:t>([1, 2, 3, 4], [1, 4, 9, 16])</a:t>
            </a:r>
          </a:p>
          <a:p>
            <a:endParaRPr lang="en-US" dirty="0"/>
          </a:p>
        </p:txBody>
      </p:sp>
    </p:spTree>
    <p:extLst>
      <p:ext uri="{BB962C8B-B14F-4D97-AF65-F5344CB8AC3E}">
        <p14:creationId xmlns:p14="http://schemas.microsoft.com/office/powerpoint/2010/main" val="7417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every x, y pair of arguments, there is an optional third argument which is the format string that indicates the color and line type of the plot. The letters and symbols of the format string are from MATLAB, and you concatenate a color string with a line style string. The default format string is ‘b-‘, which is a solid blue line. For example, to plot the above with red circles, you would issue</a:t>
            </a:r>
          </a:p>
        </p:txBody>
      </p:sp>
    </p:spTree>
    <p:extLst>
      <p:ext uri="{BB962C8B-B14F-4D97-AF65-F5344CB8AC3E}">
        <p14:creationId xmlns:p14="http://schemas.microsoft.com/office/powerpoint/2010/main" val="364808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1"/>
            <a:ext cx="7315200"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28600"/>
            <a:ext cx="8686800"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5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lnSpcReduction="10000"/>
          </a:bodyPr>
          <a:lstStyle/>
          <a:p>
            <a:r>
              <a:rPr lang="en-US" dirty="0"/>
              <a:t>the </a:t>
            </a:r>
            <a:r>
              <a:rPr lang="en-US" dirty="0">
                <a:hlinkClick r:id="rId2" tooltip="matplotlib.pyplot.plot"/>
              </a:rPr>
              <a:t>plot()</a:t>
            </a:r>
            <a:r>
              <a:rPr lang="en-US" dirty="0"/>
              <a:t> documentation for a complete list of line styles and format strings. The </a:t>
            </a:r>
            <a:r>
              <a:rPr lang="en-US" dirty="0">
                <a:hlinkClick r:id="rId3" tooltip="matplotlib.pyplot.axis"/>
              </a:rPr>
              <a:t>axis()</a:t>
            </a:r>
            <a:r>
              <a:rPr lang="en-US" dirty="0"/>
              <a:t> command in the example above takes a list of [</a:t>
            </a:r>
            <a:r>
              <a:rPr lang="en-US" dirty="0" err="1"/>
              <a:t>xmin</a:t>
            </a:r>
            <a:r>
              <a:rPr lang="en-US" dirty="0"/>
              <a:t>, </a:t>
            </a:r>
            <a:r>
              <a:rPr lang="en-US" dirty="0" err="1"/>
              <a:t>xmax</a:t>
            </a:r>
            <a:r>
              <a:rPr lang="en-US" dirty="0"/>
              <a:t>, </a:t>
            </a:r>
            <a:r>
              <a:rPr lang="en-US" dirty="0" err="1"/>
              <a:t>ymin</a:t>
            </a:r>
            <a:r>
              <a:rPr lang="en-US" dirty="0"/>
              <a:t>, </a:t>
            </a:r>
            <a:r>
              <a:rPr lang="en-US" dirty="0" err="1"/>
              <a:t>ymax</a:t>
            </a:r>
            <a:r>
              <a:rPr lang="en-US" dirty="0"/>
              <a:t>] and specifies the viewport of the axes.</a:t>
            </a:r>
          </a:p>
          <a:p>
            <a:r>
              <a:rPr lang="en-US" dirty="0"/>
              <a:t>If </a:t>
            </a:r>
            <a:r>
              <a:rPr lang="en-US" dirty="0" err="1"/>
              <a:t>matplotlib</a:t>
            </a:r>
            <a:r>
              <a:rPr lang="en-US" dirty="0"/>
              <a:t> were limited to working with lists, it would be fairly useless for numeric processing. Generally, you will use </a:t>
            </a:r>
            <a:r>
              <a:rPr lang="en-US" dirty="0" err="1">
                <a:hlinkClick r:id="rId4"/>
              </a:rPr>
              <a:t>numpy</a:t>
            </a:r>
            <a:r>
              <a:rPr lang="en-US" dirty="0"/>
              <a:t> arrays. In fact, all sequences are converted to </a:t>
            </a:r>
            <a:r>
              <a:rPr lang="en-US" dirty="0" err="1"/>
              <a:t>numpy</a:t>
            </a:r>
            <a:r>
              <a:rPr lang="en-US" dirty="0"/>
              <a:t> arrays internally. The example below illustrates a plotting several lines with different format styles in one command using arrays.</a:t>
            </a:r>
          </a:p>
          <a:p>
            <a:pPr marL="0" indent="0">
              <a:buNone/>
            </a:pPr>
            <a:endParaRPr lang="en-US" dirty="0"/>
          </a:p>
        </p:txBody>
      </p:sp>
    </p:spTree>
    <p:extLst>
      <p:ext uri="{BB962C8B-B14F-4D97-AF65-F5344CB8AC3E}">
        <p14:creationId xmlns:p14="http://schemas.microsoft.com/office/powerpoint/2010/main" val="197285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79248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5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382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52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Plotting with keyword strings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some instances where you have data in a format that lets you access particular variables with strings. For example, with </a:t>
            </a:r>
            <a:r>
              <a:rPr lang="en-US" dirty="0" err="1">
                <a:hlinkClick r:id="rId2" tooltip="(in NumPy v1.14)"/>
              </a:rPr>
              <a:t>numpy.recarray</a:t>
            </a:r>
            <a:r>
              <a:rPr lang="en-US" dirty="0"/>
              <a:t> or </a:t>
            </a:r>
            <a:r>
              <a:rPr lang="en-US" dirty="0" err="1">
                <a:hlinkClick r:id="rId3" tooltip="(in pandas v0.22.0)"/>
              </a:rPr>
              <a:t>pandas.DataFrame</a:t>
            </a:r>
            <a:r>
              <a:rPr lang="en-US" dirty="0"/>
              <a:t>.</a:t>
            </a:r>
          </a:p>
          <a:p>
            <a:r>
              <a:rPr lang="en-US" dirty="0" err="1"/>
              <a:t>Matplotlib</a:t>
            </a:r>
            <a:r>
              <a:rPr lang="en-US" dirty="0"/>
              <a:t> allows you provide such an object with the data keyword argument. If provided, then you may generate plots with the strings corresponding to these variables.</a:t>
            </a:r>
          </a:p>
          <a:p>
            <a:endParaRPr lang="en-US" dirty="0"/>
          </a:p>
        </p:txBody>
      </p:sp>
    </p:spTree>
    <p:extLst>
      <p:ext uri="{BB962C8B-B14F-4D97-AF65-F5344CB8AC3E}">
        <p14:creationId xmlns:p14="http://schemas.microsoft.com/office/powerpoint/2010/main" val="283193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924800"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54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077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61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matplotlib</a:t>
            </a:r>
            <a:r>
              <a:rPr lang="en-US" dirty="0"/>
              <a:t> is probably the single most used Python package for 2D-graphics. It provides both a very quick way to visualize data from Python and publication-quality figures in many formats. We are going to explore </a:t>
            </a:r>
            <a:r>
              <a:rPr lang="en-US" dirty="0" err="1"/>
              <a:t>matplotlib</a:t>
            </a:r>
            <a:r>
              <a:rPr lang="en-US" dirty="0"/>
              <a:t> in interactive mode covering most common cases.</a:t>
            </a:r>
          </a:p>
        </p:txBody>
      </p:sp>
    </p:spTree>
    <p:extLst>
      <p:ext uri="{BB962C8B-B14F-4D97-AF65-F5344CB8AC3E}">
        <p14:creationId xmlns:p14="http://schemas.microsoft.com/office/powerpoint/2010/main" val="4080981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Plotting with categorical variables</a:t>
            </a:r>
            <a:endParaRPr lang="en-US" dirty="0"/>
          </a:p>
        </p:txBody>
      </p:sp>
      <p:sp>
        <p:nvSpPr>
          <p:cNvPr id="3" name="Content Placeholder 2"/>
          <p:cNvSpPr>
            <a:spLocks noGrp="1"/>
          </p:cNvSpPr>
          <p:nvPr>
            <p:ph idx="1"/>
          </p:nvPr>
        </p:nvSpPr>
        <p:spPr/>
        <p:txBody>
          <a:bodyPr/>
          <a:lstStyle/>
          <a:p>
            <a:r>
              <a:rPr lang="en-US" dirty="0"/>
              <a:t>It is also possible to create a plot using categorical variables. </a:t>
            </a:r>
            <a:r>
              <a:rPr lang="en-US" dirty="0" err="1"/>
              <a:t>Matplotlib</a:t>
            </a:r>
            <a:r>
              <a:rPr lang="en-US" dirty="0"/>
              <a:t> allows you to pass categorical variables directly to many plotting functions. For example:</a:t>
            </a:r>
          </a:p>
          <a:p>
            <a:endParaRPr lang="en-US" dirty="0"/>
          </a:p>
        </p:txBody>
      </p:sp>
    </p:spTree>
    <p:extLst>
      <p:ext uri="{BB962C8B-B14F-4D97-AF65-F5344CB8AC3E}">
        <p14:creationId xmlns:p14="http://schemas.microsoft.com/office/powerpoint/2010/main" val="160175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914399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39199"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82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Controlling line properties</a:t>
            </a:r>
            <a:br>
              <a:rPr lang="en-US" b="1" dirty="0" smtClean="0"/>
            </a:br>
            <a:endParaRPr lang="en-US" dirty="0"/>
          </a:p>
        </p:txBody>
      </p:sp>
      <p:sp>
        <p:nvSpPr>
          <p:cNvPr id="3" name="Content Placeholder 2"/>
          <p:cNvSpPr>
            <a:spLocks noGrp="1"/>
          </p:cNvSpPr>
          <p:nvPr>
            <p:ph idx="1"/>
          </p:nvPr>
        </p:nvSpPr>
        <p:spPr/>
        <p:txBody>
          <a:bodyPr/>
          <a:lstStyle/>
          <a:p>
            <a:r>
              <a:rPr lang="en-US" dirty="0" smtClean="0"/>
              <a:t>Lines </a:t>
            </a:r>
            <a:r>
              <a:rPr lang="en-US" dirty="0"/>
              <a:t>have many attributes that you can set: </a:t>
            </a:r>
            <a:r>
              <a:rPr lang="en-US" dirty="0" err="1"/>
              <a:t>linewidth</a:t>
            </a:r>
            <a:r>
              <a:rPr lang="en-US" dirty="0"/>
              <a:t>, dash style, </a:t>
            </a:r>
            <a:r>
              <a:rPr lang="en-US" dirty="0" err="1"/>
              <a:t>antialiased</a:t>
            </a:r>
            <a:r>
              <a:rPr lang="en-US" dirty="0"/>
              <a:t>, </a:t>
            </a:r>
            <a:r>
              <a:rPr lang="en-US" dirty="0" err="1"/>
              <a:t>etc</a:t>
            </a:r>
            <a:r>
              <a:rPr lang="en-US" dirty="0"/>
              <a:t>; see </a:t>
            </a:r>
            <a:r>
              <a:rPr lang="en-US" dirty="0">
                <a:hlinkClick r:id="rId2" tooltip="matplotlib.lines.Line2D"/>
              </a:rPr>
              <a:t>matplotlib.lines.Line2D</a:t>
            </a:r>
            <a:r>
              <a:rPr lang="en-US" dirty="0"/>
              <a:t>. There are several ways to set line properties</a:t>
            </a:r>
          </a:p>
          <a:p>
            <a:r>
              <a:rPr lang="en-US" dirty="0"/>
              <a:t>Use keyword </a:t>
            </a:r>
            <a:r>
              <a:rPr lang="en-US" dirty="0" err="1"/>
              <a:t>args</a:t>
            </a:r>
            <a:r>
              <a:rPr lang="en-US" dirty="0"/>
              <a:t>:</a:t>
            </a:r>
          </a:p>
          <a:p>
            <a:pPr marL="0" indent="0">
              <a:buNone/>
            </a:pPr>
            <a:r>
              <a:rPr lang="en-US" dirty="0" smtClean="0"/>
              <a:t>   </a:t>
            </a:r>
            <a:r>
              <a:rPr lang="en-US" dirty="0" err="1" smtClean="0"/>
              <a:t>plt.plot</a:t>
            </a:r>
            <a:r>
              <a:rPr lang="en-US" dirty="0" smtClean="0"/>
              <a:t>(x</a:t>
            </a:r>
            <a:r>
              <a:rPr lang="en-US" dirty="0"/>
              <a:t>, y, </a:t>
            </a:r>
            <a:r>
              <a:rPr lang="en-US" dirty="0" err="1"/>
              <a:t>linewidth</a:t>
            </a:r>
            <a:r>
              <a:rPr lang="en-US" dirty="0"/>
              <a:t>=2.0) </a:t>
            </a:r>
          </a:p>
          <a:p>
            <a:endParaRPr lang="en-US" dirty="0"/>
          </a:p>
        </p:txBody>
      </p:sp>
    </p:spTree>
    <p:extLst>
      <p:ext uri="{BB962C8B-B14F-4D97-AF65-F5344CB8AC3E}">
        <p14:creationId xmlns:p14="http://schemas.microsoft.com/office/powerpoint/2010/main" val="2874071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Use the setter methods of a Line2D instance. plot returns a list of Line2D objects; e.g., line1,</a:t>
            </a:r>
            <a:r>
              <a:rPr lang="en-US" dirty="0" smtClean="0"/>
              <a:t> </a:t>
            </a:r>
            <a:r>
              <a:rPr lang="en-US" dirty="0"/>
              <a:t>line2</a:t>
            </a:r>
            <a:r>
              <a:rPr lang="en-US" dirty="0" smtClean="0"/>
              <a:t> </a:t>
            </a:r>
            <a:r>
              <a:rPr lang="en-US" dirty="0"/>
              <a:t>=</a:t>
            </a:r>
            <a:r>
              <a:rPr lang="en-US" dirty="0" smtClean="0"/>
              <a:t> </a:t>
            </a:r>
            <a:r>
              <a:rPr lang="en-US" dirty="0"/>
              <a:t>plot(x1,</a:t>
            </a:r>
            <a:r>
              <a:rPr lang="en-US" dirty="0" smtClean="0"/>
              <a:t> </a:t>
            </a:r>
            <a:r>
              <a:rPr lang="en-US" dirty="0"/>
              <a:t>y1,</a:t>
            </a:r>
            <a:r>
              <a:rPr lang="en-US" dirty="0" smtClean="0"/>
              <a:t> </a:t>
            </a:r>
            <a:r>
              <a:rPr lang="en-US" dirty="0"/>
              <a:t>x2,</a:t>
            </a:r>
            <a:r>
              <a:rPr lang="en-US" dirty="0" smtClean="0"/>
              <a:t> </a:t>
            </a:r>
            <a:r>
              <a:rPr lang="en-US" dirty="0"/>
              <a:t>y2). In the code below we will suppose that we have only one line so that the list returned is of length 1. We use tuple unpacking with line, to get the first element of that list</a:t>
            </a:r>
            <a:r>
              <a:rPr lang="en-US" dirty="0" smtClean="0"/>
              <a:t>:</a:t>
            </a:r>
          </a:p>
          <a:p>
            <a:pPr marL="0" indent="0">
              <a:buNone/>
            </a:pPr>
            <a:r>
              <a:rPr lang="en-US" dirty="0"/>
              <a:t> </a:t>
            </a:r>
            <a:r>
              <a:rPr lang="en-US" dirty="0" smtClean="0"/>
              <a: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38600"/>
            <a:ext cx="762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36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a:t>Use the </a:t>
            </a:r>
            <a:r>
              <a:rPr lang="en-US" dirty="0" err="1">
                <a:hlinkClick r:id="rId2" tooltip="matplotlib.pyplot.setp"/>
              </a:rPr>
              <a:t>setp</a:t>
            </a:r>
            <a:r>
              <a:rPr lang="en-US" dirty="0">
                <a:hlinkClick r:id="rId2" tooltip="matplotlib.pyplot.setp"/>
              </a:rPr>
              <a:t>()</a:t>
            </a:r>
            <a:r>
              <a:rPr lang="en-US" dirty="0"/>
              <a:t> command. The example below uses a MATLAB-style command to set multiple properties on a list of lines. </a:t>
            </a:r>
            <a:r>
              <a:rPr lang="en-US" dirty="0" err="1"/>
              <a:t>setp</a:t>
            </a:r>
            <a:r>
              <a:rPr lang="en-US" dirty="0"/>
              <a:t> works transparently with a list of objects or a single object. You can either use python keyword arguments or MATLAB-style string/value pairs: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600"/>
            <a:ext cx="7391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39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610600"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99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with multiple figures and axes</a:t>
            </a:r>
            <a:endParaRPr lang="en-US" dirty="0"/>
          </a:p>
        </p:txBody>
      </p:sp>
      <p:sp>
        <p:nvSpPr>
          <p:cNvPr id="3" name="Content Placeholder 2"/>
          <p:cNvSpPr>
            <a:spLocks noGrp="1"/>
          </p:cNvSpPr>
          <p:nvPr>
            <p:ph idx="1"/>
          </p:nvPr>
        </p:nvSpPr>
        <p:spPr/>
        <p:txBody>
          <a:bodyPr>
            <a:normAutofit lnSpcReduction="10000"/>
          </a:bodyPr>
          <a:lstStyle/>
          <a:p>
            <a:r>
              <a:rPr lang="en-US" dirty="0"/>
              <a:t>MATLAB, and </a:t>
            </a:r>
            <a:r>
              <a:rPr lang="en-US" dirty="0" err="1">
                <a:hlinkClick r:id="rId2" tooltip="matplotlib.pyplot"/>
              </a:rPr>
              <a:t>pyplot</a:t>
            </a:r>
            <a:r>
              <a:rPr lang="en-US" dirty="0"/>
              <a:t>, have the concept of the current figure and the current axes. All plotting commands apply to the current axes. The function </a:t>
            </a:r>
            <a:r>
              <a:rPr lang="en-US" dirty="0" err="1">
                <a:hlinkClick r:id="rId3" tooltip="matplotlib.pyplot.gca"/>
              </a:rPr>
              <a:t>gca</a:t>
            </a:r>
            <a:r>
              <a:rPr lang="en-US" dirty="0">
                <a:hlinkClick r:id="rId3" tooltip="matplotlib.pyplot.gca"/>
              </a:rPr>
              <a:t>()</a:t>
            </a:r>
            <a:r>
              <a:rPr lang="en-US" dirty="0"/>
              <a:t> returns the current axes (a </a:t>
            </a:r>
            <a:r>
              <a:rPr lang="en-US" dirty="0" err="1">
                <a:hlinkClick r:id="rId4" tooltip="matplotlib.axes.Axes"/>
              </a:rPr>
              <a:t>matplotlib.axes.Axes</a:t>
            </a:r>
            <a:r>
              <a:rPr lang="en-US" dirty="0"/>
              <a:t> instance), and </a:t>
            </a:r>
            <a:r>
              <a:rPr lang="en-US" dirty="0" err="1">
                <a:hlinkClick r:id="rId5" tooltip="matplotlib.pyplot.gcf"/>
              </a:rPr>
              <a:t>gcf</a:t>
            </a:r>
            <a:r>
              <a:rPr lang="en-US" dirty="0">
                <a:hlinkClick r:id="rId5" tooltip="matplotlib.pyplot.gcf"/>
              </a:rPr>
              <a:t>()</a:t>
            </a:r>
            <a:r>
              <a:rPr lang="en-US" dirty="0"/>
              <a:t> returns the current figure (</a:t>
            </a:r>
            <a:r>
              <a:rPr lang="en-US" dirty="0" err="1">
                <a:hlinkClick r:id="rId6" tooltip="matplotlib.figure.Figure"/>
              </a:rPr>
              <a:t>matplotlib.figure.Figure</a:t>
            </a:r>
            <a:r>
              <a:rPr lang="en-US" dirty="0"/>
              <a:t> instance). Normally, you don’t have to worry about this, because it is all taken care of behind the scenes. </a:t>
            </a:r>
            <a:r>
              <a:rPr lang="en-US"/>
              <a:t>Below is a script to create two subplots.</a:t>
            </a:r>
          </a:p>
          <a:p>
            <a:endParaRPr lang="en-US"/>
          </a:p>
        </p:txBody>
      </p:sp>
    </p:spTree>
    <p:extLst>
      <p:ext uri="{BB962C8B-B14F-4D97-AF65-F5344CB8AC3E}">
        <p14:creationId xmlns:p14="http://schemas.microsoft.com/office/powerpoint/2010/main" val="3334801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888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1534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72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pyplot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err="1" smtClean="0"/>
              <a:t>pyplot</a:t>
            </a:r>
            <a:r>
              <a:rPr lang="en-US" dirty="0" smtClean="0"/>
              <a:t> </a:t>
            </a:r>
            <a:r>
              <a:rPr lang="en-US" dirty="0"/>
              <a:t>provides a convenient interface to the </a:t>
            </a:r>
            <a:r>
              <a:rPr lang="en-US" dirty="0" err="1"/>
              <a:t>matplotlib</a:t>
            </a:r>
            <a:r>
              <a:rPr lang="en-US" dirty="0"/>
              <a:t> object-oriented plotting library. It is modeled closely after </a:t>
            </a:r>
            <a:r>
              <a:rPr lang="en-US" dirty="0" err="1"/>
              <a:t>Matlab</a:t>
            </a:r>
            <a:r>
              <a:rPr lang="en-US" dirty="0"/>
              <a:t>(TM). Therefore, the majority of plotting commands in </a:t>
            </a:r>
            <a:r>
              <a:rPr lang="en-US" dirty="0" err="1"/>
              <a:t>pyplot</a:t>
            </a:r>
            <a:r>
              <a:rPr lang="en-US" dirty="0"/>
              <a:t> have </a:t>
            </a:r>
            <a:r>
              <a:rPr lang="en-US" dirty="0" err="1"/>
              <a:t>Matlab</a:t>
            </a:r>
            <a:r>
              <a:rPr lang="en-US" dirty="0"/>
              <a:t>(TM) analogs with similar arguments. </a:t>
            </a:r>
          </a:p>
        </p:txBody>
      </p:sp>
    </p:spTree>
    <p:extLst>
      <p:ext uri="{BB962C8B-B14F-4D97-AF65-F5344CB8AC3E}">
        <p14:creationId xmlns:p14="http://schemas.microsoft.com/office/powerpoint/2010/main" val="2549370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The </a:t>
            </a:r>
            <a:r>
              <a:rPr lang="en-US" dirty="0">
                <a:hlinkClick r:id="rId2" tooltip="matplotlib.pyplot.figure"/>
              </a:rPr>
              <a:t>figure()</a:t>
            </a:r>
            <a:r>
              <a:rPr lang="en-US" dirty="0"/>
              <a:t> command here is optional because figure(1) will be created by default, just as a subplot(111) will be created by default if you don’t manually specify any axes. The </a:t>
            </a:r>
            <a:r>
              <a:rPr lang="en-US" dirty="0">
                <a:hlinkClick r:id="rId3" tooltip="matplotlib.pyplot.subplot"/>
              </a:rPr>
              <a:t>subplot()</a:t>
            </a:r>
            <a:r>
              <a:rPr lang="en-US" dirty="0"/>
              <a:t> command specifies </a:t>
            </a:r>
            <a:r>
              <a:rPr lang="en-US" dirty="0" err="1"/>
              <a:t>numrows</a:t>
            </a:r>
            <a:r>
              <a:rPr lang="en-US" dirty="0"/>
              <a:t>, </a:t>
            </a:r>
            <a:r>
              <a:rPr lang="en-US" dirty="0" err="1"/>
              <a:t>numcols</a:t>
            </a:r>
            <a:r>
              <a:rPr lang="en-US" dirty="0"/>
              <a:t>, </a:t>
            </a:r>
            <a:r>
              <a:rPr lang="en-US" dirty="0" err="1"/>
              <a:t>plot_number</a:t>
            </a:r>
            <a:r>
              <a:rPr lang="en-US" dirty="0"/>
              <a:t> where </a:t>
            </a:r>
            <a:r>
              <a:rPr lang="en-US" dirty="0" err="1"/>
              <a:t>plot_number</a:t>
            </a:r>
            <a:r>
              <a:rPr lang="en-US" dirty="0"/>
              <a:t> ranges from 1 to </a:t>
            </a:r>
            <a:r>
              <a:rPr lang="en-US" dirty="0" err="1"/>
              <a:t>numrows</a:t>
            </a:r>
            <a:r>
              <a:rPr lang="en-US" dirty="0"/>
              <a:t>*</a:t>
            </a:r>
            <a:r>
              <a:rPr lang="en-US" dirty="0" err="1"/>
              <a:t>numcols</a:t>
            </a:r>
            <a:r>
              <a:rPr lang="en-US" dirty="0"/>
              <a:t>. The commas in the subplot command are optional if </a:t>
            </a:r>
            <a:r>
              <a:rPr lang="en-US" dirty="0" err="1"/>
              <a:t>numrows</a:t>
            </a:r>
            <a:r>
              <a:rPr lang="en-US" dirty="0"/>
              <a:t>*</a:t>
            </a:r>
            <a:r>
              <a:rPr lang="en-US" dirty="0" err="1"/>
              <a:t>numcols</a:t>
            </a:r>
            <a:r>
              <a:rPr lang="en-US" dirty="0"/>
              <a:t>&lt;10. So subplot(211) is identical to subplot(2, 1, 1).</a:t>
            </a:r>
          </a:p>
          <a:p>
            <a:endParaRPr lang="en-US" dirty="0"/>
          </a:p>
        </p:txBody>
      </p:sp>
    </p:spTree>
    <p:extLst>
      <p:ext uri="{BB962C8B-B14F-4D97-AF65-F5344CB8AC3E}">
        <p14:creationId xmlns:p14="http://schemas.microsoft.com/office/powerpoint/2010/main" val="15360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a:t>You can create an arbitrary number of subplots and axes. If you want to place an axes manually, i.e., not on a rectangular grid, use the </a:t>
            </a:r>
            <a:r>
              <a:rPr lang="en-US" dirty="0">
                <a:hlinkClick r:id="rId2" tooltip="matplotlib.pyplot.axes"/>
              </a:rPr>
              <a:t>axes()</a:t>
            </a:r>
            <a:r>
              <a:rPr lang="en-US" dirty="0"/>
              <a:t> command, which allows you to specify the location as axes([left, bottom, width, height]) where all values are in fractional (0 to 1) coordinates. See </a:t>
            </a:r>
            <a:r>
              <a:rPr lang="en-US" dirty="0">
                <a:hlinkClick r:id="rId3"/>
              </a:rPr>
              <a:t>Axes Demo</a:t>
            </a:r>
            <a:r>
              <a:rPr lang="en-US" dirty="0"/>
              <a:t> for an example of placing axes manually and </a:t>
            </a:r>
            <a:r>
              <a:rPr lang="en-US" dirty="0">
                <a:hlinkClick r:id="rId4"/>
              </a:rPr>
              <a:t>Basic Subplot Demo</a:t>
            </a:r>
            <a:r>
              <a:rPr lang="en-US" dirty="0"/>
              <a:t> for an example with lots of subplots.</a:t>
            </a:r>
          </a:p>
          <a:p>
            <a:r>
              <a:rPr lang="en-US" dirty="0"/>
              <a:t>You can create multiple figures by using multiple </a:t>
            </a:r>
            <a:r>
              <a:rPr lang="en-US" dirty="0">
                <a:hlinkClick r:id="rId5" tooltip="matplotlib.pyplot.figure"/>
              </a:rPr>
              <a:t>figure()</a:t>
            </a:r>
            <a:r>
              <a:rPr lang="en-US" dirty="0"/>
              <a:t> calls with an increasing figure number. Of course, each figure can contain as many axes and subplots as your heart desires:</a:t>
            </a:r>
          </a:p>
          <a:p>
            <a:endParaRPr lang="en-US" dirty="0"/>
          </a:p>
        </p:txBody>
      </p:sp>
    </p:spTree>
    <p:extLst>
      <p:ext uri="{BB962C8B-B14F-4D97-AF65-F5344CB8AC3E}">
        <p14:creationId xmlns:p14="http://schemas.microsoft.com/office/powerpoint/2010/main" val="168088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458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31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You can clear the current figure with </a:t>
            </a:r>
            <a:r>
              <a:rPr lang="en-US" dirty="0" err="1">
                <a:hlinkClick r:id="rId2" tooltip="matplotlib.pyplot.clf"/>
              </a:rPr>
              <a:t>clf</a:t>
            </a:r>
            <a:r>
              <a:rPr lang="en-US" dirty="0">
                <a:hlinkClick r:id="rId2" tooltip="matplotlib.pyplot.clf"/>
              </a:rPr>
              <a:t>()</a:t>
            </a:r>
            <a:r>
              <a:rPr lang="en-US" dirty="0"/>
              <a:t> and the current axes with </a:t>
            </a:r>
            <a:r>
              <a:rPr lang="en-US" dirty="0" err="1">
                <a:hlinkClick r:id="rId3" tooltip="matplotlib.pyplot.cla"/>
              </a:rPr>
              <a:t>cla</a:t>
            </a:r>
            <a:r>
              <a:rPr lang="en-US" dirty="0">
                <a:hlinkClick r:id="rId3" tooltip="matplotlib.pyplot.cla"/>
              </a:rPr>
              <a:t>()</a:t>
            </a:r>
            <a:r>
              <a:rPr lang="en-US" dirty="0"/>
              <a:t>. If you find it annoying that states (specifically the current image, figure and axes) are being maintained for you behind the scenes, don’t despair: this is just a thin </a:t>
            </a:r>
            <a:r>
              <a:rPr lang="en-US" dirty="0" err="1"/>
              <a:t>stateful</a:t>
            </a:r>
            <a:r>
              <a:rPr lang="en-US" dirty="0"/>
              <a:t> wrapper around an object oriented </a:t>
            </a:r>
            <a:r>
              <a:rPr lang="en-US" dirty="0" smtClean="0"/>
              <a:t>API.</a:t>
            </a:r>
            <a:endParaRPr lang="en-US" dirty="0"/>
          </a:p>
          <a:p>
            <a:r>
              <a:rPr lang="en-US" dirty="0"/>
              <a:t>If you are making lots of figures, you need to be aware of one more thing: the memory required for a figure is not completely released until the figure is explicitly closed with </a:t>
            </a:r>
            <a:r>
              <a:rPr lang="en-US" dirty="0">
                <a:hlinkClick r:id="rId4" tooltip="matplotlib.pyplot.close"/>
              </a:rPr>
              <a:t>close()</a:t>
            </a:r>
            <a:r>
              <a:rPr lang="en-US" dirty="0"/>
              <a:t>. Deleting all references to the figure, and/or using the window manager to kill the window in which the figure appears on the screen, is not enough, because </a:t>
            </a:r>
            <a:r>
              <a:rPr lang="en-US" dirty="0" err="1"/>
              <a:t>pyplot</a:t>
            </a:r>
            <a:r>
              <a:rPr lang="en-US" dirty="0"/>
              <a:t> maintains internal references until </a:t>
            </a:r>
            <a:r>
              <a:rPr lang="en-US" dirty="0">
                <a:hlinkClick r:id="rId4" tooltip="matplotlib.pyplot.close"/>
              </a:rPr>
              <a:t>close()</a:t>
            </a:r>
            <a:r>
              <a:rPr lang="en-US" dirty="0"/>
              <a:t> is called.</a:t>
            </a:r>
          </a:p>
          <a:p>
            <a:endParaRPr lang="en-US" dirty="0"/>
          </a:p>
        </p:txBody>
      </p:sp>
    </p:spTree>
    <p:extLst>
      <p:ext uri="{BB962C8B-B14F-4D97-AF65-F5344CB8AC3E}">
        <p14:creationId xmlns:p14="http://schemas.microsoft.com/office/powerpoint/2010/main" val="3290477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with text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hlinkClick r:id="rId2" tooltip="matplotlib.pyplot.text"/>
              </a:rPr>
              <a:t>text()</a:t>
            </a:r>
            <a:r>
              <a:rPr lang="en-US" dirty="0"/>
              <a:t> command can be used to add text in an arbitrary location, and the </a:t>
            </a:r>
            <a:r>
              <a:rPr lang="en-US" dirty="0" err="1">
                <a:hlinkClick r:id="rId3" tooltip="matplotlib.pyplot.xlabel"/>
              </a:rPr>
              <a:t>xlabel</a:t>
            </a:r>
            <a:r>
              <a:rPr lang="en-US" dirty="0">
                <a:hlinkClick r:id="rId3" tooltip="matplotlib.pyplot.xlabel"/>
              </a:rPr>
              <a:t>()</a:t>
            </a:r>
            <a:r>
              <a:rPr lang="en-US" dirty="0"/>
              <a:t>, </a:t>
            </a:r>
            <a:r>
              <a:rPr lang="en-US" dirty="0" err="1">
                <a:hlinkClick r:id="rId4" tooltip="matplotlib.pyplot.ylabel"/>
              </a:rPr>
              <a:t>ylabel</a:t>
            </a:r>
            <a:r>
              <a:rPr lang="en-US" dirty="0">
                <a:hlinkClick r:id="rId4" tooltip="matplotlib.pyplot.ylabel"/>
              </a:rPr>
              <a:t>()</a:t>
            </a:r>
            <a:r>
              <a:rPr lang="en-US" dirty="0"/>
              <a:t> and </a:t>
            </a:r>
            <a:r>
              <a:rPr lang="en-US" dirty="0">
                <a:hlinkClick r:id="rId5" tooltip="matplotlib.pyplot.title"/>
              </a:rPr>
              <a:t>title()</a:t>
            </a:r>
            <a:r>
              <a:rPr lang="en-US" dirty="0"/>
              <a:t> are used to add text in the indicated </a:t>
            </a:r>
            <a:r>
              <a:rPr lang="en-US" dirty="0" smtClean="0"/>
              <a:t>locations.</a:t>
            </a:r>
            <a:endParaRPr lang="en-US" dirty="0"/>
          </a:p>
        </p:txBody>
      </p:sp>
    </p:spTree>
    <p:extLst>
      <p:ext uri="{BB962C8B-B14F-4D97-AF65-F5344CB8AC3E}">
        <p14:creationId xmlns:p14="http://schemas.microsoft.com/office/powerpoint/2010/main" val="207386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534399"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01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153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10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defaults</a:t>
            </a:r>
          </a:p>
        </p:txBody>
      </p:sp>
      <p:sp>
        <p:nvSpPr>
          <p:cNvPr id="3" name="Content Placeholder 2"/>
          <p:cNvSpPr>
            <a:spLocks noGrp="1"/>
          </p:cNvSpPr>
          <p:nvPr>
            <p:ph idx="1"/>
          </p:nvPr>
        </p:nvSpPr>
        <p:spPr/>
        <p:txBody>
          <a:bodyPr/>
          <a:lstStyle/>
          <a:p>
            <a:r>
              <a:rPr lang="en-US" dirty="0" err="1"/>
              <a:t>Matplotlib</a:t>
            </a:r>
            <a:r>
              <a:rPr lang="en-US" dirty="0"/>
              <a:t> comes with a set of default settings that allow customizing all kinds of properties. You can control the defaults of almost every property in </a:t>
            </a:r>
            <a:r>
              <a:rPr lang="en-US" dirty="0" err="1"/>
              <a:t>matplotlib</a:t>
            </a:r>
            <a:r>
              <a:rPr lang="en-US" dirty="0"/>
              <a:t>: figure size and dpi, line width, color and style, axes, axis and grid properties, text and font properties and so on. While </a:t>
            </a:r>
            <a:r>
              <a:rPr lang="en-US" dirty="0" err="1"/>
              <a:t>matplotlib</a:t>
            </a:r>
            <a:r>
              <a:rPr lang="en-US" dirty="0"/>
              <a:t> defaults are rather good in most cases, you may want to modify some properties for specific cases.</a:t>
            </a:r>
          </a:p>
        </p:txBody>
      </p:sp>
    </p:spTree>
    <p:extLst>
      <p:ext uri="{BB962C8B-B14F-4D97-AF65-F5344CB8AC3E}">
        <p14:creationId xmlns:p14="http://schemas.microsoft.com/office/powerpoint/2010/main" val="57366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153399"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1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Example1 (ex1)</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032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PYPLOT</a:t>
            </a:r>
            <a:endParaRPr lang="en-US" dirty="0"/>
          </a:p>
        </p:txBody>
      </p:sp>
      <p:sp>
        <p:nvSpPr>
          <p:cNvPr id="3" name="Content Placeholder 2"/>
          <p:cNvSpPr>
            <a:spLocks noGrp="1"/>
          </p:cNvSpPr>
          <p:nvPr>
            <p:ph idx="1"/>
          </p:nvPr>
        </p:nvSpPr>
        <p:spPr/>
        <p:txBody>
          <a:bodyPr/>
          <a:lstStyle/>
          <a:p>
            <a:r>
              <a:rPr lang="en-US" dirty="0" err="1">
                <a:hlinkClick r:id="rId2" tooltip="matplotlib.pyplot"/>
              </a:rPr>
              <a:t>matplotlib.pyplot</a:t>
            </a:r>
            <a:r>
              <a:rPr lang="en-US" dirty="0"/>
              <a:t> is a collection of command style functions that make </a:t>
            </a:r>
            <a:r>
              <a:rPr lang="en-US" dirty="0" err="1"/>
              <a:t>matplotlib</a:t>
            </a:r>
            <a:r>
              <a:rPr lang="en-US" dirty="0"/>
              <a:t> work like MATLAB. Each </a:t>
            </a:r>
            <a:r>
              <a:rPr lang="en-US" dirty="0" err="1"/>
              <a:t>pyplot</a:t>
            </a:r>
            <a:r>
              <a:rPr lang="en-US" dirty="0"/>
              <a:t> function makes some change to a figure: e.g., creates a figure, creates a plotting area in a figure, plots some lines in a plotting area, decorates the plot with labels, etc.</a:t>
            </a:r>
          </a:p>
          <a:p>
            <a:endParaRPr lang="en-US" dirty="0"/>
          </a:p>
        </p:txBody>
      </p:sp>
    </p:spTree>
    <p:extLst>
      <p:ext uri="{BB962C8B-B14F-4D97-AF65-F5344CB8AC3E}">
        <p14:creationId xmlns:p14="http://schemas.microsoft.com/office/powerpoint/2010/main" val="353006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PYPLOT</a:t>
            </a:r>
            <a:endParaRPr lang="en-US" dirty="0"/>
          </a:p>
        </p:txBody>
      </p:sp>
      <p:sp>
        <p:nvSpPr>
          <p:cNvPr id="3" name="Content Placeholder 2"/>
          <p:cNvSpPr>
            <a:spLocks noGrp="1"/>
          </p:cNvSpPr>
          <p:nvPr>
            <p:ph idx="1"/>
          </p:nvPr>
        </p:nvSpPr>
        <p:spPr/>
        <p:txBody>
          <a:bodyPr/>
          <a:lstStyle/>
          <a:p>
            <a:r>
              <a:rPr lang="en-US" dirty="0"/>
              <a:t>In </a:t>
            </a:r>
            <a:r>
              <a:rPr lang="en-US" dirty="0" err="1">
                <a:hlinkClick r:id="rId2" tooltip="matplotlib.pyplot"/>
              </a:rPr>
              <a:t>matplotlib.pyplot</a:t>
            </a:r>
            <a:r>
              <a:rPr lang="en-US" dirty="0"/>
              <a:t> various states are preserved across function calls, so that it keeps track of things like the current figure and plotting area, and the plotting functions are directed to the current </a:t>
            </a:r>
            <a:r>
              <a:rPr lang="en-US" dirty="0" smtClean="0"/>
              <a:t>axes.</a:t>
            </a:r>
            <a:endParaRPr lang="en-US" dirty="0"/>
          </a:p>
        </p:txBody>
      </p:sp>
    </p:spTree>
    <p:extLst>
      <p:ext uri="{BB962C8B-B14F-4D97-AF65-F5344CB8AC3E}">
        <p14:creationId xmlns:p14="http://schemas.microsoft.com/office/powerpoint/2010/main" val="339703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Generating visualizations with </a:t>
            </a:r>
            <a:r>
              <a:rPr lang="en-US" dirty="0" err="1"/>
              <a:t>pyplot</a:t>
            </a:r>
            <a:r>
              <a:rPr lang="en-US" dirty="0"/>
              <a:t> is very quick:</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33688"/>
            <a:ext cx="6477000"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1292</Words>
  <Application>Microsoft Office PowerPoint</Application>
  <PresentationFormat>On-screen Show (4:3)</PresentationFormat>
  <Paragraphs>43</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MATPLOTLIB</vt:lpstr>
      <vt:lpstr>PowerPoint Presentation</vt:lpstr>
      <vt:lpstr>pyplot </vt:lpstr>
      <vt:lpstr>Using defaults</vt:lpstr>
      <vt:lpstr>PowerPoint Presentation</vt:lpstr>
      <vt:lpstr>Example1 (ex1)</vt:lpstr>
      <vt:lpstr>PYPLOT</vt:lpstr>
      <vt:lpstr>PYPLOT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Plotting with keyword strings </vt:lpstr>
      <vt:lpstr>PowerPoint Presentation</vt:lpstr>
      <vt:lpstr>PowerPoint Presentation</vt:lpstr>
      <vt:lpstr>Plotting with categorical variables</vt:lpstr>
      <vt:lpstr>PowerPoint Presentation</vt:lpstr>
      <vt:lpstr>PowerPoint Presentation</vt:lpstr>
      <vt:lpstr>Controlling line properties </vt:lpstr>
      <vt:lpstr>PowerPoint Presentation</vt:lpstr>
      <vt:lpstr>PowerPoint Presentation</vt:lpstr>
      <vt:lpstr>PowerPoint Presentation</vt:lpstr>
      <vt:lpstr>Working with multiple figures and axes</vt:lpstr>
      <vt:lpstr>PowerPoint Presentation</vt:lpstr>
      <vt:lpstr>PowerPoint Presentation</vt:lpstr>
      <vt:lpstr>PowerPoint Presentation</vt:lpstr>
      <vt:lpstr>PowerPoint Presentation</vt:lpstr>
      <vt:lpstr>PowerPoint Presentation</vt:lpstr>
      <vt:lpstr>PowerPoint Presentation</vt:lpstr>
      <vt:lpstr>Working with text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Windows User</dc:creator>
  <cp:lastModifiedBy>Windows User</cp:lastModifiedBy>
  <cp:revision>15</cp:revision>
  <dcterms:created xsi:type="dcterms:W3CDTF">2018-05-20T07:04:31Z</dcterms:created>
  <dcterms:modified xsi:type="dcterms:W3CDTF">2018-05-21T09:50:21Z</dcterms:modified>
</cp:coreProperties>
</file>