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09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64B222-905A-4DD4-861D-BF222EBFA72B}"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123499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4B222-905A-4DD4-861D-BF222EBFA72B}"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25962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4B222-905A-4DD4-861D-BF222EBFA72B}"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75280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4B222-905A-4DD4-861D-BF222EBFA72B}"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36806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4B222-905A-4DD4-861D-BF222EBFA72B}"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119192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64B222-905A-4DD4-861D-BF222EBFA72B}"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134992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64B222-905A-4DD4-861D-BF222EBFA72B}"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73318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4B222-905A-4DD4-861D-BF222EBFA72B}"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378693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4B222-905A-4DD4-861D-BF222EBFA72B}" type="datetimeFigureOut">
              <a:rPr lang="en-US" smtClean="0"/>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188364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4B222-905A-4DD4-861D-BF222EBFA72B}"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316672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4B222-905A-4DD4-861D-BF222EBFA72B}"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F68FD-F473-41F3-BA47-1E2AF9DF5B1A}" type="slidenum">
              <a:rPr lang="en-US" smtClean="0"/>
              <a:t>‹#›</a:t>
            </a:fld>
            <a:endParaRPr lang="en-US"/>
          </a:p>
        </p:txBody>
      </p:sp>
    </p:spTree>
    <p:extLst>
      <p:ext uri="{BB962C8B-B14F-4D97-AF65-F5344CB8AC3E}">
        <p14:creationId xmlns:p14="http://schemas.microsoft.com/office/powerpoint/2010/main" val="2633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4B222-905A-4DD4-861D-BF222EBFA72B}" type="datetimeFigureOut">
              <a:rPr lang="en-US" smtClean="0"/>
              <a:t>7/30/2020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F68FD-F473-41F3-BA47-1E2AF9DF5B1A}" type="slidenum">
              <a:rPr lang="en-US" smtClean="0"/>
              <a:t>‹#›</a:t>
            </a:fld>
            <a:endParaRPr lang="en-US"/>
          </a:p>
        </p:txBody>
      </p:sp>
    </p:spTree>
    <p:extLst>
      <p:ext uri="{BB962C8B-B14F-4D97-AF65-F5344CB8AC3E}">
        <p14:creationId xmlns:p14="http://schemas.microsoft.com/office/powerpoint/2010/main" val="392172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scipy.org/doc/numpy-1.14.0/reference/arrays.dtypes.html#arrays-d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cipy.org/doc/numpy-1.14.0/reference/generated/numpy.ndarray.itemsize.html#numpy.ndarray.itemsize" TargetMode="External"/><Relationship Id="rId3" Type="http://schemas.openxmlformats.org/officeDocument/2006/relationships/hyperlink" Target="https://docs.scipy.org/doc/numpy-1.14.0/reference/generated/numpy.ndarray.shape.html#numpy.ndarray.shape" TargetMode="External"/><Relationship Id="rId7" Type="http://schemas.openxmlformats.org/officeDocument/2006/relationships/hyperlink" Target="https://docs.scipy.org/doc/numpy-1.14.0/reference/generated/numpy.ndarray.size.html#numpy.ndarray.size" TargetMode="External"/><Relationship Id="rId2" Type="http://schemas.openxmlformats.org/officeDocument/2006/relationships/hyperlink" Target="https://docs.scipy.org/doc/numpy-1.14.0/reference/generated/numpy.ndarray.flags.html#numpy.ndarray.flags" TargetMode="External"/><Relationship Id="rId1" Type="http://schemas.openxmlformats.org/officeDocument/2006/relationships/slideLayout" Target="../slideLayouts/slideLayout2.xml"/><Relationship Id="rId6" Type="http://schemas.openxmlformats.org/officeDocument/2006/relationships/hyperlink" Target="https://docs.scipy.org/doc/numpy-1.14.0/reference/generated/numpy.ndarray.data.html#numpy.ndarray.data" TargetMode="External"/><Relationship Id="rId5" Type="http://schemas.openxmlformats.org/officeDocument/2006/relationships/hyperlink" Target="https://docs.scipy.org/doc/numpy-1.14.0/reference/generated/numpy.ndarray.ndim.html#numpy.ndarray.ndim" TargetMode="External"/><Relationship Id="rId10" Type="http://schemas.openxmlformats.org/officeDocument/2006/relationships/hyperlink" Target="https://docs.scipy.org/doc/numpy-1.14.0/reference/generated/numpy.ndarray.base.html#numpy.ndarray.base" TargetMode="External"/><Relationship Id="rId4" Type="http://schemas.openxmlformats.org/officeDocument/2006/relationships/hyperlink" Target="https://docs.scipy.org/doc/numpy-1.14.0/reference/generated/numpy.ndarray.strides.html#numpy.ndarray.strides" TargetMode="External"/><Relationship Id="rId9" Type="http://schemas.openxmlformats.org/officeDocument/2006/relationships/hyperlink" Target="https://docs.scipy.org/doc/numpy-1.14.0/reference/generated/numpy.ndarray.nbytes.html#numpy.ndarray.nby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NUMPY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9362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err="1"/>
              <a:t>ndarray.itemsize</a:t>
            </a:r>
            <a:endParaRPr lang="en-US" b="1" u="sng" dirty="0"/>
          </a:p>
          <a:p>
            <a:r>
              <a:rPr lang="en-US" dirty="0"/>
              <a:t>the size in bytes of each element of the array. For example, an array of elements of type float64 has </a:t>
            </a:r>
            <a:r>
              <a:rPr lang="en-US" dirty="0" err="1"/>
              <a:t>itemsize</a:t>
            </a:r>
            <a:r>
              <a:rPr lang="en-US" dirty="0"/>
              <a:t> 8 (=64/8), while one of type complex32 has </a:t>
            </a:r>
            <a:r>
              <a:rPr lang="en-US" dirty="0" err="1"/>
              <a:t>itemsize</a:t>
            </a:r>
            <a:r>
              <a:rPr lang="en-US" dirty="0"/>
              <a:t> 4 (=32/8). It is equivalent to </a:t>
            </a:r>
            <a:r>
              <a:rPr lang="en-US" dirty="0" err="1"/>
              <a:t>ndarray.dtype.itemsize</a:t>
            </a:r>
            <a:r>
              <a:rPr lang="en-US" dirty="0"/>
              <a:t>.</a:t>
            </a:r>
          </a:p>
          <a:p>
            <a:pPr marL="0" indent="0">
              <a:buNone/>
            </a:pPr>
            <a:r>
              <a:rPr lang="en-US" b="1" u="sng" dirty="0" err="1"/>
              <a:t>ndarray.data</a:t>
            </a:r>
            <a:endParaRPr lang="en-US" b="1" u="sng" dirty="0"/>
          </a:p>
          <a:p>
            <a:r>
              <a:rPr lang="en-US" dirty="0"/>
              <a:t>the buffer containing the actual elements of the array. Normally, we won’t need to use this attribute because we will access the elements in an array using indexing facilities.</a:t>
            </a:r>
          </a:p>
          <a:p>
            <a:endParaRPr lang="en-US" dirty="0"/>
          </a:p>
        </p:txBody>
      </p:sp>
    </p:spTree>
    <p:extLst>
      <p:ext uri="{BB962C8B-B14F-4D97-AF65-F5344CB8AC3E}">
        <p14:creationId xmlns:p14="http://schemas.microsoft.com/office/powerpoint/2010/main" val="138709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a:t>&gt;&gt;&gt; import</a:t>
            </a:r>
            <a:r>
              <a:rPr lang="en-US" dirty="0"/>
              <a:t> </a:t>
            </a:r>
            <a:r>
              <a:rPr lang="en-US" b="1" dirty="0" err="1"/>
              <a:t>numpy</a:t>
            </a:r>
            <a:r>
              <a:rPr lang="en-US" dirty="0"/>
              <a:t> </a:t>
            </a:r>
            <a:r>
              <a:rPr lang="en-US" b="1" dirty="0"/>
              <a:t>as</a:t>
            </a:r>
            <a:r>
              <a:rPr lang="en-US" dirty="0"/>
              <a:t> </a:t>
            </a:r>
            <a:r>
              <a:rPr lang="en-US" b="1" dirty="0" err="1"/>
              <a:t>np</a:t>
            </a:r>
            <a:r>
              <a:rPr lang="en-US" dirty="0"/>
              <a:t> </a:t>
            </a:r>
            <a:endParaRPr lang="en-US" dirty="0" smtClean="0"/>
          </a:p>
          <a:p>
            <a:r>
              <a:rPr lang="en-US" b="1" dirty="0" smtClean="0"/>
              <a:t>&gt;&gt;&gt; </a:t>
            </a:r>
            <a:r>
              <a:rPr lang="en-US" dirty="0"/>
              <a:t>a = </a:t>
            </a:r>
            <a:r>
              <a:rPr lang="en-US" dirty="0" err="1"/>
              <a:t>np.arange</a:t>
            </a:r>
            <a:r>
              <a:rPr lang="en-US" dirty="0"/>
              <a:t>(15).reshape(3, 5) </a:t>
            </a:r>
            <a:endParaRPr lang="en-US" dirty="0" smtClean="0"/>
          </a:p>
          <a:p>
            <a:r>
              <a:rPr lang="en-US" b="1" dirty="0" smtClean="0"/>
              <a:t>&gt;&gt;&gt; </a:t>
            </a:r>
            <a:r>
              <a:rPr lang="en-US" dirty="0"/>
              <a:t>a </a:t>
            </a:r>
            <a:endParaRPr lang="en-US" dirty="0" smtClean="0"/>
          </a:p>
          <a:p>
            <a:r>
              <a:rPr lang="en-US" dirty="0" smtClean="0"/>
              <a:t>array</a:t>
            </a:r>
            <a:r>
              <a:rPr lang="en-US" dirty="0"/>
              <a:t>([[ 0, 1, 2, 3, 4], [ 5, 6, 7, 8, 9], [10, 11, 12, 13, 14]]) </a:t>
            </a:r>
          </a:p>
        </p:txBody>
      </p:sp>
    </p:spTree>
    <p:extLst>
      <p:ext uri="{BB962C8B-B14F-4D97-AF65-F5344CB8AC3E}">
        <p14:creationId xmlns:p14="http://schemas.microsoft.com/office/powerpoint/2010/main" val="157372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several ways to create arrays.</a:t>
            </a:r>
          </a:p>
          <a:p>
            <a:r>
              <a:rPr lang="en-US" dirty="0"/>
              <a:t>For example, you can create an array from a regular Python list or tuple using the array function. The type of the resulting array is deduced from the type of the elements in the sequences.</a:t>
            </a:r>
          </a:p>
          <a:p>
            <a:endParaRPr lang="en-US" dirty="0"/>
          </a:p>
        </p:txBody>
      </p:sp>
    </p:spTree>
    <p:extLst>
      <p:ext uri="{BB962C8B-B14F-4D97-AF65-F5344CB8AC3E}">
        <p14:creationId xmlns:p14="http://schemas.microsoft.com/office/powerpoint/2010/main" val="133537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763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05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frequent error consists in calling </a:t>
            </a:r>
            <a:r>
              <a:rPr lang="en-US" dirty="0" smtClean="0">
                <a:effectLst/>
              </a:rPr>
              <a:t>array</a:t>
            </a:r>
            <a:r>
              <a:rPr lang="en-US" dirty="0"/>
              <a:t> with multiple numeric arguments, rather than providing a single list of numbers as an argument</a:t>
            </a:r>
            <a:r>
              <a:rPr lang="en-US" dirty="0" smtClean="0"/>
              <a: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7010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39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array</a:t>
            </a:r>
            <a:r>
              <a:rPr lang="en-US" dirty="0"/>
              <a:t> transforms sequences of sequences into two-dimensional arrays, sequences of sequences of sequences into three-dimensional arrays, and so 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10000"/>
            <a:ext cx="6705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22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type of the array can also be explicitly specified at creation time</a:t>
            </a:r>
            <a:r>
              <a:rPr lang="en-US" dirty="0" smtClean="0"/>
              <a: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09900"/>
            <a:ext cx="7467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93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dirty="0"/>
              <a:t>Often, the elements of an array are originally unknown, but its size is known. Hence, </a:t>
            </a:r>
            <a:r>
              <a:rPr lang="en-US" dirty="0" err="1"/>
              <a:t>NumPy</a:t>
            </a:r>
            <a:r>
              <a:rPr lang="en-US" dirty="0"/>
              <a:t> offers several functions to create arrays with initial placeholder content. These minimize the necessity of growing arrays, an expensive operation.</a:t>
            </a:r>
          </a:p>
          <a:p>
            <a:r>
              <a:rPr lang="en-US" dirty="0"/>
              <a:t>The function zeros creates an array full of zeros, the function ones creates an array full of ones, and the function empty creates an array whose initial content is random and depends on the state of the memory. By default, the </a:t>
            </a:r>
            <a:r>
              <a:rPr lang="en-US" dirty="0" err="1"/>
              <a:t>dtype</a:t>
            </a:r>
            <a:r>
              <a:rPr lang="en-US" dirty="0"/>
              <a:t> of the created array is float64.</a:t>
            </a:r>
          </a:p>
          <a:p>
            <a:endParaRPr lang="en-US" dirty="0"/>
          </a:p>
        </p:txBody>
      </p:sp>
    </p:spTree>
    <p:extLst>
      <p:ext uri="{BB962C8B-B14F-4D97-AF65-F5344CB8AC3E}">
        <p14:creationId xmlns:p14="http://schemas.microsoft.com/office/powerpoint/2010/main" val="78385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93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To create sequences of numbers, </a:t>
            </a:r>
            <a:r>
              <a:rPr lang="en-US" dirty="0" err="1"/>
              <a:t>NumPy</a:t>
            </a:r>
            <a:r>
              <a:rPr lang="en-US" dirty="0"/>
              <a:t> provides a function analogous to </a:t>
            </a:r>
            <a:r>
              <a:rPr lang="en-US" dirty="0" smtClean="0">
                <a:effectLst/>
              </a:rPr>
              <a:t>range</a:t>
            </a:r>
            <a:r>
              <a:rPr lang="en-US" dirty="0"/>
              <a:t> that returns arrays instead of lists</a:t>
            </a:r>
            <a:r>
              <a:rPr lang="en-US" dirty="0" smtClean="0"/>
              <a:t>.</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07719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77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NUMPY?</a:t>
            </a:r>
            <a:endParaRPr lang="en-US" dirty="0"/>
          </a:p>
        </p:txBody>
      </p:sp>
      <p:sp>
        <p:nvSpPr>
          <p:cNvPr id="3" name="Content Placeholder 2"/>
          <p:cNvSpPr>
            <a:spLocks noGrp="1"/>
          </p:cNvSpPr>
          <p:nvPr>
            <p:ph idx="1"/>
          </p:nvPr>
        </p:nvSpPr>
        <p:spPr/>
        <p:txBody>
          <a:bodyPr/>
          <a:lstStyle/>
          <a:p>
            <a:r>
              <a:rPr lang="en-US" dirty="0" err="1"/>
              <a:t>NumPy’s</a:t>
            </a:r>
            <a:r>
              <a:rPr lang="en-US" dirty="0"/>
              <a:t> main object is the homogeneous multidimensional array. It is a table of elements (usually numbers), all of the same type, indexed by a tuple of positive integers. In </a:t>
            </a:r>
            <a:r>
              <a:rPr lang="en-US" dirty="0" err="1"/>
              <a:t>NumPy</a:t>
            </a:r>
            <a:r>
              <a:rPr lang="en-US" dirty="0"/>
              <a:t> dimensions are called axes.</a:t>
            </a:r>
          </a:p>
          <a:p>
            <a:endParaRPr lang="en-US" dirty="0"/>
          </a:p>
        </p:txBody>
      </p:sp>
    </p:spTree>
    <p:extLst>
      <p:ext uri="{BB962C8B-B14F-4D97-AF65-F5344CB8AC3E}">
        <p14:creationId xmlns:p14="http://schemas.microsoft.com/office/powerpoint/2010/main" val="2318461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a:t>
            </a:r>
            <a:r>
              <a:rPr lang="en-US" dirty="0" err="1" smtClean="0">
                <a:effectLst/>
              </a:rPr>
              <a:t>arange</a:t>
            </a:r>
            <a:r>
              <a:rPr lang="en-US" dirty="0"/>
              <a:t> is used with floating point arguments, it is generally not possible to predict the number of elements obtained, due to the finite floating point precision. For this reason, it is usually better to use the function </a:t>
            </a:r>
            <a:r>
              <a:rPr lang="en-US" dirty="0" err="1" smtClean="0">
                <a:effectLst/>
              </a:rPr>
              <a:t>linspace</a:t>
            </a:r>
            <a:r>
              <a:rPr lang="en-US" dirty="0"/>
              <a:t> that receives as an argument the number of elements that we want, instead of the step:</a:t>
            </a:r>
          </a:p>
        </p:txBody>
      </p:sp>
    </p:spTree>
    <p:extLst>
      <p:ext uri="{BB962C8B-B14F-4D97-AF65-F5344CB8AC3E}">
        <p14:creationId xmlns:p14="http://schemas.microsoft.com/office/powerpoint/2010/main" val="1053875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8305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749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Printing </a:t>
            </a:r>
            <a:r>
              <a:rPr lang="en-US" b="1" u="sng" dirty="0" smtClean="0"/>
              <a:t>Arrays</a:t>
            </a:r>
            <a:endParaRPr lang="en-US" b="1" u="sng" dirty="0"/>
          </a:p>
          <a:p>
            <a:r>
              <a:rPr lang="en-US" dirty="0"/>
              <a:t>When you print an array, </a:t>
            </a:r>
            <a:r>
              <a:rPr lang="en-US" dirty="0" err="1"/>
              <a:t>NumPy</a:t>
            </a:r>
            <a:r>
              <a:rPr lang="en-US" dirty="0"/>
              <a:t> displays it in a similar way to nested lists, but with the following layout:</a:t>
            </a:r>
          </a:p>
          <a:p>
            <a:r>
              <a:rPr lang="en-US" dirty="0"/>
              <a:t>the last axis is printed from left to right,</a:t>
            </a:r>
          </a:p>
          <a:p>
            <a:r>
              <a:rPr lang="en-US" dirty="0"/>
              <a:t>the second-to-last is printed from top to bottom,</a:t>
            </a:r>
          </a:p>
          <a:p>
            <a:r>
              <a:rPr lang="en-US" dirty="0"/>
              <a:t>the rest are also printed from top to bottom, with each slice separated from the next by an empty line.</a:t>
            </a:r>
          </a:p>
          <a:p>
            <a:r>
              <a:rPr lang="en-US" dirty="0"/>
              <a:t>One-dimensional arrays are then printed as rows, </a:t>
            </a:r>
            <a:r>
              <a:rPr lang="en-US" dirty="0" err="1"/>
              <a:t>bidimensionals</a:t>
            </a:r>
            <a:r>
              <a:rPr lang="en-US" dirty="0"/>
              <a:t> as matrices and </a:t>
            </a:r>
            <a:r>
              <a:rPr lang="en-US" dirty="0" err="1"/>
              <a:t>tridimensionals</a:t>
            </a:r>
            <a:r>
              <a:rPr lang="en-US" dirty="0"/>
              <a:t> as lists of matrices.</a:t>
            </a:r>
          </a:p>
          <a:p>
            <a:endParaRPr lang="en-US" dirty="0"/>
          </a:p>
        </p:txBody>
      </p:sp>
    </p:spTree>
    <p:extLst>
      <p:ext uri="{BB962C8B-B14F-4D97-AF65-F5344CB8AC3E}">
        <p14:creationId xmlns:p14="http://schemas.microsoft.com/office/powerpoint/2010/main" val="351349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763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69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next </a:t>
            </a:r>
            <a:r>
              <a:rPr lang="en-US" dirty="0"/>
              <a:t>to get more details on reshape.</a:t>
            </a:r>
          </a:p>
          <a:p>
            <a:r>
              <a:rPr lang="en-US" dirty="0"/>
              <a:t>If an array is too large to be printed, </a:t>
            </a:r>
            <a:r>
              <a:rPr lang="en-US" dirty="0" err="1"/>
              <a:t>NumPy</a:t>
            </a:r>
            <a:r>
              <a:rPr lang="en-US" dirty="0"/>
              <a:t> automatically skips the central part of the array and only prints the corners:</a:t>
            </a:r>
          </a:p>
          <a:p>
            <a:endParaRPr lang="en-US" dirty="0"/>
          </a:p>
        </p:txBody>
      </p:sp>
    </p:spTree>
    <p:extLst>
      <p:ext uri="{BB962C8B-B14F-4D97-AF65-F5344CB8AC3E}">
        <p14:creationId xmlns:p14="http://schemas.microsoft.com/office/powerpoint/2010/main" val="202966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1"/>
            <a:ext cx="7391400"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67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dirty="0"/>
              <a:t>Basic </a:t>
            </a:r>
            <a:r>
              <a:rPr lang="en-US" dirty="0" smtClean="0"/>
              <a:t>Operations</a:t>
            </a:r>
            <a:endParaRPr lang="en-US" dirty="0"/>
          </a:p>
          <a:p>
            <a:r>
              <a:rPr lang="en-US" dirty="0"/>
              <a:t>Arithmetic operators on arrays apply </a:t>
            </a:r>
            <a:r>
              <a:rPr lang="en-US" i="1" dirty="0" err="1"/>
              <a:t>elementwise</a:t>
            </a:r>
            <a:r>
              <a:rPr lang="en-US" dirty="0"/>
              <a:t>. A new array is created and filled with the result.</a:t>
            </a:r>
          </a:p>
          <a:p>
            <a:endParaRPr lang="en-US" dirty="0"/>
          </a:p>
        </p:txBody>
      </p:sp>
    </p:spTree>
    <p:extLst>
      <p:ext uri="{BB962C8B-B14F-4D97-AF65-F5344CB8AC3E}">
        <p14:creationId xmlns:p14="http://schemas.microsoft.com/office/powerpoint/2010/main" val="4241485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3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Unlike in many matrix languages, the product operator </a:t>
            </a:r>
            <a:r>
              <a:rPr lang="en-US" dirty="0" smtClean="0">
                <a:effectLst/>
              </a:rPr>
              <a:t>*</a:t>
            </a:r>
            <a:r>
              <a:rPr lang="en-US" dirty="0"/>
              <a:t> operates </a:t>
            </a:r>
            <a:r>
              <a:rPr lang="en-US" dirty="0" err="1"/>
              <a:t>elementwise</a:t>
            </a:r>
            <a:r>
              <a:rPr lang="en-US" dirty="0"/>
              <a:t> in </a:t>
            </a:r>
            <a:r>
              <a:rPr lang="en-US" dirty="0" err="1"/>
              <a:t>NumPy</a:t>
            </a:r>
            <a:r>
              <a:rPr lang="en-US" dirty="0"/>
              <a:t> arrays. The matrix product can be performed using the </a:t>
            </a:r>
            <a:r>
              <a:rPr lang="en-US" dirty="0" smtClean="0">
                <a:effectLst/>
              </a:rPr>
              <a:t>dot</a:t>
            </a:r>
            <a:r>
              <a:rPr lang="en-US" dirty="0"/>
              <a:t> function or method:</a:t>
            </a:r>
          </a:p>
        </p:txBody>
      </p:sp>
    </p:spTree>
    <p:extLst>
      <p:ext uri="{BB962C8B-B14F-4D97-AF65-F5344CB8AC3E}">
        <p14:creationId xmlns:p14="http://schemas.microsoft.com/office/powerpoint/2010/main" val="2499087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229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04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the coordinates of a point in 3D space [1, 2, 1] has one axis. That axis has 3 elements in it, so we say it has a length of 3. In the example pictured below, the array has 2 </a:t>
            </a:r>
            <a:r>
              <a:rPr lang="en-US" dirty="0" smtClean="0"/>
              <a:t>axis</a:t>
            </a:r>
            <a:r>
              <a:rPr lang="en-US" dirty="0"/>
              <a:t>. The first axis has a length of </a:t>
            </a:r>
            <a:r>
              <a:rPr lang="en-US" dirty="0" smtClean="0"/>
              <a:t>3, </a:t>
            </a:r>
            <a:r>
              <a:rPr lang="en-US" dirty="0"/>
              <a:t>the second axis has a length of 3</a:t>
            </a:r>
            <a:r>
              <a:rPr lang="en-US" dirty="0" smtClean="0"/>
              <a:t>.</a:t>
            </a:r>
          </a:p>
          <a:p>
            <a:r>
              <a:rPr lang="en-US" dirty="0" smtClean="0"/>
              <a:t>[  [ </a:t>
            </a:r>
            <a:r>
              <a:rPr lang="en-US" dirty="0"/>
              <a:t>1., 0., 0</a:t>
            </a:r>
            <a:r>
              <a:rPr lang="en-US" dirty="0" smtClean="0"/>
              <a:t>.],</a:t>
            </a:r>
          </a:p>
          <a:p>
            <a:pPr marL="0" indent="0">
              <a:buNone/>
            </a:pPr>
            <a:r>
              <a:rPr lang="en-US" dirty="0"/>
              <a:t> </a:t>
            </a:r>
            <a:r>
              <a:rPr lang="en-US" dirty="0" smtClean="0"/>
              <a:t>     </a:t>
            </a:r>
            <a:r>
              <a:rPr lang="en-US" dirty="0" smtClean="0"/>
              <a:t>[ </a:t>
            </a:r>
            <a:r>
              <a:rPr lang="en-US" dirty="0"/>
              <a:t>0., 1., 2</a:t>
            </a:r>
            <a:r>
              <a:rPr lang="en-US" dirty="0" smtClean="0"/>
              <a:t>.]  ]</a:t>
            </a:r>
            <a:endParaRPr lang="en-US" dirty="0"/>
          </a:p>
          <a:p>
            <a:endParaRPr lang="en-US" dirty="0"/>
          </a:p>
        </p:txBody>
      </p:sp>
    </p:spTree>
    <p:extLst>
      <p:ext uri="{BB962C8B-B14F-4D97-AF65-F5344CB8AC3E}">
        <p14:creationId xmlns:p14="http://schemas.microsoft.com/office/powerpoint/2010/main" val="165779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Some operations, such as </a:t>
            </a:r>
            <a:r>
              <a:rPr lang="en-US" dirty="0" smtClean="0">
                <a:effectLst/>
              </a:rPr>
              <a:t>+=</a:t>
            </a:r>
            <a:r>
              <a:rPr lang="en-US" dirty="0"/>
              <a:t> and </a:t>
            </a:r>
            <a:r>
              <a:rPr lang="en-US" dirty="0" smtClean="0">
                <a:effectLst/>
              </a:rPr>
              <a:t>*=</a:t>
            </a:r>
            <a:r>
              <a:rPr lang="en-US" dirty="0"/>
              <a:t>, act in place to modify an existing array rather than create a new one.</a:t>
            </a:r>
          </a:p>
        </p:txBody>
      </p:sp>
    </p:spTree>
    <p:extLst>
      <p:ext uri="{BB962C8B-B14F-4D97-AF65-F5344CB8AC3E}">
        <p14:creationId xmlns:p14="http://schemas.microsoft.com/office/powerpoint/2010/main" val="1978391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7624763" cy="609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05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operating with arrays of different types, the type of the resulting array corresponds to the more general or precise one (a behavior known as </a:t>
            </a:r>
            <a:r>
              <a:rPr lang="en-US" dirty="0" err="1"/>
              <a:t>upcasting</a:t>
            </a:r>
            <a:r>
              <a:rPr lang="en-US" dirty="0"/>
              <a:t>).</a:t>
            </a:r>
          </a:p>
        </p:txBody>
      </p:sp>
    </p:spTree>
    <p:extLst>
      <p:ext uri="{BB962C8B-B14F-4D97-AF65-F5344CB8AC3E}">
        <p14:creationId xmlns:p14="http://schemas.microsoft.com/office/powerpoint/2010/main" val="4044430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0010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552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Many unary operations, such as computing the sum of all the elements in the array, are implemented as methods of the </a:t>
            </a:r>
            <a:r>
              <a:rPr lang="en-US" dirty="0" err="1" smtClean="0">
                <a:effectLst/>
              </a:rPr>
              <a:t>ndarray</a:t>
            </a:r>
            <a:r>
              <a:rPr lang="en-US" dirty="0"/>
              <a:t> class.</a:t>
            </a:r>
          </a:p>
        </p:txBody>
      </p:sp>
    </p:spTree>
    <p:extLst>
      <p:ext uri="{BB962C8B-B14F-4D97-AF65-F5344CB8AC3E}">
        <p14:creationId xmlns:p14="http://schemas.microsoft.com/office/powerpoint/2010/main" val="2537383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153399"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741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By default, these operations apply to the array as though it were a list of numbers, regardless of its shape. However, by specifying the </a:t>
            </a:r>
            <a:r>
              <a:rPr lang="en-US" dirty="0" smtClean="0">
                <a:effectLst/>
              </a:rPr>
              <a:t>axis</a:t>
            </a:r>
            <a:r>
              <a:rPr lang="en-US" dirty="0"/>
              <a:t> parameter you can apply an operation along the specified axis of an array:</a:t>
            </a:r>
          </a:p>
        </p:txBody>
      </p:sp>
    </p:spTree>
    <p:extLst>
      <p:ext uri="{BB962C8B-B14F-4D97-AF65-F5344CB8AC3E}">
        <p14:creationId xmlns:p14="http://schemas.microsoft.com/office/powerpoint/2010/main" val="147992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282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Functions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105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Numpy</a:t>
            </a:r>
            <a:endParaRPr lang="en-US" dirty="0"/>
          </a:p>
        </p:txBody>
      </p:sp>
      <p:sp>
        <p:nvSpPr>
          <p:cNvPr id="3" name="Content Placeholder 2"/>
          <p:cNvSpPr>
            <a:spLocks noGrp="1"/>
          </p:cNvSpPr>
          <p:nvPr>
            <p:ph idx="1"/>
          </p:nvPr>
        </p:nvSpPr>
        <p:spPr/>
        <p:txBody>
          <a:bodyPr/>
          <a:lstStyle/>
          <a:p>
            <a:r>
              <a:rPr lang="en-US" dirty="0"/>
              <a:t>All </a:t>
            </a:r>
            <a:r>
              <a:rPr lang="en-US" dirty="0" err="1"/>
              <a:t>ndarrays</a:t>
            </a:r>
            <a:r>
              <a:rPr lang="en-US" dirty="0"/>
              <a:t> are homogenous: every item takes up the same size block of memory, and all blocks are interpreted in exactly the same way. How each item in the array is to be interpreted is specified by a separate </a:t>
            </a:r>
            <a:r>
              <a:rPr lang="en-US" dirty="0">
                <a:hlinkClick r:id="rId2"/>
              </a:rPr>
              <a:t>data-type object</a:t>
            </a:r>
            <a:r>
              <a:rPr lang="en-US" dirty="0"/>
              <a:t>, one of which is associated with every array. In addition to basic types (integers, floats, </a:t>
            </a:r>
            <a:r>
              <a:rPr lang="en-US" i="1" dirty="0"/>
              <a:t>etc.</a:t>
            </a:r>
            <a:r>
              <a:rPr lang="en-US" dirty="0"/>
              <a:t>), the data type objects can also represent data structures.</a:t>
            </a:r>
          </a:p>
        </p:txBody>
      </p:sp>
    </p:spTree>
    <p:extLst>
      <p:ext uri="{BB962C8B-B14F-4D97-AF65-F5344CB8AC3E}">
        <p14:creationId xmlns:p14="http://schemas.microsoft.com/office/powerpoint/2010/main" val="2619480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NumPy’s</a:t>
            </a:r>
            <a:r>
              <a:rPr lang="en-US" dirty="0"/>
              <a:t> array class is called </a:t>
            </a:r>
            <a:r>
              <a:rPr lang="en-US" dirty="0" err="1"/>
              <a:t>ndarray</a:t>
            </a:r>
            <a:r>
              <a:rPr lang="en-US" dirty="0"/>
              <a:t>. It is also known by the alias array. Note that </a:t>
            </a:r>
            <a:r>
              <a:rPr lang="en-US" dirty="0" err="1"/>
              <a:t>numpy.array</a:t>
            </a:r>
            <a:r>
              <a:rPr lang="en-US" dirty="0"/>
              <a:t> is not the same as the Standard Python Library class </a:t>
            </a:r>
            <a:r>
              <a:rPr lang="en-US" dirty="0" err="1" smtClean="0"/>
              <a:t>array.array</a:t>
            </a:r>
            <a:r>
              <a:rPr lang="en-US" dirty="0" smtClean="0"/>
              <a:t>(), </a:t>
            </a:r>
            <a:r>
              <a:rPr lang="en-US" dirty="0"/>
              <a:t>which only handles one-dimensional arrays and offers less functionality. </a:t>
            </a:r>
          </a:p>
        </p:txBody>
      </p:sp>
    </p:spTree>
    <p:extLst>
      <p:ext uri="{BB962C8B-B14F-4D97-AF65-F5344CB8AC3E}">
        <p14:creationId xmlns:p14="http://schemas.microsoft.com/office/powerpoint/2010/main" val="140950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 attributes</a:t>
            </a:r>
            <a:endParaRPr lang="en-US" dirty="0"/>
          </a:p>
        </p:txBody>
      </p:sp>
      <p:sp>
        <p:nvSpPr>
          <p:cNvPr id="3" name="Content Placeholder 2"/>
          <p:cNvSpPr>
            <a:spLocks noGrp="1"/>
          </p:cNvSpPr>
          <p:nvPr>
            <p:ph idx="1"/>
          </p:nvPr>
        </p:nvSpPr>
        <p:spPr/>
        <p:txBody>
          <a:bodyPr/>
          <a:lstStyle/>
          <a:p>
            <a:r>
              <a:rPr lang="en-US" dirty="0"/>
              <a:t>Array attributes reflect information that is intrinsic to the array itself. Generally, accessing an array through its attributes allows you to get and sometimes set intrinsic properties of the array without creating a new array. The exposed attributes are the core parts of an array and only some of them can be reset meaningfully without creating a new array. Information on each attribute is given below.</a:t>
            </a:r>
          </a:p>
        </p:txBody>
      </p:sp>
    </p:spTree>
    <p:extLst>
      <p:ext uri="{BB962C8B-B14F-4D97-AF65-F5344CB8AC3E}">
        <p14:creationId xmlns:p14="http://schemas.microsoft.com/office/powerpoint/2010/main" val="140696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Attribute: Memory </a:t>
            </a:r>
            <a:r>
              <a:rPr lang="en-US" dirty="0"/>
              <a:t>layout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0090969"/>
              </p:ext>
            </p:extLst>
          </p:nvPr>
        </p:nvGraphicFramePr>
        <p:xfrm>
          <a:off x="228600" y="914402"/>
          <a:ext cx="8686800" cy="5825881"/>
        </p:xfrm>
        <a:graphic>
          <a:graphicData uri="http://schemas.openxmlformats.org/drawingml/2006/table">
            <a:tbl>
              <a:tblPr/>
              <a:tblGrid>
                <a:gridCol w="2209800"/>
                <a:gridCol w="6477000"/>
              </a:tblGrid>
              <a:tr h="476705">
                <a:tc>
                  <a:txBody>
                    <a:bodyPr/>
                    <a:lstStyle/>
                    <a:p>
                      <a:pPr algn="l"/>
                      <a:r>
                        <a:rPr lang="en-US" sz="2400" b="1" u="none" strike="noStrike" dirty="0" err="1">
                          <a:solidFill>
                            <a:srgbClr val="0088CC"/>
                          </a:solidFill>
                          <a:effectLst/>
                          <a:hlinkClick r:id="rId2" tooltip="numpy.ndarray.flags"/>
                        </a:rPr>
                        <a:t>ndarray.flags</a:t>
                      </a:r>
                      <a:endParaRPr lang="en-US" sz="2400" b="1" dirty="0">
                        <a:effectLst/>
                      </a:endParaRPr>
                    </a:p>
                  </a:txBody>
                  <a:tcPr marL="34730" marR="55567" marT="6946" marB="6946" anchor="ctr">
                    <a:lnL>
                      <a:noFill/>
                    </a:lnL>
                    <a:lnR>
                      <a:noFill/>
                    </a:lnR>
                    <a:lnT>
                      <a:noFill/>
                    </a:lnT>
                    <a:lnB>
                      <a:noFill/>
                    </a:lnB>
                  </a:tcPr>
                </a:tc>
                <a:tc>
                  <a:txBody>
                    <a:bodyPr/>
                    <a:lstStyle/>
                    <a:p>
                      <a:pPr algn="l"/>
                      <a:r>
                        <a:rPr lang="en-US" sz="2400" b="1">
                          <a:effectLst/>
                        </a:rPr>
                        <a:t>Information about the memory layout of the array.</a:t>
                      </a:r>
                    </a:p>
                  </a:txBody>
                  <a:tcPr marL="34730" marR="55567" marT="6946" marB="6946" anchor="ctr">
                    <a:lnL>
                      <a:noFill/>
                    </a:lnL>
                    <a:lnR>
                      <a:noFill/>
                    </a:lnR>
                    <a:lnT>
                      <a:noFill/>
                    </a:lnT>
                    <a:lnB>
                      <a:noFill/>
                    </a:lnB>
                  </a:tcPr>
                </a:tc>
              </a:tr>
              <a:tr h="707059">
                <a:tc>
                  <a:txBody>
                    <a:bodyPr/>
                    <a:lstStyle/>
                    <a:p>
                      <a:pPr algn="l"/>
                      <a:r>
                        <a:rPr lang="en-US" sz="2400" b="1" u="none" strike="noStrike">
                          <a:solidFill>
                            <a:srgbClr val="0088CC"/>
                          </a:solidFill>
                          <a:effectLst/>
                          <a:hlinkClick r:id="rId3" tooltip="numpy.ndarray.shape"/>
                        </a:rPr>
                        <a:t>ndarray.shape</a:t>
                      </a:r>
                      <a:endParaRPr lang="en-US" sz="2400" b="1">
                        <a:effectLst/>
                      </a:endParaRPr>
                    </a:p>
                  </a:txBody>
                  <a:tcPr marL="34730" marR="55567" marT="6946" marB="6946" anchor="ctr">
                    <a:lnL>
                      <a:noFill/>
                    </a:lnL>
                    <a:lnR>
                      <a:noFill/>
                    </a:lnR>
                    <a:lnT>
                      <a:noFill/>
                    </a:lnT>
                    <a:lnB>
                      <a:noFill/>
                    </a:lnB>
                  </a:tcPr>
                </a:tc>
                <a:tc>
                  <a:txBody>
                    <a:bodyPr/>
                    <a:lstStyle/>
                    <a:p>
                      <a:pPr algn="l"/>
                      <a:r>
                        <a:rPr lang="en-US" sz="2400" b="1" dirty="0">
                          <a:effectLst/>
                        </a:rPr>
                        <a:t>Tuple of array dimensions.</a:t>
                      </a:r>
                    </a:p>
                  </a:txBody>
                  <a:tcPr marL="34730" marR="55567" marT="6946" marB="6946" anchor="ctr">
                    <a:lnL>
                      <a:noFill/>
                    </a:lnL>
                    <a:lnR>
                      <a:noFill/>
                    </a:lnR>
                    <a:lnT>
                      <a:noFill/>
                    </a:lnT>
                    <a:lnB>
                      <a:noFill/>
                    </a:lnB>
                  </a:tcPr>
                </a:tc>
              </a:tr>
              <a:tr h="707059">
                <a:tc>
                  <a:txBody>
                    <a:bodyPr/>
                    <a:lstStyle/>
                    <a:p>
                      <a:pPr algn="l"/>
                      <a:r>
                        <a:rPr lang="en-US" sz="2400" b="1" u="none" strike="noStrike">
                          <a:solidFill>
                            <a:srgbClr val="0088CC"/>
                          </a:solidFill>
                          <a:effectLst/>
                          <a:hlinkClick r:id="rId4" tooltip="numpy.ndarray.strides"/>
                        </a:rPr>
                        <a:t>ndarray.strides</a:t>
                      </a:r>
                      <a:endParaRPr lang="en-US" sz="2400" b="1">
                        <a:effectLst/>
                      </a:endParaRPr>
                    </a:p>
                  </a:txBody>
                  <a:tcPr marL="34730" marR="55567" marT="6946" marB="6946" anchor="ctr">
                    <a:lnL>
                      <a:noFill/>
                    </a:lnL>
                    <a:lnR>
                      <a:noFill/>
                    </a:lnR>
                    <a:lnT>
                      <a:noFill/>
                    </a:lnT>
                    <a:lnB>
                      <a:noFill/>
                    </a:lnB>
                  </a:tcPr>
                </a:tc>
                <a:tc>
                  <a:txBody>
                    <a:bodyPr/>
                    <a:lstStyle/>
                    <a:p>
                      <a:pPr algn="l"/>
                      <a:r>
                        <a:rPr lang="en-US" sz="2400" b="1">
                          <a:effectLst/>
                        </a:rPr>
                        <a:t>Tuple of bytes to step in each dimension when traversing an array.</a:t>
                      </a:r>
                    </a:p>
                  </a:txBody>
                  <a:tcPr marL="34730" marR="55567" marT="6946" marB="6946" anchor="ctr">
                    <a:lnL>
                      <a:noFill/>
                    </a:lnL>
                    <a:lnR>
                      <a:noFill/>
                    </a:lnR>
                    <a:lnT>
                      <a:noFill/>
                    </a:lnT>
                    <a:lnB>
                      <a:noFill/>
                    </a:lnB>
                  </a:tcPr>
                </a:tc>
              </a:tr>
              <a:tr h="476705">
                <a:tc>
                  <a:txBody>
                    <a:bodyPr/>
                    <a:lstStyle/>
                    <a:p>
                      <a:pPr algn="l"/>
                      <a:r>
                        <a:rPr lang="en-US" sz="2400" b="1" u="none" strike="noStrike">
                          <a:solidFill>
                            <a:srgbClr val="0088CC"/>
                          </a:solidFill>
                          <a:effectLst/>
                          <a:hlinkClick r:id="rId5" tooltip="numpy.ndarray.ndim"/>
                        </a:rPr>
                        <a:t>ndarray.ndim</a:t>
                      </a:r>
                      <a:endParaRPr lang="en-US" sz="2400" b="1">
                        <a:effectLst/>
                      </a:endParaRPr>
                    </a:p>
                  </a:txBody>
                  <a:tcPr marL="34730" marR="55567" marT="6946" marB="6946" anchor="ctr">
                    <a:lnL>
                      <a:noFill/>
                    </a:lnL>
                    <a:lnR>
                      <a:noFill/>
                    </a:lnR>
                    <a:lnT>
                      <a:noFill/>
                    </a:lnT>
                    <a:lnB>
                      <a:noFill/>
                    </a:lnB>
                  </a:tcPr>
                </a:tc>
                <a:tc>
                  <a:txBody>
                    <a:bodyPr/>
                    <a:lstStyle/>
                    <a:p>
                      <a:pPr algn="l"/>
                      <a:r>
                        <a:rPr lang="en-US" sz="2400" b="1">
                          <a:effectLst/>
                        </a:rPr>
                        <a:t>Number of array dimensions.</a:t>
                      </a:r>
                    </a:p>
                  </a:txBody>
                  <a:tcPr marL="34730" marR="55567" marT="6946" marB="6946" anchor="ctr">
                    <a:lnL>
                      <a:noFill/>
                    </a:lnL>
                    <a:lnR>
                      <a:noFill/>
                    </a:lnR>
                    <a:lnT>
                      <a:noFill/>
                    </a:lnT>
                    <a:lnB>
                      <a:noFill/>
                    </a:lnB>
                  </a:tcPr>
                </a:tc>
              </a:tr>
              <a:tr h="476705">
                <a:tc>
                  <a:txBody>
                    <a:bodyPr/>
                    <a:lstStyle/>
                    <a:p>
                      <a:pPr algn="l"/>
                      <a:r>
                        <a:rPr lang="en-US" sz="2400" b="1" u="none" strike="noStrike">
                          <a:solidFill>
                            <a:srgbClr val="0088CC"/>
                          </a:solidFill>
                          <a:effectLst/>
                          <a:hlinkClick r:id="rId6" tooltip="numpy.ndarray.data"/>
                        </a:rPr>
                        <a:t>ndarray.data</a:t>
                      </a:r>
                      <a:endParaRPr lang="en-US" sz="2400" b="1">
                        <a:effectLst/>
                      </a:endParaRPr>
                    </a:p>
                  </a:txBody>
                  <a:tcPr marL="34730" marR="55567" marT="6946" marB="6946" anchor="ctr">
                    <a:lnL>
                      <a:noFill/>
                    </a:lnL>
                    <a:lnR>
                      <a:noFill/>
                    </a:lnR>
                    <a:lnT>
                      <a:noFill/>
                    </a:lnT>
                    <a:lnB>
                      <a:noFill/>
                    </a:lnB>
                  </a:tcPr>
                </a:tc>
                <a:tc>
                  <a:txBody>
                    <a:bodyPr/>
                    <a:lstStyle/>
                    <a:p>
                      <a:pPr algn="l"/>
                      <a:r>
                        <a:rPr lang="en-US" sz="2400" b="1">
                          <a:effectLst/>
                        </a:rPr>
                        <a:t>Python buffer object pointing to the start of the array’s data.</a:t>
                      </a:r>
                    </a:p>
                  </a:txBody>
                  <a:tcPr marL="34730" marR="55567" marT="6946" marB="6946" anchor="ctr">
                    <a:lnL>
                      <a:noFill/>
                    </a:lnL>
                    <a:lnR>
                      <a:noFill/>
                    </a:lnR>
                    <a:lnT>
                      <a:noFill/>
                    </a:lnT>
                    <a:lnB>
                      <a:noFill/>
                    </a:lnB>
                  </a:tcPr>
                </a:tc>
              </a:tr>
              <a:tr h="476705">
                <a:tc>
                  <a:txBody>
                    <a:bodyPr/>
                    <a:lstStyle/>
                    <a:p>
                      <a:pPr algn="l"/>
                      <a:r>
                        <a:rPr lang="en-US" sz="2400" b="1" u="none" strike="noStrike">
                          <a:solidFill>
                            <a:srgbClr val="0088CC"/>
                          </a:solidFill>
                          <a:effectLst/>
                          <a:hlinkClick r:id="rId7" tooltip="numpy.ndarray.size"/>
                        </a:rPr>
                        <a:t>ndarray.size</a:t>
                      </a:r>
                      <a:endParaRPr lang="en-US" sz="2400" b="1">
                        <a:effectLst/>
                      </a:endParaRPr>
                    </a:p>
                  </a:txBody>
                  <a:tcPr marL="34730" marR="55567" marT="6946" marB="6946" anchor="ctr">
                    <a:lnL>
                      <a:noFill/>
                    </a:lnL>
                    <a:lnR>
                      <a:noFill/>
                    </a:lnR>
                    <a:lnT>
                      <a:noFill/>
                    </a:lnT>
                    <a:lnB>
                      <a:noFill/>
                    </a:lnB>
                  </a:tcPr>
                </a:tc>
                <a:tc>
                  <a:txBody>
                    <a:bodyPr/>
                    <a:lstStyle/>
                    <a:p>
                      <a:pPr algn="l"/>
                      <a:r>
                        <a:rPr lang="en-US" sz="2400" b="1">
                          <a:effectLst/>
                        </a:rPr>
                        <a:t>Number of elements in the array.</a:t>
                      </a:r>
                    </a:p>
                  </a:txBody>
                  <a:tcPr marL="34730" marR="55567" marT="6946" marB="6946" anchor="ctr">
                    <a:lnL>
                      <a:noFill/>
                    </a:lnL>
                    <a:lnR>
                      <a:noFill/>
                    </a:lnR>
                    <a:lnT>
                      <a:noFill/>
                    </a:lnT>
                    <a:lnB>
                      <a:noFill/>
                    </a:lnB>
                  </a:tcPr>
                </a:tc>
              </a:tr>
              <a:tr h="707059">
                <a:tc>
                  <a:txBody>
                    <a:bodyPr/>
                    <a:lstStyle/>
                    <a:p>
                      <a:pPr algn="l"/>
                      <a:r>
                        <a:rPr lang="en-US" sz="2400" b="1" u="none" strike="noStrike">
                          <a:solidFill>
                            <a:srgbClr val="0088CC"/>
                          </a:solidFill>
                          <a:effectLst/>
                          <a:hlinkClick r:id="rId8" tooltip="numpy.ndarray.itemsize"/>
                        </a:rPr>
                        <a:t>ndarray.itemsize</a:t>
                      </a:r>
                      <a:endParaRPr lang="en-US" sz="2400" b="1">
                        <a:effectLst/>
                      </a:endParaRPr>
                    </a:p>
                  </a:txBody>
                  <a:tcPr marL="34730" marR="55567" marT="6946" marB="6946" anchor="ctr">
                    <a:lnL>
                      <a:noFill/>
                    </a:lnL>
                    <a:lnR>
                      <a:noFill/>
                    </a:lnR>
                    <a:lnT>
                      <a:noFill/>
                    </a:lnT>
                    <a:lnB>
                      <a:noFill/>
                    </a:lnB>
                  </a:tcPr>
                </a:tc>
                <a:tc>
                  <a:txBody>
                    <a:bodyPr/>
                    <a:lstStyle/>
                    <a:p>
                      <a:pPr algn="l"/>
                      <a:r>
                        <a:rPr lang="en-US" sz="2400" b="1">
                          <a:effectLst/>
                        </a:rPr>
                        <a:t>Length of one array element in bytes.</a:t>
                      </a:r>
                    </a:p>
                  </a:txBody>
                  <a:tcPr marL="34730" marR="55567" marT="6946" marB="6946" anchor="ctr">
                    <a:lnL>
                      <a:noFill/>
                    </a:lnL>
                    <a:lnR>
                      <a:noFill/>
                    </a:lnR>
                    <a:lnT>
                      <a:noFill/>
                    </a:lnT>
                    <a:lnB>
                      <a:noFill/>
                    </a:lnB>
                  </a:tcPr>
                </a:tc>
              </a:tr>
              <a:tr h="707059">
                <a:tc>
                  <a:txBody>
                    <a:bodyPr/>
                    <a:lstStyle/>
                    <a:p>
                      <a:pPr algn="l"/>
                      <a:r>
                        <a:rPr lang="en-US" sz="2400" b="1" u="none" strike="noStrike">
                          <a:solidFill>
                            <a:srgbClr val="0088CC"/>
                          </a:solidFill>
                          <a:effectLst/>
                          <a:hlinkClick r:id="rId9" tooltip="numpy.ndarray.nbytes"/>
                        </a:rPr>
                        <a:t>ndarray.nbytes</a:t>
                      </a:r>
                      <a:endParaRPr lang="en-US" sz="2400" b="1">
                        <a:effectLst/>
                      </a:endParaRPr>
                    </a:p>
                  </a:txBody>
                  <a:tcPr marL="34730" marR="55567" marT="6946" marB="6946" anchor="ctr">
                    <a:lnL>
                      <a:noFill/>
                    </a:lnL>
                    <a:lnR>
                      <a:noFill/>
                    </a:lnR>
                    <a:lnT>
                      <a:noFill/>
                    </a:lnT>
                    <a:lnB>
                      <a:noFill/>
                    </a:lnB>
                  </a:tcPr>
                </a:tc>
                <a:tc>
                  <a:txBody>
                    <a:bodyPr/>
                    <a:lstStyle/>
                    <a:p>
                      <a:pPr algn="l"/>
                      <a:r>
                        <a:rPr lang="en-US" sz="2400" b="1">
                          <a:effectLst/>
                        </a:rPr>
                        <a:t>Total bytes consumed by the elements of the array.</a:t>
                      </a:r>
                    </a:p>
                  </a:txBody>
                  <a:tcPr marL="34730" marR="55567" marT="6946" marB="6946" anchor="ctr">
                    <a:lnL>
                      <a:noFill/>
                    </a:lnL>
                    <a:lnR>
                      <a:noFill/>
                    </a:lnR>
                    <a:lnT>
                      <a:noFill/>
                    </a:lnT>
                    <a:lnB>
                      <a:noFill/>
                    </a:lnB>
                  </a:tcPr>
                </a:tc>
              </a:tr>
              <a:tr h="476705">
                <a:tc>
                  <a:txBody>
                    <a:bodyPr/>
                    <a:lstStyle/>
                    <a:p>
                      <a:pPr algn="l"/>
                      <a:r>
                        <a:rPr lang="en-US" sz="2400" b="1" u="none" strike="noStrike">
                          <a:solidFill>
                            <a:srgbClr val="0088CC"/>
                          </a:solidFill>
                          <a:effectLst/>
                          <a:hlinkClick r:id="rId10" tooltip="numpy.ndarray.base"/>
                        </a:rPr>
                        <a:t>ndarray.base</a:t>
                      </a:r>
                      <a:endParaRPr lang="en-US" sz="2400" b="1">
                        <a:effectLst/>
                      </a:endParaRPr>
                    </a:p>
                  </a:txBody>
                  <a:tcPr marL="34730" marR="55567" marT="6946" marB="6946" anchor="ctr">
                    <a:lnL>
                      <a:noFill/>
                    </a:lnL>
                    <a:lnR>
                      <a:noFill/>
                    </a:lnR>
                    <a:lnT>
                      <a:noFill/>
                    </a:lnT>
                    <a:lnB>
                      <a:noFill/>
                    </a:lnB>
                  </a:tcPr>
                </a:tc>
                <a:tc>
                  <a:txBody>
                    <a:bodyPr/>
                    <a:lstStyle/>
                    <a:p>
                      <a:pPr algn="l"/>
                      <a:r>
                        <a:rPr lang="en-US" sz="2400" b="1" dirty="0">
                          <a:effectLst/>
                        </a:rPr>
                        <a:t>Base object if memory is from some other object.</a:t>
                      </a:r>
                    </a:p>
                  </a:txBody>
                  <a:tcPr marL="34730" marR="55567" marT="6946" marB="6946" anchor="ctr">
                    <a:lnL>
                      <a:noFill/>
                    </a:lnL>
                    <a:lnR>
                      <a:noFill/>
                    </a:lnR>
                    <a:lnT>
                      <a:noFill/>
                    </a:lnT>
                    <a:lnB>
                      <a:noFill/>
                    </a:lnB>
                  </a:tcPr>
                </a:tc>
              </a:tr>
            </a:tbl>
          </a:graphicData>
        </a:graphic>
      </p:graphicFrame>
    </p:spTree>
    <p:extLst>
      <p:ext uri="{BB962C8B-B14F-4D97-AF65-F5344CB8AC3E}">
        <p14:creationId xmlns:p14="http://schemas.microsoft.com/office/powerpoint/2010/main" val="15583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u="sng" dirty="0" err="1"/>
              <a:t>ndarray.ndim</a:t>
            </a:r>
            <a:endParaRPr lang="en-US" b="1" u="sng" dirty="0"/>
          </a:p>
          <a:p>
            <a:r>
              <a:rPr lang="en-US" dirty="0"/>
              <a:t>the number of axes (dimensions) of the array.</a:t>
            </a:r>
          </a:p>
          <a:p>
            <a:pPr marL="0" indent="0">
              <a:buNone/>
            </a:pPr>
            <a:r>
              <a:rPr lang="en-US" b="1" u="sng" dirty="0" err="1"/>
              <a:t>ndarray.shape</a:t>
            </a:r>
            <a:endParaRPr lang="en-US" b="1" u="sng" dirty="0"/>
          </a:p>
          <a:p>
            <a:r>
              <a:rPr lang="en-US" dirty="0"/>
              <a:t>the dimensions of the array. This is a tuple of integers indicating the size of the array in each dimension. For a matrix with n rows and m columns, shape will be (</a:t>
            </a:r>
            <a:r>
              <a:rPr lang="en-US" dirty="0" err="1"/>
              <a:t>n,m</a:t>
            </a:r>
            <a:r>
              <a:rPr lang="en-US" dirty="0"/>
              <a:t>). The length of the shape tuple is therefore the number of axes, </a:t>
            </a:r>
            <a:r>
              <a:rPr lang="en-US" dirty="0" err="1"/>
              <a:t>ndim</a:t>
            </a:r>
            <a:r>
              <a:rPr lang="en-US" dirty="0"/>
              <a:t>.</a:t>
            </a:r>
          </a:p>
          <a:p>
            <a:endParaRPr lang="en-US" dirty="0"/>
          </a:p>
        </p:txBody>
      </p:sp>
    </p:spTree>
    <p:extLst>
      <p:ext uri="{BB962C8B-B14F-4D97-AF65-F5344CB8AC3E}">
        <p14:creationId xmlns:p14="http://schemas.microsoft.com/office/powerpoint/2010/main" val="29427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err="1"/>
              <a:t>ndarray.size</a:t>
            </a:r>
            <a:endParaRPr lang="en-US" b="1" u="sng" dirty="0"/>
          </a:p>
          <a:p>
            <a:r>
              <a:rPr lang="en-US" dirty="0"/>
              <a:t>the total number of elements of the array. This is equal to the product of the elements of shape.</a:t>
            </a:r>
          </a:p>
          <a:p>
            <a:pPr marL="0" indent="0">
              <a:buNone/>
            </a:pPr>
            <a:r>
              <a:rPr lang="en-US" b="1" u="sng" dirty="0" err="1"/>
              <a:t>ndarray.dtype</a:t>
            </a:r>
            <a:endParaRPr lang="en-US" b="1" u="sng" dirty="0"/>
          </a:p>
          <a:p>
            <a:r>
              <a:rPr lang="en-US" dirty="0"/>
              <a:t>an object describing the type of the elements in the array. One can create or specify </a:t>
            </a:r>
            <a:r>
              <a:rPr lang="en-US" dirty="0" err="1"/>
              <a:t>dtype’s</a:t>
            </a:r>
            <a:r>
              <a:rPr lang="en-US" dirty="0"/>
              <a:t> using standard Python types. Additionally </a:t>
            </a:r>
            <a:r>
              <a:rPr lang="en-US" dirty="0" err="1"/>
              <a:t>NumPy</a:t>
            </a:r>
            <a:r>
              <a:rPr lang="en-US" dirty="0"/>
              <a:t> provides types of its own. numpy.int32, numpy.int16, and numpy.float64 are some examples.</a:t>
            </a:r>
          </a:p>
          <a:p>
            <a:endParaRPr lang="en-US" dirty="0"/>
          </a:p>
        </p:txBody>
      </p:sp>
    </p:spTree>
    <p:extLst>
      <p:ext uri="{BB962C8B-B14F-4D97-AF65-F5344CB8AC3E}">
        <p14:creationId xmlns:p14="http://schemas.microsoft.com/office/powerpoint/2010/main" val="45530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1175</Words>
  <Application>Microsoft Office PowerPoint</Application>
  <PresentationFormat>On-screen Show (4:3)</PresentationFormat>
  <Paragraphs>72</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NUMPY</vt:lpstr>
      <vt:lpstr>Why NUMPY?</vt:lpstr>
      <vt:lpstr>PowerPoint Presentation</vt:lpstr>
      <vt:lpstr>What is Numpy</vt:lpstr>
      <vt:lpstr>PowerPoint Presentation</vt:lpstr>
      <vt:lpstr>Array attributes</vt:lpstr>
      <vt:lpstr>Attribute: Memory layout</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Universal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Windows User</dc:creator>
  <cp:lastModifiedBy>Mahendra Datta</cp:lastModifiedBy>
  <cp:revision>16</cp:revision>
  <dcterms:created xsi:type="dcterms:W3CDTF">2018-05-20T02:38:07Z</dcterms:created>
  <dcterms:modified xsi:type="dcterms:W3CDTF">2020-07-30T10:56:45Z</dcterms:modified>
</cp:coreProperties>
</file>