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15"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A3238-F3CF-47B3-A4AA-FBAFF7BEAF5B}" type="datetimeFigureOut">
              <a:rPr lang="en-US" smtClean="0"/>
              <a:t>7/1/2021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DF0580-CFE0-4CE3-812E-1E9864B33D6D}" type="slidenum">
              <a:rPr lang="en-US" smtClean="0"/>
              <a:t>‹#›</a:t>
            </a:fld>
            <a:endParaRPr lang="en-US"/>
          </a:p>
        </p:txBody>
      </p:sp>
    </p:spTree>
    <p:extLst>
      <p:ext uri="{BB962C8B-B14F-4D97-AF65-F5344CB8AC3E}">
        <p14:creationId xmlns:p14="http://schemas.microsoft.com/office/powerpoint/2010/main" val="107497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DF0580-CFE0-4CE3-812E-1E9864B33D6D}" type="slidenum">
              <a:rPr lang="en-US" smtClean="0"/>
              <a:t>9</a:t>
            </a:fld>
            <a:endParaRPr lang="en-US"/>
          </a:p>
        </p:txBody>
      </p:sp>
    </p:spTree>
    <p:extLst>
      <p:ext uri="{BB962C8B-B14F-4D97-AF65-F5344CB8AC3E}">
        <p14:creationId xmlns:p14="http://schemas.microsoft.com/office/powerpoint/2010/main" val="174144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7E086-3BE9-46B3-8B40-E8C8F5D0DF7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109947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7E086-3BE9-46B3-8B40-E8C8F5D0DF7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559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7E086-3BE9-46B3-8B40-E8C8F5D0DF7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124140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7E086-3BE9-46B3-8B40-E8C8F5D0DF7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18927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7E086-3BE9-46B3-8B40-E8C8F5D0DF70}"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117323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7E086-3BE9-46B3-8B40-E8C8F5D0DF7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8033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7E086-3BE9-46B3-8B40-E8C8F5D0DF70}"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221132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7E086-3BE9-46B3-8B40-E8C8F5D0DF70}"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258278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7E086-3BE9-46B3-8B40-E8C8F5D0DF70}"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2471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7E086-3BE9-46B3-8B40-E8C8F5D0DF7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111222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7E086-3BE9-46B3-8B40-E8C8F5D0DF70}"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CE81-67D4-4617-9E8A-EA93603DC31A}" type="slidenum">
              <a:rPr lang="en-US" smtClean="0"/>
              <a:t>‹#›</a:t>
            </a:fld>
            <a:endParaRPr lang="en-US"/>
          </a:p>
        </p:txBody>
      </p:sp>
    </p:spTree>
    <p:extLst>
      <p:ext uri="{BB962C8B-B14F-4D97-AF65-F5344CB8AC3E}">
        <p14:creationId xmlns:p14="http://schemas.microsoft.com/office/powerpoint/2010/main" val="57789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7E086-3BE9-46B3-8B40-E8C8F5D0DF70}" type="datetimeFigureOut">
              <a:rPr lang="en-US" smtClean="0"/>
              <a:t>7/1/2021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2CE81-67D4-4617-9E8A-EA93603DC31A}" type="slidenum">
              <a:rPr lang="en-US" smtClean="0"/>
              <a:t>‹#›</a:t>
            </a:fld>
            <a:endParaRPr lang="en-US"/>
          </a:p>
        </p:txBody>
      </p:sp>
    </p:spTree>
    <p:extLst>
      <p:ext uri="{BB962C8B-B14F-4D97-AF65-F5344CB8AC3E}">
        <p14:creationId xmlns:p14="http://schemas.microsoft.com/office/powerpoint/2010/main" val="43978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ollaborative_filt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ikit-learn.org/stable/modules/generated/sklearn.naive_bayes.GaussianNB.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cipy.org/doc/numpy/reference/generated/numpy.meshgri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Naive Bayes Classification</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539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Applications of Naive Bayes Algorithms</a:t>
            </a:r>
            <a:br>
              <a:rPr lang="en-US" b="1" dirty="0" smtClean="0"/>
            </a:br>
            <a:endParaRPr lang="en-US" dirty="0"/>
          </a:p>
        </p:txBody>
      </p:sp>
      <p:sp>
        <p:nvSpPr>
          <p:cNvPr id="3" name="Content Placeholder 2"/>
          <p:cNvSpPr>
            <a:spLocks noGrp="1"/>
          </p:cNvSpPr>
          <p:nvPr>
            <p:ph idx="1"/>
          </p:nvPr>
        </p:nvSpPr>
        <p:spPr/>
        <p:txBody>
          <a:bodyPr>
            <a:normAutofit/>
          </a:bodyPr>
          <a:lstStyle/>
          <a:p>
            <a:r>
              <a:rPr lang="en-US" b="1" dirty="0" smtClean="0">
                <a:effectLst/>
              </a:rPr>
              <a:t>Real time Prediction: </a:t>
            </a:r>
            <a:r>
              <a:rPr lang="en-US" dirty="0" smtClean="0">
                <a:effectLst/>
              </a:rPr>
              <a:t>Naive Bayes is an eager learning classifier and it is sure fast. Thus, it could be used for making predictions in real time.</a:t>
            </a:r>
          </a:p>
          <a:p>
            <a:r>
              <a:rPr lang="en-US" b="1" dirty="0" smtClean="0">
                <a:effectLst/>
              </a:rPr>
              <a:t>Multi class Prediction: </a:t>
            </a:r>
            <a:r>
              <a:rPr lang="en-US" dirty="0" smtClean="0">
                <a:effectLst/>
              </a:rPr>
              <a:t>This algorithm is also well known for multi class prediction feature. Here we can predict the probability of multiple classes of target variable.</a:t>
            </a:r>
          </a:p>
          <a:p>
            <a:endParaRPr lang="en-US" dirty="0"/>
          </a:p>
        </p:txBody>
      </p:sp>
    </p:spTree>
    <p:extLst>
      <p:ext uri="{BB962C8B-B14F-4D97-AF65-F5344CB8AC3E}">
        <p14:creationId xmlns:p14="http://schemas.microsoft.com/office/powerpoint/2010/main" val="372419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effectLst/>
              </a:rPr>
              <a:t>Text classification/ Spam Filtering/ Sentiment Analysis:</a:t>
            </a:r>
            <a:r>
              <a:rPr lang="en-US" dirty="0" smtClean="0">
                <a:effectLst/>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p>
          <a:p>
            <a:endParaRPr lang="en-US" dirty="0"/>
          </a:p>
        </p:txBody>
      </p:sp>
    </p:spTree>
    <p:extLst>
      <p:ext uri="{BB962C8B-B14F-4D97-AF65-F5344CB8AC3E}">
        <p14:creationId xmlns:p14="http://schemas.microsoft.com/office/powerpoint/2010/main" val="533917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effectLst/>
              </a:rPr>
              <a:t>Recommendation System: </a:t>
            </a:r>
            <a:r>
              <a:rPr lang="en-US" dirty="0" smtClean="0">
                <a:effectLst/>
              </a:rPr>
              <a:t>Naive Bayes Classifier and </a:t>
            </a:r>
            <a:r>
              <a:rPr lang="en-US" dirty="0" smtClean="0">
                <a:effectLst/>
                <a:hlinkClick r:id="rId2"/>
              </a:rPr>
              <a:t>Collaborative Filtering</a:t>
            </a:r>
            <a:r>
              <a:rPr lang="en-US" dirty="0" smtClean="0">
                <a:effectLst/>
              </a:rPr>
              <a:t> together builds a Recommendation System that uses machine learning and data mining techniques to filter unseen information and predict whether a user would like a given resource or not</a:t>
            </a:r>
          </a:p>
          <a:p>
            <a:endParaRPr lang="en-US" dirty="0"/>
          </a:p>
        </p:txBody>
      </p:sp>
    </p:spTree>
    <p:extLst>
      <p:ext uri="{BB962C8B-B14F-4D97-AF65-F5344CB8AC3E}">
        <p14:creationId xmlns:p14="http://schemas.microsoft.com/office/powerpoint/2010/main" val="35678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build a basic model using Naive Bayes in Python?</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effectLst/>
              </a:rPr>
              <a:t>Again, </a:t>
            </a:r>
            <a:r>
              <a:rPr lang="en-US" dirty="0" err="1" smtClean="0">
                <a:effectLst/>
              </a:rPr>
              <a:t>scikit</a:t>
            </a:r>
            <a:r>
              <a:rPr lang="en-US" dirty="0" smtClean="0">
                <a:effectLst/>
              </a:rPr>
              <a:t> learn (python library) will help here to build a Naive Bayes model in Python. There are three types of Naive Bayes model under </a:t>
            </a:r>
            <a:r>
              <a:rPr lang="en-US" dirty="0" err="1" smtClean="0">
                <a:effectLst/>
              </a:rPr>
              <a:t>scikit</a:t>
            </a:r>
            <a:r>
              <a:rPr lang="en-US" dirty="0" smtClean="0">
                <a:effectLst/>
              </a:rPr>
              <a:t> learn library:</a:t>
            </a:r>
          </a:p>
          <a:p>
            <a:r>
              <a:rPr lang="en-US" b="1" dirty="0" smtClean="0">
                <a:effectLst/>
                <a:hlinkClick r:id="rId2"/>
              </a:rPr>
              <a:t>Gaussian:</a:t>
            </a:r>
            <a:r>
              <a:rPr lang="en-US" b="1" dirty="0" smtClean="0">
                <a:effectLst/>
              </a:rPr>
              <a:t> </a:t>
            </a:r>
            <a:r>
              <a:rPr lang="en-US" dirty="0" smtClean="0">
                <a:effectLst/>
              </a:rPr>
              <a:t>It is used in classification and it assumes that features follow a normal distribution.</a:t>
            </a:r>
          </a:p>
          <a:p>
            <a:endParaRPr lang="en-US" dirty="0"/>
          </a:p>
        </p:txBody>
      </p:sp>
    </p:spTree>
    <p:extLst>
      <p:ext uri="{BB962C8B-B14F-4D97-AF65-F5344CB8AC3E}">
        <p14:creationId xmlns:p14="http://schemas.microsoft.com/office/powerpoint/2010/main" val="297655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effectLst/>
                <a:hlinkClick r:id="rId2"/>
              </a:rPr>
              <a:t>Multinomial</a:t>
            </a:r>
            <a:r>
              <a:rPr lang="en-US" b="1" dirty="0" smtClean="0">
                <a:effectLst/>
              </a:rPr>
              <a:t>: </a:t>
            </a:r>
            <a:r>
              <a:rPr lang="en-US" dirty="0" smtClean="0">
                <a:effectLst/>
              </a:rPr>
              <a:t>It is used for discrete counts. For example, let’s say,  we have a text classification problem. Here we can consider </a:t>
            </a:r>
            <a:r>
              <a:rPr lang="en-US" dirty="0" err="1" smtClean="0">
                <a:effectLst/>
              </a:rPr>
              <a:t>bernoulli</a:t>
            </a:r>
            <a:r>
              <a:rPr lang="en-US" dirty="0" smtClean="0">
                <a:effectLst/>
              </a:rPr>
              <a:t> trials which is one step further and instead of “word occurring in the document”, we have “count how often word occurs in the document”, you can think of it as “number of times outcome number </a:t>
            </a:r>
            <a:r>
              <a:rPr lang="en-US" dirty="0" err="1" smtClean="0">
                <a:effectLst/>
              </a:rPr>
              <a:t>x_i</a:t>
            </a:r>
            <a:r>
              <a:rPr lang="en-US" dirty="0" smtClean="0">
                <a:effectLst/>
              </a:rPr>
              <a:t> is observed over the n trials”.</a:t>
            </a:r>
          </a:p>
          <a:p>
            <a:endParaRPr lang="en-US" dirty="0"/>
          </a:p>
        </p:txBody>
      </p:sp>
    </p:spTree>
    <p:extLst>
      <p:ext uri="{BB962C8B-B14F-4D97-AF65-F5344CB8AC3E}">
        <p14:creationId xmlns:p14="http://schemas.microsoft.com/office/powerpoint/2010/main" val="331717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hlinkClick r:id="rId2"/>
              </a:rPr>
              <a:t>Bernoulli</a:t>
            </a:r>
            <a:r>
              <a:rPr lang="en-US" b="1" dirty="0" smtClean="0"/>
              <a:t>: </a:t>
            </a:r>
            <a:r>
              <a:rPr lang="en-US" dirty="0" smtClean="0"/>
              <a:t>The binomial model is useful if your feature vectors are binary (i.e. zeros and ones). One application would be text classification with ‘bag of words’ model where the 1s &amp; 0s are “word occurs in the document” and “word does not occur in the document” respectively.</a:t>
            </a:r>
            <a:endParaRPr lang="en-US" dirty="0"/>
          </a:p>
        </p:txBody>
      </p:sp>
    </p:spTree>
    <p:extLst>
      <p:ext uri="{BB962C8B-B14F-4D97-AF65-F5344CB8AC3E}">
        <p14:creationId xmlns:p14="http://schemas.microsoft.com/office/powerpoint/2010/main" val="330718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Data Processing</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8391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710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We read “Social_Network_Ads.csv” file and stored in dataset.</a:t>
            </a:r>
          </a:p>
          <a:p>
            <a:r>
              <a:rPr lang="en-US" dirty="0" smtClean="0"/>
              <a:t>Extracted age and salary information from dataset and stored in X</a:t>
            </a:r>
          </a:p>
          <a:p>
            <a:r>
              <a:rPr lang="en-US" dirty="0" smtClean="0"/>
              <a:t>Extracted purchase information from dataset and stored in Y.</a:t>
            </a:r>
          </a:p>
          <a:p>
            <a:r>
              <a:rPr lang="en-US" dirty="0" smtClean="0"/>
              <a:t>Split dataset in training and test set so that machine can be trained using </a:t>
            </a:r>
            <a:r>
              <a:rPr lang="en-US" dirty="0" err="1" smtClean="0"/>
              <a:t>X_train</a:t>
            </a:r>
            <a:r>
              <a:rPr lang="en-US" dirty="0" smtClean="0"/>
              <a:t> and </a:t>
            </a:r>
            <a:r>
              <a:rPr lang="en-US" dirty="0" err="1" smtClean="0"/>
              <a:t>Y_train</a:t>
            </a:r>
            <a:endParaRPr lang="en-US" dirty="0" smtClean="0"/>
          </a:p>
          <a:p>
            <a:r>
              <a:rPr lang="en-US" dirty="0" smtClean="0"/>
              <a:t>Used feature scaling for </a:t>
            </a:r>
            <a:r>
              <a:rPr lang="en-US" dirty="0" err="1" smtClean="0"/>
              <a:t>X_train</a:t>
            </a:r>
            <a:r>
              <a:rPr lang="en-US" dirty="0" smtClean="0"/>
              <a:t>.</a:t>
            </a:r>
          </a:p>
          <a:p>
            <a:endParaRPr lang="en-US" dirty="0"/>
          </a:p>
        </p:txBody>
      </p:sp>
    </p:spTree>
    <p:extLst>
      <p:ext uri="{BB962C8B-B14F-4D97-AF65-F5344CB8AC3E}">
        <p14:creationId xmlns:p14="http://schemas.microsoft.com/office/powerpoint/2010/main" val="88728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Naive Bayes Classification:</a:t>
            </a:r>
            <a:br>
              <a:rPr lang="en-US" b="1" dirty="0" smtClean="0"/>
            </a:br>
            <a:endParaRPr lang="en-US" dirty="0"/>
          </a:p>
        </p:txBody>
      </p:sp>
      <p:sp>
        <p:nvSpPr>
          <p:cNvPr id="3" name="Content Placeholder 2"/>
          <p:cNvSpPr>
            <a:spLocks noGrp="1"/>
          </p:cNvSpPr>
          <p:nvPr>
            <p:ph idx="1"/>
          </p:nvPr>
        </p:nvSpPr>
        <p:spPr>
          <a:xfrm>
            <a:off x="76200" y="1600200"/>
            <a:ext cx="8610600" cy="4525963"/>
          </a:xfrm>
        </p:spPr>
        <p:txBody>
          <a:bodyPr/>
          <a:lstStyle/>
          <a:p>
            <a:endParaRPr lang="en-US" dirty="0" smtClean="0"/>
          </a:p>
          <a:p>
            <a:endParaRPr lang="en-US" dirty="0"/>
          </a:p>
          <a:p>
            <a:endParaRPr lang="en-US" dirty="0" smtClean="0"/>
          </a:p>
          <a:p>
            <a:endParaRPr lang="en-US" dirty="0"/>
          </a:p>
          <a:p>
            <a:r>
              <a:rPr lang="en-US" dirty="0" smtClean="0"/>
              <a:t>Imported </a:t>
            </a:r>
            <a:r>
              <a:rPr lang="en-US" dirty="0" err="1" smtClean="0">
                <a:hlinkClick r:id="rId2"/>
              </a:rPr>
              <a:t>GaussianNB</a:t>
            </a:r>
            <a:r>
              <a:rPr lang="en-US" dirty="0" smtClean="0"/>
              <a:t> from </a:t>
            </a:r>
            <a:r>
              <a:rPr lang="en-US" dirty="0" err="1" smtClean="0"/>
              <a:t>sklearn.naive_bayes</a:t>
            </a:r>
            <a:endParaRPr lang="en-US" dirty="0" smtClean="0"/>
          </a:p>
          <a:p>
            <a:r>
              <a:rPr lang="en-US" dirty="0" smtClean="0"/>
              <a:t>Created a classifier and fitted training set to it.</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1"/>
            <a:ext cx="8610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39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Plotting the Graph:</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10599"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48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What is Naive Bayes algorithm?</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The Naive Bayes Classifier technique is based on the so-called Bayesian theorem and is particularly suited when the dimensionality of the inputs is high. Despite its simplicity, Naive Bayes can often outperform more sophisticated classification methods.</a:t>
            </a:r>
            <a:endParaRPr lang="en-US" dirty="0"/>
          </a:p>
        </p:txBody>
      </p:sp>
    </p:spTree>
    <p:extLst>
      <p:ext uri="{BB962C8B-B14F-4D97-AF65-F5344CB8AC3E}">
        <p14:creationId xmlns:p14="http://schemas.microsoft.com/office/powerpoint/2010/main" val="3015685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dirty="0" err="1" smtClean="0"/>
              <a:t>aranged_ages</a:t>
            </a:r>
            <a:r>
              <a:rPr lang="en-US" dirty="0" smtClean="0"/>
              <a:t> variable will have scaled ages of users starting from minimum age to maximum age incremented by 0.01.</a:t>
            </a:r>
          </a:p>
          <a:p>
            <a:r>
              <a:rPr lang="en-US" b="1" dirty="0" err="1" smtClean="0"/>
              <a:t>aranged_salaries</a:t>
            </a:r>
            <a:r>
              <a:rPr lang="en-US" dirty="0" smtClean="0"/>
              <a:t> variable will have scaled salaries of users starting from minimum salary to maximum salary incremented by 0.01.</a:t>
            </a:r>
          </a:p>
          <a:p>
            <a:r>
              <a:rPr lang="en-US" dirty="0" err="1" smtClean="0"/>
              <a:t>np.</a:t>
            </a:r>
            <a:r>
              <a:rPr lang="en-US" dirty="0" err="1" smtClean="0">
                <a:hlinkClick r:id="rId2"/>
              </a:rPr>
              <a:t>meshgrid</a:t>
            </a:r>
            <a:r>
              <a:rPr lang="en-US" dirty="0" smtClean="0"/>
              <a:t>() takes </a:t>
            </a:r>
            <a:r>
              <a:rPr lang="en-US" dirty="0" err="1" smtClean="0"/>
              <a:t>aranged_ages</a:t>
            </a:r>
            <a:r>
              <a:rPr lang="en-US" dirty="0" smtClean="0"/>
              <a:t> and </a:t>
            </a:r>
            <a:r>
              <a:rPr lang="en-US" dirty="0" err="1" smtClean="0"/>
              <a:t>aranged_salaries</a:t>
            </a:r>
            <a:r>
              <a:rPr lang="en-US" dirty="0" smtClean="0"/>
              <a:t> to form X1 and X2.</a:t>
            </a:r>
          </a:p>
          <a:p>
            <a:r>
              <a:rPr lang="en-US" dirty="0" smtClean="0"/>
              <a:t>X1 and X2 are used for creating a graph which classifies all data points using naive </a:t>
            </a:r>
            <a:r>
              <a:rPr lang="en-US" dirty="0" err="1" smtClean="0"/>
              <a:t>bayes</a:t>
            </a:r>
            <a:r>
              <a:rPr lang="en-US" dirty="0" smtClean="0"/>
              <a:t> classification. It is done using </a:t>
            </a:r>
            <a:r>
              <a:rPr lang="en-US" b="1" dirty="0" err="1" smtClean="0"/>
              <a:t>plt.contourf</a:t>
            </a:r>
            <a:r>
              <a:rPr lang="en-US" b="1" dirty="0" smtClean="0"/>
              <a:t>(), </a:t>
            </a:r>
            <a:r>
              <a:rPr lang="en-US" dirty="0" smtClean="0"/>
              <a:t>method.</a:t>
            </a:r>
          </a:p>
          <a:p>
            <a:endParaRPr lang="en-US" dirty="0"/>
          </a:p>
        </p:txBody>
      </p:sp>
    </p:spTree>
    <p:extLst>
      <p:ext uri="{BB962C8B-B14F-4D97-AF65-F5344CB8AC3E}">
        <p14:creationId xmlns:p14="http://schemas.microsoft.com/office/powerpoint/2010/main" val="37269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Naive Bayes Classification"/>
          <p:cNvSpPr>
            <a:spLocks noChangeAspect="1" noChangeArrowheads="1"/>
          </p:cNvSpPr>
          <p:nvPr/>
        </p:nvSpPr>
        <p:spPr bwMode="auto">
          <a:xfrm>
            <a:off x="155575" y="-1600200"/>
            <a:ext cx="4943475"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0" name="Picture 4" descr="Naive Bayes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381000"/>
            <a:ext cx="8759824"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96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Naive </a:t>
            </a:r>
            <a:r>
              <a:rPr lang="en-US" dirty="0" err="1" smtClean="0"/>
              <a:t>bayes</a:t>
            </a:r>
            <a:r>
              <a:rPr lang="en-US" dirty="0" smtClean="0"/>
              <a:t> classification draws a curve and creates orange and blue sections</a:t>
            </a:r>
          </a:p>
          <a:p>
            <a:r>
              <a:rPr lang="en-US" dirty="0" smtClean="0"/>
              <a:t>orange section is of users who will not buy the car and blue section is for users who will buy the car</a:t>
            </a:r>
          </a:p>
          <a:p>
            <a:endParaRPr lang="en-US" dirty="0"/>
          </a:p>
        </p:txBody>
      </p:sp>
    </p:spTree>
    <p:extLst>
      <p:ext uri="{BB962C8B-B14F-4D97-AF65-F5344CB8AC3E}">
        <p14:creationId xmlns:p14="http://schemas.microsoft.com/office/powerpoint/2010/main" val="229341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7630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546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Naive Bayes Results"/>
          <p:cNvSpPr>
            <a:spLocks noChangeAspect="1" noChangeArrowheads="1"/>
          </p:cNvSpPr>
          <p:nvPr/>
        </p:nvSpPr>
        <p:spPr bwMode="auto">
          <a:xfrm>
            <a:off x="155575" y="-1728788"/>
            <a:ext cx="5229225" cy="3609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8" name="Picture 4" descr="Naive Bayes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5344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090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Note that we have plotted 100 observations from our test set and out of them</a:t>
            </a:r>
          </a:p>
          <a:p>
            <a:r>
              <a:rPr lang="en-US" dirty="0" smtClean="0"/>
              <a:t>7 green points are observed on orange area</a:t>
            </a:r>
          </a:p>
          <a:p>
            <a:r>
              <a:rPr lang="en-US" dirty="0" smtClean="0"/>
              <a:t>3 red points are observed in blue area</a:t>
            </a:r>
          </a:p>
          <a:p>
            <a:r>
              <a:rPr lang="en-US" smtClean="0"/>
              <a:t>This means, out of 100 observation points, Naive Bayes  classification predicted 90 results correctly and only 10 are incorrect.</a:t>
            </a:r>
          </a:p>
          <a:p>
            <a:endParaRPr lang="en-US"/>
          </a:p>
        </p:txBody>
      </p:sp>
    </p:spTree>
    <p:extLst>
      <p:ext uri="{BB962C8B-B14F-4D97-AF65-F5344CB8AC3E}">
        <p14:creationId xmlns:p14="http://schemas.microsoft.com/office/powerpoint/2010/main" val="398834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2773363"/>
          </a:xfrm>
        </p:spPr>
        <p:txBody>
          <a:bodyPr/>
          <a:lstStyle/>
          <a:p>
            <a:r>
              <a:rPr lang="en-US" dirty="0" smtClean="0"/>
              <a:t>the objects can be classified as either GREEN or RED. Our task is to classify new cases as they arrive, i.e., decide to which class label they belong, based on the currently exiting objects.</a:t>
            </a:r>
            <a:endParaRPr lang="en-US" dirty="0"/>
          </a:p>
        </p:txBody>
      </p:sp>
      <p:pic>
        <p:nvPicPr>
          <p:cNvPr id="1026" name="Picture 2" descr="http://www.statsoft.com/textbook/graphics/NaiveBayesIntr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43529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32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Since there are twice as many GREEN objects as RED, it is reasonable to believe that a new case (which hasn't been observed yet) is twice as likely to have membership GREEN rather than RED.</a:t>
            </a:r>
          </a:p>
          <a:p>
            <a:r>
              <a:rPr lang="en-US" dirty="0" smtClean="0"/>
              <a:t>In the Bayesian analysis, this belief is known as the prior probability. Prior probabilities are based on previous experience, in this case the percentage of GREEN and RED objects, and often used to predict outcomes before they actually happen.</a:t>
            </a:r>
            <a:endParaRPr lang="en-US" dirty="0"/>
          </a:p>
        </p:txBody>
      </p:sp>
    </p:spTree>
    <p:extLst>
      <p:ext uri="{BB962C8B-B14F-4D97-AF65-F5344CB8AC3E}">
        <p14:creationId xmlns:p14="http://schemas.microsoft.com/office/powerpoint/2010/main" val="318312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US" dirty="0" smtClean="0"/>
              <a:t>We can write</a:t>
            </a:r>
          </a:p>
          <a:p>
            <a:endParaRPr lang="en-US" dirty="0"/>
          </a:p>
          <a:p>
            <a:endParaRPr lang="en-US" dirty="0" smtClean="0"/>
          </a:p>
          <a:p>
            <a:endParaRPr lang="en-US" dirty="0"/>
          </a:p>
          <a:p>
            <a:r>
              <a:rPr lang="en-US" dirty="0" smtClean="0"/>
              <a:t>Since there is a total of 60 objects, 40 of which are GREEN and 20 RED, our prior probabilities for class membership are:</a:t>
            </a:r>
            <a:endParaRPr lang="en-US" dirty="0"/>
          </a:p>
        </p:txBody>
      </p:sp>
      <p:pic>
        <p:nvPicPr>
          <p:cNvPr id="2050" name="Picture 2" descr="http://www.statsoft.com/textbook/graphics/NaiveBayesIntro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6200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tatsoft.com/textbook/graphics/NaiveBayesIntro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962400"/>
            <a:ext cx="68580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10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2849563"/>
          </a:xfrm>
        </p:spPr>
        <p:txBody>
          <a:bodyPr>
            <a:normAutofit fontScale="77500" lnSpcReduction="20000"/>
          </a:bodyPr>
          <a:lstStyle/>
          <a:p>
            <a:r>
              <a:rPr lang="en-US" dirty="0" smtClean="0"/>
              <a:t>Having formulated our prior probability, we are now ready to classify a new object (WHITE circle). Since the objects are well clustered, it is reasonable to assume that the more GREEN (or RED) objects in the vicinity of X, the more likely that the new cases belong to that particular color. To measure this likelihood, we draw a circle around X which encompasses a number (to be chosen a priori) of points irrespective of their class labels.</a:t>
            </a:r>
            <a:endParaRPr lang="en-US" dirty="0"/>
          </a:p>
        </p:txBody>
      </p:sp>
      <p:pic>
        <p:nvPicPr>
          <p:cNvPr id="3074" name="Picture 2" descr="http://www.statsoft.com/textbook/graphics/NaiveBayesIntro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47910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Then we calculate the number of points in the circle belonging to each class label. From this we calculate the likelihood:</a:t>
            </a:r>
            <a:endParaRPr lang="en-US" dirty="0"/>
          </a:p>
        </p:txBody>
      </p:sp>
      <p:pic>
        <p:nvPicPr>
          <p:cNvPr id="4098" name="Picture 2" descr="http://www.statsoft.com/textbook/graphics/NaiveBayesIntro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6400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tatsoft.com/textbook/NBEqu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0"/>
            <a:ext cx="51816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http://www.statsoft.com/textbook/NaiveBayesIntro6.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descr="http://www.statsoft.com/textbook/NaiveBayesIntro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029200"/>
            <a:ext cx="6629399"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9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Although the prior probabilities indicate that X may belong to GREEN (given that there are twice as many GREEN compared to RED) the likelihood indicates otherwise; that the class membership of X is RED (given that there are more RED objects in the vicinity of X than GREEN). In the Bayesian analysis, the final classification is produced by combining both sources of information, i.e., the prior and the likelihood, to form a posterior probability using the so-called Bayes' rule (named after Rev. Thomas Bayes 1702-1761).</a:t>
            </a:r>
            <a:endParaRPr lang="en-US" dirty="0"/>
          </a:p>
        </p:txBody>
      </p:sp>
    </p:spTree>
    <p:extLst>
      <p:ext uri="{BB962C8B-B14F-4D97-AF65-F5344CB8AC3E}">
        <p14:creationId xmlns:p14="http://schemas.microsoft.com/office/powerpoint/2010/main" val="24588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Finally, we classify X as RED since its class membership achieves the largest posterior probability.</a:t>
            </a:r>
            <a:endParaRPr lang="en-US" dirty="0"/>
          </a:p>
        </p:txBody>
      </p:sp>
      <p:sp>
        <p:nvSpPr>
          <p:cNvPr id="4" name="AutoShape 2" descr="http://www.statsoft.com/textbook/NBEquation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http://www.statsoft.com/textbook/NBEquation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04" y="124052"/>
            <a:ext cx="8531224" cy="326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26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726</Words>
  <Application>Microsoft Office PowerPoint</Application>
  <PresentationFormat>On-screen Show (4:3)</PresentationFormat>
  <Paragraphs>54</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Naive Bayes Classification </vt:lpstr>
      <vt:lpstr>What is Naive Bayes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Applications of Naive Bayes Algorithms </vt:lpstr>
      <vt:lpstr>PowerPoint Presentation</vt:lpstr>
      <vt:lpstr>PowerPoint Presentation</vt:lpstr>
      <vt:lpstr>How to build a basic model using Naive Bayes in Python? </vt:lpstr>
      <vt:lpstr>PowerPoint Presentation</vt:lpstr>
      <vt:lpstr>PowerPoint Presentation</vt:lpstr>
      <vt:lpstr>Data Processing</vt:lpstr>
      <vt:lpstr>PowerPoint Presentation</vt:lpstr>
      <vt:lpstr>Naive Bayes Classification: </vt:lpstr>
      <vt:lpstr>Plotting the Graph: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Classification</dc:title>
  <dc:creator>Windows User</dc:creator>
  <cp:lastModifiedBy>Mahendra Datta</cp:lastModifiedBy>
  <cp:revision>7</cp:revision>
  <dcterms:created xsi:type="dcterms:W3CDTF">2018-05-25T16:42:56Z</dcterms:created>
  <dcterms:modified xsi:type="dcterms:W3CDTF">2021-07-01T13:03:34Z</dcterms:modified>
</cp:coreProperties>
</file>