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D1D8D3-8899-447E-8D5D-FA8F06F1AD41}" type="datetimeFigureOut">
              <a:rPr lang="en-US" smtClean="0"/>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D6349-9155-48B4-90A1-24749B9498B3}" type="slidenum">
              <a:rPr lang="en-US" smtClean="0"/>
              <a:t>‹#›</a:t>
            </a:fld>
            <a:endParaRPr lang="en-US"/>
          </a:p>
        </p:txBody>
      </p:sp>
    </p:spTree>
    <p:extLst>
      <p:ext uri="{BB962C8B-B14F-4D97-AF65-F5344CB8AC3E}">
        <p14:creationId xmlns:p14="http://schemas.microsoft.com/office/powerpoint/2010/main" val="930215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D1D8D3-8899-447E-8D5D-FA8F06F1AD41}" type="datetimeFigureOut">
              <a:rPr lang="en-US" smtClean="0"/>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D6349-9155-48B4-90A1-24749B9498B3}" type="slidenum">
              <a:rPr lang="en-US" smtClean="0"/>
              <a:t>‹#›</a:t>
            </a:fld>
            <a:endParaRPr lang="en-US"/>
          </a:p>
        </p:txBody>
      </p:sp>
    </p:spTree>
    <p:extLst>
      <p:ext uri="{BB962C8B-B14F-4D97-AF65-F5344CB8AC3E}">
        <p14:creationId xmlns:p14="http://schemas.microsoft.com/office/powerpoint/2010/main" val="3290496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D1D8D3-8899-447E-8D5D-FA8F06F1AD41}" type="datetimeFigureOut">
              <a:rPr lang="en-US" smtClean="0"/>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D6349-9155-48B4-90A1-24749B9498B3}" type="slidenum">
              <a:rPr lang="en-US" smtClean="0"/>
              <a:t>‹#›</a:t>
            </a:fld>
            <a:endParaRPr lang="en-US"/>
          </a:p>
        </p:txBody>
      </p:sp>
    </p:spTree>
    <p:extLst>
      <p:ext uri="{BB962C8B-B14F-4D97-AF65-F5344CB8AC3E}">
        <p14:creationId xmlns:p14="http://schemas.microsoft.com/office/powerpoint/2010/main" val="3752007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D1D8D3-8899-447E-8D5D-FA8F06F1AD41}" type="datetimeFigureOut">
              <a:rPr lang="en-US" smtClean="0"/>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D6349-9155-48B4-90A1-24749B9498B3}" type="slidenum">
              <a:rPr lang="en-US" smtClean="0"/>
              <a:t>‹#›</a:t>
            </a:fld>
            <a:endParaRPr lang="en-US"/>
          </a:p>
        </p:txBody>
      </p:sp>
    </p:spTree>
    <p:extLst>
      <p:ext uri="{BB962C8B-B14F-4D97-AF65-F5344CB8AC3E}">
        <p14:creationId xmlns:p14="http://schemas.microsoft.com/office/powerpoint/2010/main" val="520378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D1D8D3-8899-447E-8D5D-FA8F06F1AD41}" type="datetimeFigureOut">
              <a:rPr lang="en-US" smtClean="0"/>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D6349-9155-48B4-90A1-24749B9498B3}" type="slidenum">
              <a:rPr lang="en-US" smtClean="0"/>
              <a:t>‹#›</a:t>
            </a:fld>
            <a:endParaRPr lang="en-US"/>
          </a:p>
        </p:txBody>
      </p:sp>
    </p:spTree>
    <p:extLst>
      <p:ext uri="{BB962C8B-B14F-4D97-AF65-F5344CB8AC3E}">
        <p14:creationId xmlns:p14="http://schemas.microsoft.com/office/powerpoint/2010/main" val="747554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D1D8D3-8899-447E-8D5D-FA8F06F1AD41}" type="datetimeFigureOut">
              <a:rPr lang="en-US" smtClean="0"/>
              <a:t>5/23/2018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6D6349-9155-48B4-90A1-24749B9498B3}" type="slidenum">
              <a:rPr lang="en-US" smtClean="0"/>
              <a:t>‹#›</a:t>
            </a:fld>
            <a:endParaRPr lang="en-US"/>
          </a:p>
        </p:txBody>
      </p:sp>
    </p:spTree>
    <p:extLst>
      <p:ext uri="{BB962C8B-B14F-4D97-AF65-F5344CB8AC3E}">
        <p14:creationId xmlns:p14="http://schemas.microsoft.com/office/powerpoint/2010/main" val="3196934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D1D8D3-8899-447E-8D5D-FA8F06F1AD41}" type="datetimeFigureOut">
              <a:rPr lang="en-US" smtClean="0"/>
              <a:t>5/23/2018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6D6349-9155-48B4-90A1-24749B9498B3}" type="slidenum">
              <a:rPr lang="en-US" smtClean="0"/>
              <a:t>‹#›</a:t>
            </a:fld>
            <a:endParaRPr lang="en-US"/>
          </a:p>
        </p:txBody>
      </p:sp>
    </p:spTree>
    <p:extLst>
      <p:ext uri="{BB962C8B-B14F-4D97-AF65-F5344CB8AC3E}">
        <p14:creationId xmlns:p14="http://schemas.microsoft.com/office/powerpoint/2010/main" val="3310056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D1D8D3-8899-447E-8D5D-FA8F06F1AD41}" type="datetimeFigureOut">
              <a:rPr lang="en-US" smtClean="0"/>
              <a:t>5/23/2018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6D6349-9155-48B4-90A1-24749B9498B3}" type="slidenum">
              <a:rPr lang="en-US" smtClean="0"/>
              <a:t>‹#›</a:t>
            </a:fld>
            <a:endParaRPr lang="en-US"/>
          </a:p>
        </p:txBody>
      </p:sp>
    </p:spTree>
    <p:extLst>
      <p:ext uri="{BB962C8B-B14F-4D97-AF65-F5344CB8AC3E}">
        <p14:creationId xmlns:p14="http://schemas.microsoft.com/office/powerpoint/2010/main" val="2320960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D1D8D3-8899-447E-8D5D-FA8F06F1AD41}" type="datetimeFigureOut">
              <a:rPr lang="en-US" smtClean="0"/>
              <a:t>5/23/2018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6D6349-9155-48B4-90A1-24749B9498B3}" type="slidenum">
              <a:rPr lang="en-US" smtClean="0"/>
              <a:t>‹#›</a:t>
            </a:fld>
            <a:endParaRPr lang="en-US"/>
          </a:p>
        </p:txBody>
      </p:sp>
    </p:spTree>
    <p:extLst>
      <p:ext uri="{BB962C8B-B14F-4D97-AF65-F5344CB8AC3E}">
        <p14:creationId xmlns:p14="http://schemas.microsoft.com/office/powerpoint/2010/main" val="3567265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1D8D3-8899-447E-8D5D-FA8F06F1AD41}" type="datetimeFigureOut">
              <a:rPr lang="en-US" smtClean="0"/>
              <a:t>5/23/2018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6D6349-9155-48B4-90A1-24749B9498B3}" type="slidenum">
              <a:rPr lang="en-US" smtClean="0"/>
              <a:t>‹#›</a:t>
            </a:fld>
            <a:endParaRPr lang="en-US"/>
          </a:p>
        </p:txBody>
      </p:sp>
    </p:spTree>
    <p:extLst>
      <p:ext uri="{BB962C8B-B14F-4D97-AF65-F5344CB8AC3E}">
        <p14:creationId xmlns:p14="http://schemas.microsoft.com/office/powerpoint/2010/main" val="2337840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1D8D3-8899-447E-8D5D-FA8F06F1AD41}" type="datetimeFigureOut">
              <a:rPr lang="en-US" smtClean="0"/>
              <a:t>5/23/2018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6D6349-9155-48B4-90A1-24749B9498B3}" type="slidenum">
              <a:rPr lang="en-US" smtClean="0"/>
              <a:t>‹#›</a:t>
            </a:fld>
            <a:endParaRPr lang="en-US"/>
          </a:p>
        </p:txBody>
      </p:sp>
    </p:spTree>
    <p:extLst>
      <p:ext uri="{BB962C8B-B14F-4D97-AF65-F5344CB8AC3E}">
        <p14:creationId xmlns:p14="http://schemas.microsoft.com/office/powerpoint/2010/main" val="1402004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D1D8D3-8899-447E-8D5D-FA8F06F1AD41}" type="datetimeFigureOut">
              <a:rPr lang="en-US" smtClean="0"/>
              <a:t>5/23/2018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6D6349-9155-48B4-90A1-24749B9498B3}" type="slidenum">
              <a:rPr lang="en-US" smtClean="0"/>
              <a:t>‹#›</a:t>
            </a:fld>
            <a:endParaRPr lang="en-US"/>
          </a:p>
        </p:txBody>
      </p:sp>
    </p:spTree>
    <p:extLst>
      <p:ext uri="{BB962C8B-B14F-4D97-AF65-F5344CB8AC3E}">
        <p14:creationId xmlns:p14="http://schemas.microsoft.com/office/powerpoint/2010/main" val="1937101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Polynomial Regression:</a:t>
            </a:r>
            <a:br>
              <a:rPr lang="en-US" b="1" dirty="0" smtClean="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50068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0"/>
            <a:ext cx="8686800"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0839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import </a:t>
            </a:r>
            <a:r>
              <a:rPr lang="en-US" b="1" dirty="0" err="1" smtClean="0"/>
              <a:t>PolynomialFeatures</a:t>
            </a:r>
            <a:r>
              <a:rPr lang="en-US" dirty="0" smtClean="0"/>
              <a:t> class from </a:t>
            </a:r>
            <a:r>
              <a:rPr lang="en-US" b="1" dirty="0" err="1" smtClean="0"/>
              <a:t>sklearn.preprocessing</a:t>
            </a:r>
            <a:r>
              <a:rPr lang="en-US" dirty="0" smtClean="0"/>
              <a:t>. create </a:t>
            </a:r>
            <a:r>
              <a:rPr lang="en-US" b="1" dirty="0" err="1" smtClean="0"/>
              <a:t>poly_reg</a:t>
            </a:r>
            <a:r>
              <a:rPr lang="en-US" dirty="0" smtClean="0"/>
              <a:t> object with 4th degree Polynomial features. i.e. for our case, equation will become </a:t>
            </a:r>
            <a:r>
              <a:rPr lang="en-US" b="1" dirty="0" smtClean="0"/>
              <a:t>y = b</a:t>
            </a:r>
            <a:r>
              <a:rPr lang="en-US" b="1" baseline="-25000" dirty="0" smtClean="0"/>
              <a:t>0</a:t>
            </a:r>
            <a:r>
              <a:rPr lang="en-US" b="1" dirty="0" smtClean="0"/>
              <a:t> + b</a:t>
            </a:r>
            <a:r>
              <a:rPr lang="en-US" b="1" baseline="-25000" dirty="0" smtClean="0"/>
              <a:t>1</a:t>
            </a:r>
            <a:r>
              <a:rPr lang="en-US" b="1" dirty="0" smtClean="0"/>
              <a:t>x</a:t>
            </a:r>
            <a:r>
              <a:rPr lang="en-US" b="1" baseline="-25000" dirty="0" smtClean="0"/>
              <a:t>1</a:t>
            </a:r>
            <a:r>
              <a:rPr lang="en-US" b="1" dirty="0" smtClean="0"/>
              <a:t> + b</a:t>
            </a:r>
            <a:r>
              <a:rPr lang="en-US" b="1" baseline="-25000" dirty="0" smtClean="0"/>
              <a:t>2</a:t>
            </a:r>
            <a:r>
              <a:rPr lang="en-US" b="1" dirty="0" smtClean="0"/>
              <a:t>x</a:t>
            </a:r>
            <a:r>
              <a:rPr lang="en-US" b="1" baseline="-25000" dirty="0" smtClean="0"/>
              <a:t>1</a:t>
            </a:r>
            <a:r>
              <a:rPr lang="en-US" b="1" baseline="30000" dirty="0" smtClean="0"/>
              <a:t>2</a:t>
            </a:r>
            <a:r>
              <a:rPr lang="en-US" b="1" dirty="0" smtClean="0"/>
              <a:t> + b</a:t>
            </a:r>
            <a:r>
              <a:rPr lang="en-US" b="1" baseline="-25000" dirty="0" smtClean="0"/>
              <a:t>3</a:t>
            </a:r>
            <a:r>
              <a:rPr lang="en-US" b="1" dirty="0" smtClean="0"/>
              <a:t>x</a:t>
            </a:r>
            <a:r>
              <a:rPr lang="en-US" b="1" baseline="-25000" dirty="0" smtClean="0"/>
              <a:t>1</a:t>
            </a:r>
            <a:r>
              <a:rPr lang="en-US" b="1" baseline="30000" dirty="0" smtClean="0"/>
              <a:t>3 </a:t>
            </a:r>
            <a:r>
              <a:rPr lang="en-US" b="1" dirty="0" smtClean="0"/>
              <a:t>+ b</a:t>
            </a:r>
            <a:r>
              <a:rPr lang="en-US" b="1" baseline="-25000" dirty="0" smtClean="0"/>
              <a:t>4</a:t>
            </a:r>
            <a:r>
              <a:rPr lang="en-US" b="1" dirty="0" smtClean="0"/>
              <a:t>x</a:t>
            </a:r>
            <a:r>
              <a:rPr lang="en-US" b="1" baseline="-25000" dirty="0" smtClean="0"/>
              <a:t>1</a:t>
            </a:r>
            <a:r>
              <a:rPr lang="en-US" b="1" baseline="30000" dirty="0" smtClean="0"/>
              <a:t>4</a:t>
            </a:r>
            <a:r>
              <a:rPr lang="en-US" dirty="0" smtClean="0"/>
              <a:t> </a:t>
            </a:r>
          </a:p>
          <a:p>
            <a:r>
              <a:rPr lang="en-US" b="1" dirty="0" err="1" smtClean="0"/>
              <a:t>X_poly</a:t>
            </a:r>
            <a:r>
              <a:rPr lang="en-US" b="1" dirty="0" smtClean="0"/>
              <a:t> = </a:t>
            </a:r>
            <a:r>
              <a:rPr lang="en-US" b="1" dirty="0" err="1" smtClean="0"/>
              <a:t>poly_reg.fit_transform</a:t>
            </a:r>
            <a:r>
              <a:rPr lang="en-US" b="1" dirty="0" smtClean="0"/>
              <a:t>(X), </a:t>
            </a:r>
            <a:r>
              <a:rPr lang="en-US" dirty="0" smtClean="0"/>
              <a:t>will expand x matrix into </a:t>
            </a:r>
            <a:r>
              <a:rPr lang="en-US" dirty="0" err="1" smtClean="0"/>
              <a:t>X_poly</a:t>
            </a:r>
            <a:r>
              <a:rPr lang="en-US" dirty="0" smtClean="0"/>
              <a:t> where each column will contain values of powers of x. </a:t>
            </a:r>
            <a:endParaRPr lang="en-US" dirty="0"/>
          </a:p>
        </p:txBody>
      </p:sp>
    </p:spTree>
    <p:extLst>
      <p:ext uri="{BB962C8B-B14F-4D97-AF65-F5344CB8AC3E}">
        <p14:creationId xmlns:p14="http://schemas.microsoft.com/office/powerpoint/2010/main" val="2157995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8600"/>
            <a:ext cx="8763000"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7489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smtClean="0"/>
              <a:t>lin_reg_2.fit(</a:t>
            </a:r>
            <a:r>
              <a:rPr lang="en-US" b="1" dirty="0" err="1" smtClean="0"/>
              <a:t>X_poly</a:t>
            </a:r>
            <a:r>
              <a:rPr lang="en-US" b="1" dirty="0" smtClean="0"/>
              <a:t>, y) </a:t>
            </a:r>
            <a:r>
              <a:rPr lang="en-US" dirty="0" smtClean="0"/>
              <a:t>fits transformed </a:t>
            </a:r>
            <a:r>
              <a:rPr lang="en-US" dirty="0" err="1" smtClean="0"/>
              <a:t>X_poly</a:t>
            </a:r>
            <a:r>
              <a:rPr lang="en-US" dirty="0" smtClean="0"/>
              <a:t> matrix and salary data. Note that each column is power of x in increasing order</a:t>
            </a:r>
          </a:p>
          <a:p>
            <a:r>
              <a:rPr lang="en-US" dirty="0" smtClean="0"/>
              <a:t>Now, note the graph plotted by polynomial regression</a:t>
            </a:r>
          </a:p>
          <a:p>
            <a:r>
              <a:rPr lang="en-US" dirty="0" smtClean="0"/>
              <a:t>Salary predicted by polynomial regression is approximately 189117 which is quite close to what he was asking for and it fits our company salary model.</a:t>
            </a:r>
          </a:p>
          <a:p>
            <a:r>
              <a:rPr lang="en-US" smtClean="0"/>
              <a:t>Our company can hire the new vice president and he will happily come to us .</a:t>
            </a:r>
          </a:p>
          <a:p>
            <a:endParaRPr lang="en-US" dirty="0"/>
          </a:p>
        </p:txBody>
      </p:sp>
    </p:spTree>
    <p:extLst>
      <p:ext uri="{BB962C8B-B14F-4D97-AF65-F5344CB8AC3E}">
        <p14:creationId xmlns:p14="http://schemas.microsoft.com/office/powerpoint/2010/main" val="2941460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Problem Statement:</a:t>
            </a:r>
            <a:br>
              <a:rPr lang="en-US" b="1" dirty="0" smtClean="0"/>
            </a:b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85800"/>
            <a:ext cx="87630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5086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Problem Statement:</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Consider our company wants to recruit certain people for certain positions. They have found a potential employee who is currently working as a vice president for last 2 years. He is expecting a salary of 190000 for his 2 years experience as vice president.</a:t>
            </a:r>
          </a:p>
          <a:p>
            <a:r>
              <a:rPr lang="en-US" dirty="0" smtClean="0"/>
              <a:t>Now the question is, does his demand fit into our company’s salary structure? If his demand fits, how much can we really offer him?</a:t>
            </a:r>
          </a:p>
          <a:p>
            <a:endParaRPr lang="en-US" dirty="0"/>
          </a:p>
        </p:txBody>
      </p:sp>
    </p:spTree>
    <p:extLst>
      <p:ext uri="{BB962C8B-B14F-4D97-AF65-F5344CB8AC3E}">
        <p14:creationId xmlns:p14="http://schemas.microsoft.com/office/powerpoint/2010/main" val="924551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Problem Statement:</a:t>
            </a:r>
            <a:br>
              <a:rPr lang="en-US" b="1" dirty="0" smtClean="0"/>
            </a:br>
            <a:endParaRPr lang="en-US" dirty="0"/>
          </a:p>
        </p:txBody>
      </p:sp>
      <p:sp>
        <p:nvSpPr>
          <p:cNvPr id="3" name="Content Placeholder 2"/>
          <p:cNvSpPr>
            <a:spLocks noGrp="1"/>
          </p:cNvSpPr>
          <p:nvPr>
            <p:ph idx="1"/>
          </p:nvPr>
        </p:nvSpPr>
        <p:spPr/>
        <p:txBody>
          <a:bodyPr/>
          <a:lstStyle/>
          <a:p>
            <a:r>
              <a:rPr lang="en-US" dirty="0" smtClean="0"/>
              <a:t>Usually in our company, an employee can rise from Vice President to President level in 6 years, so we will predict salary for 8.3 level, because the employee has worked one third of tenure to become President.</a:t>
            </a:r>
          </a:p>
          <a:p>
            <a:endParaRPr lang="en-US" dirty="0"/>
          </a:p>
        </p:txBody>
      </p:sp>
    </p:spTree>
    <p:extLst>
      <p:ext uri="{BB962C8B-B14F-4D97-AF65-F5344CB8AC3E}">
        <p14:creationId xmlns:p14="http://schemas.microsoft.com/office/powerpoint/2010/main" val="2002266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Why to use Polynomial Regression?</a:t>
            </a:r>
            <a:br>
              <a:rPr lang="en-US" b="1" dirty="0" smtClean="0"/>
            </a:br>
            <a:endParaRPr lang="en-US" dirty="0"/>
          </a:p>
        </p:txBody>
      </p:sp>
      <p:sp>
        <p:nvSpPr>
          <p:cNvPr id="3" name="Content Placeholder 2"/>
          <p:cNvSpPr>
            <a:spLocks noGrp="1"/>
          </p:cNvSpPr>
          <p:nvPr>
            <p:ph idx="1"/>
          </p:nvPr>
        </p:nvSpPr>
        <p:spPr/>
        <p:txBody>
          <a:bodyPr/>
          <a:lstStyle/>
          <a:p>
            <a:r>
              <a:rPr lang="en-US" dirty="0" smtClean="0"/>
              <a:t>Let us understand why we are using polynomial regression instead of linear regression. Looking at the dataset, it does not seem linear. As higher positions are concerned, salaries are changing non linearly. Let us first check whether linear regression is providing any good predictions.</a:t>
            </a:r>
          </a:p>
          <a:p>
            <a:endParaRPr lang="en-US" dirty="0"/>
          </a:p>
        </p:txBody>
      </p:sp>
    </p:spTree>
    <p:extLst>
      <p:ext uri="{BB962C8B-B14F-4D97-AF65-F5344CB8AC3E}">
        <p14:creationId xmlns:p14="http://schemas.microsoft.com/office/powerpoint/2010/main" val="4208053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
            <a:ext cx="8610600"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428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534400" cy="6324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0319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Note that red dots are actual salaries plotted against position levels. for position 8.3, our model has predicted a salary of approximately 239851, which is way more than potential employee wanted.</a:t>
            </a:r>
          </a:p>
          <a:p>
            <a:r>
              <a:rPr lang="en-US" dirty="0" smtClean="0"/>
              <a:t>Blue line is regression line and its predictions are far from the reality in most of the cases. We can have a different model to consider and hence we can look into polynomial regression.</a:t>
            </a:r>
          </a:p>
          <a:p>
            <a:endParaRPr lang="en-US" dirty="0"/>
          </a:p>
        </p:txBody>
      </p:sp>
    </p:spTree>
    <p:extLst>
      <p:ext uri="{BB962C8B-B14F-4D97-AF65-F5344CB8AC3E}">
        <p14:creationId xmlns:p14="http://schemas.microsoft.com/office/powerpoint/2010/main" val="351971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Polynomial Regression Model:</a:t>
            </a:r>
            <a:br>
              <a:rPr lang="en-US" b="1" dirty="0" smtClean="0"/>
            </a:br>
            <a:endParaRPr lang="en-US" dirty="0"/>
          </a:p>
        </p:txBody>
      </p:sp>
      <p:sp>
        <p:nvSpPr>
          <p:cNvPr id="3" name="Content Placeholder 2"/>
          <p:cNvSpPr>
            <a:spLocks noGrp="1"/>
          </p:cNvSpPr>
          <p:nvPr>
            <p:ph idx="1"/>
          </p:nvPr>
        </p:nvSpPr>
        <p:spPr/>
        <p:txBody>
          <a:bodyPr/>
          <a:lstStyle/>
          <a:p>
            <a:r>
              <a:rPr lang="en-US" dirty="0" smtClean="0"/>
              <a:t>Equation of polynomial regression model is</a:t>
            </a:r>
          </a:p>
          <a:p>
            <a:r>
              <a:rPr lang="en-US" dirty="0" smtClean="0"/>
              <a:t>y = b</a:t>
            </a:r>
            <a:r>
              <a:rPr lang="en-US" baseline="-25000" dirty="0" smtClean="0"/>
              <a:t>0</a:t>
            </a:r>
            <a:r>
              <a:rPr lang="en-US" dirty="0" smtClean="0"/>
              <a:t> + b</a:t>
            </a:r>
            <a:r>
              <a:rPr lang="en-US" baseline="-25000" dirty="0" smtClean="0"/>
              <a:t>1</a:t>
            </a:r>
            <a:r>
              <a:rPr lang="en-US" dirty="0" smtClean="0"/>
              <a:t>x</a:t>
            </a:r>
            <a:r>
              <a:rPr lang="en-US" baseline="-25000" dirty="0" smtClean="0"/>
              <a:t>1</a:t>
            </a:r>
            <a:r>
              <a:rPr lang="en-US" dirty="0" smtClean="0"/>
              <a:t> + b</a:t>
            </a:r>
            <a:r>
              <a:rPr lang="en-US" baseline="-25000" dirty="0" smtClean="0"/>
              <a:t>2</a:t>
            </a:r>
            <a:r>
              <a:rPr lang="en-US" dirty="0" smtClean="0"/>
              <a:t>x</a:t>
            </a:r>
            <a:r>
              <a:rPr lang="en-US" baseline="-25000" dirty="0" smtClean="0"/>
              <a:t>1</a:t>
            </a:r>
            <a:r>
              <a:rPr lang="en-US" baseline="30000" dirty="0" smtClean="0"/>
              <a:t>2</a:t>
            </a:r>
            <a:r>
              <a:rPr lang="en-US" dirty="0" smtClean="0"/>
              <a:t> + b</a:t>
            </a:r>
            <a:r>
              <a:rPr lang="en-US" baseline="-25000" dirty="0" smtClean="0"/>
              <a:t>3</a:t>
            </a:r>
            <a:r>
              <a:rPr lang="en-US" dirty="0" smtClean="0"/>
              <a:t>x</a:t>
            </a:r>
            <a:r>
              <a:rPr lang="en-US" baseline="-25000" dirty="0" smtClean="0"/>
              <a:t>1</a:t>
            </a:r>
            <a:r>
              <a:rPr lang="en-US" baseline="30000" dirty="0" smtClean="0"/>
              <a:t>3 </a:t>
            </a:r>
            <a:r>
              <a:rPr lang="en-US" dirty="0" smtClean="0"/>
              <a:t>+ … + b</a:t>
            </a:r>
            <a:r>
              <a:rPr lang="en-US" baseline="-25000" dirty="0" smtClean="0"/>
              <a:t>n</a:t>
            </a:r>
            <a:r>
              <a:rPr lang="en-US" dirty="0" smtClean="0"/>
              <a:t>x</a:t>
            </a:r>
            <a:r>
              <a:rPr lang="en-US" baseline="-25000" dirty="0" smtClean="0"/>
              <a:t>1</a:t>
            </a:r>
            <a:r>
              <a:rPr lang="en-US" baseline="30000" dirty="0" smtClean="0"/>
              <a:t>n </a:t>
            </a:r>
            <a:endParaRPr lang="en-US" dirty="0" smtClean="0"/>
          </a:p>
          <a:p>
            <a:r>
              <a:rPr lang="en-US" dirty="0" smtClean="0"/>
              <a:t>We will give polynomial powers to existing positions dataset.</a:t>
            </a:r>
          </a:p>
          <a:p>
            <a:endParaRPr lang="en-US" dirty="0"/>
          </a:p>
        </p:txBody>
      </p:sp>
    </p:spTree>
    <p:extLst>
      <p:ext uri="{BB962C8B-B14F-4D97-AF65-F5344CB8AC3E}">
        <p14:creationId xmlns:p14="http://schemas.microsoft.com/office/powerpoint/2010/main" val="3259550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396</Words>
  <Application>Microsoft Office PowerPoint</Application>
  <PresentationFormat>On-screen Show (4:3)</PresentationFormat>
  <Paragraphs>21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Polynomial Regression: </vt:lpstr>
      <vt:lpstr>Problem Statement: </vt:lpstr>
      <vt:lpstr>Problem Statement: </vt:lpstr>
      <vt:lpstr>Problem Statement: </vt:lpstr>
      <vt:lpstr>Why to use Polynomial Regression? </vt:lpstr>
      <vt:lpstr>PowerPoint Presentation</vt:lpstr>
      <vt:lpstr>PowerPoint Presentation</vt:lpstr>
      <vt:lpstr>PowerPoint Presentation</vt:lpstr>
      <vt:lpstr>Polynomial Regression Model: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Polynomial Regression:</dc:title>
  <dc:creator>Windows User</dc:creator>
  <cp:lastModifiedBy>Windows User</cp:lastModifiedBy>
  <cp:revision>6</cp:revision>
  <dcterms:created xsi:type="dcterms:W3CDTF">2018-05-23T16:33:32Z</dcterms:created>
  <dcterms:modified xsi:type="dcterms:W3CDTF">2018-05-23T17:42:44Z</dcterms:modified>
</cp:coreProperties>
</file>