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4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57C19-9DB7-422E-AA44-E912551F102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A16B-2399-4739-AF01-F3D6C8E3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to remember a thumb rule to identify the right hyper-plane: “Select the hyper-plane which segregates the two classes better”. In this scenario, hyper-plane “B” has excellently performed this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Above, you can see that the margin for hyper-plane C is high as compared to both A and B. Hence, we name the right hyper-plane as C. Another lightning reason for selecting the hyper-plane with higher margin is robustness. If we select a hyper-plane having low margin then there is high chance of miss-classification.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you may have selected the hyper-plane </a:t>
            </a:r>
            <a:r>
              <a:rPr lang="en-US" b="1" dirty="0" smtClean="0"/>
              <a:t>B </a:t>
            </a:r>
            <a:r>
              <a:rPr lang="en-US" dirty="0" smtClean="0"/>
              <a:t>as it has higher margin compared to </a:t>
            </a:r>
            <a:r>
              <a:rPr lang="en-US" b="1" dirty="0" smtClean="0"/>
              <a:t>A. </a:t>
            </a:r>
            <a:r>
              <a:rPr lang="en-US" dirty="0" smtClean="0"/>
              <a:t>But, here is the catch, SVM selects the hyper-plane which classifies the classes accurately prior to maximizing margin. Here, hyper-plane B has a classification error and A has classified all correctly. Therefore, the right hyper-plane is </a:t>
            </a:r>
            <a:r>
              <a:rPr lang="en-US" b="1" dirty="0" smtClean="0"/>
              <a:t>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I have already mentioned, one star at other end is like an outlier for star class. SVM has a feature to ignore outliers and find the hyper-plane that has maximum margin. Hence, we can say, SVM is robust to outliers.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4 red points in blue area and 3 green points in orange area. It means 93 predictions out of 100 are correct and 7 are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13 green points in orange area and 1 red point in blue area. It means out of 100, 86 predictions are right and 14 are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green points are observed in orange area and 14 red points in blue area. It means out of 100, only 74 predictions are right and 26 are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5A16B-2399-4739-AF01-F3D6C8E3EF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8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CDD0-3B0E-4143-BDEC-CEDF675950D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B851-F05B-4233-A44F-21D12FC9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lyticsvidhya.com/wp-content/uploads/2015/10/SVM_6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rnel_metho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javageek.com/2018/02/27/logistic-regression-classification/" TargetMode="External"/><Relationship Id="rId2" Type="http://schemas.openxmlformats.org/officeDocument/2006/relationships/hyperlink" Target="http://scikit-learn.org/stable/modules/generated/sklearn.svm.SV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meshgri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SVM Classification: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b="1" dirty="0" smtClean="0"/>
              <a:t>Can we classify two classes (Scenario-4)?: </a:t>
            </a:r>
            <a:r>
              <a:rPr lang="en-US" dirty="0" smtClean="0"/>
              <a:t>Below, I am unable to segregate the two classes using a straight line, as one of star lies in the territory of other(circle) class as an outlier. 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AutoShape 2" descr="SVM_6"/>
          <p:cNvSpPr>
            <a:spLocks noChangeAspect="1" noChangeArrowheads="1"/>
          </p:cNvSpPr>
          <p:nvPr/>
        </p:nvSpPr>
        <p:spPr bwMode="auto">
          <a:xfrm>
            <a:off x="155575" y="-1150938"/>
            <a:ext cx="37052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SVM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56864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SVM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8392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9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126163"/>
          </a:xfrm>
        </p:spPr>
        <p:txBody>
          <a:bodyPr/>
          <a:lstStyle/>
          <a:p>
            <a:r>
              <a:rPr lang="en-US" b="1" dirty="0" smtClean="0"/>
              <a:t>Find the hyper-plane to segregate to classes (Scenario-5): </a:t>
            </a:r>
            <a:r>
              <a:rPr lang="en-US" dirty="0" smtClean="0"/>
              <a:t>In the scenario below, we can’t have linear hyper-plane between the two classes, so how does SVM classify these two classes? Till now, we have only looked at the linear hyper-plane.</a:t>
            </a:r>
            <a:r>
              <a:rPr lang="en-US" b="1" dirty="0" smtClean="0">
                <a:hlinkClick r:id="rId2"/>
              </a:rPr>
              <a:t/>
            </a:r>
            <a:br>
              <a:rPr lang="en-US" b="1" dirty="0" smtClean="0">
                <a:hlinkClick r:id="rId2"/>
              </a:rPr>
            </a:br>
            <a:endParaRPr lang="en-US" dirty="0"/>
          </a:p>
        </p:txBody>
      </p:sp>
      <p:pic>
        <p:nvPicPr>
          <p:cNvPr id="18434" name="Picture 2" descr="SVM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7315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SVM can solve this problem. Easily! It solves this problem by introducing additional feature. Here, we will add a new feature z=x^2+y^2. Now, let’s plot the data points on axis x and z:</a:t>
            </a:r>
            <a:endParaRPr lang="en-US" dirty="0"/>
          </a:p>
        </p:txBody>
      </p:sp>
      <p:pic>
        <p:nvPicPr>
          <p:cNvPr id="19458" name="Picture 2" descr="SVM_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7162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5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above plot, points to consider are:</a:t>
            </a:r>
          </a:p>
          <a:p>
            <a:r>
              <a:rPr lang="en-US" dirty="0" smtClean="0">
                <a:effectLst/>
              </a:rPr>
              <a:t>All values for z would be positive always because z is the squared sum of both x and y</a:t>
            </a:r>
          </a:p>
          <a:p>
            <a:r>
              <a:rPr lang="en-US" dirty="0" smtClean="0">
                <a:effectLst/>
              </a:rPr>
              <a:t>In the original plot, red circles appear close to the origin of x and y axes, leading to lower value of z and star relatively away from the origin result to higher value of 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4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SVM, it is easy to have a linear hyper-plane between these two classes. But, another burning question which arises is, should we need to add this feature manually to have a hyper-plane. No, SVM has a technique called the </a:t>
            </a:r>
            <a:r>
              <a:rPr lang="en-US" b="1" dirty="0" smtClean="0">
                <a:hlinkClick r:id="rId2"/>
              </a:rPr>
              <a:t>kernel</a:t>
            </a:r>
            <a:r>
              <a:rPr lang="en-US" b="1" dirty="0" smtClean="0"/>
              <a:t> trick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1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functions which takes low dimensional input space and transform it to a higher dimensional space i.e. it converts not separable problem to separable problem, these functions are called kernels. It is mostly useful in non-linear separation problem. Simply put, it does some extremely complex data transformations, then find out the process to separate the data based on the labels or outputs you’ve 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7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we look at the hyper-plane in original input space it looks like a circle:</a:t>
            </a:r>
            <a:endParaRPr lang="en-US" dirty="0"/>
          </a:p>
        </p:txBody>
      </p:sp>
      <p:pic>
        <p:nvPicPr>
          <p:cNvPr id="20482" name="Picture 2" descr="SVM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562600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7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 are popular in machine learning. In this article, we will perform SVM classification with different types of kernels provided by </a:t>
            </a:r>
            <a:r>
              <a:rPr lang="en-US" dirty="0" err="1" smtClean="0"/>
              <a:t>sklearn.svm</a:t>
            </a:r>
            <a:r>
              <a:rPr lang="en-US" dirty="0" smtClean="0"/>
              <a:t> library’s </a:t>
            </a:r>
            <a:r>
              <a:rPr lang="en-US" dirty="0" smtClean="0">
                <a:hlinkClick r:id="rId2"/>
              </a:rPr>
              <a:t>SVC</a:t>
            </a:r>
            <a:r>
              <a:rPr lang="en-US" dirty="0" smtClean="0"/>
              <a:t> class. We will use the same problem statement used in</a:t>
            </a:r>
            <a:r>
              <a:rPr lang="en-US" dirty="0" smtClean="0">
                <a:hlinkClick r:id="rId3"/>
              </a:rPr>
              <a:t> logistic regression article</a:t>
            </a:r>
            <a:r>
              <a:rPr lang="en-US" dirty="0" smtClean="0"/>
              <a:t>. We want to know whether a particular user will buy our car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3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Preprocessing: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991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69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Support Vector Machine?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“Support Vector Machine” (SVM) is a supervised machine learning algorithm which can be used for both classification or regression challenges. However,  it is mostly used in classification problems.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4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read “Social_Network_Ads.csv” file and stored in dataset.</a:t>
            </a:r>
          </a:p>
          <a:p>
            <a:r>
              <a:rPr lang="en-US" dirty="0" smtClean="0"/>
              <a:t>Extracted age and salary information from dataset and stored in X</a:t>
            </a:r>
          </a:p>
          <a:p>
            <a:r>
              <a:rPr lang="en-US" dirty="0" smtClean="0"/>
              <a:t>Extracted purchase information from dataset and stored in Y.</a:t>
            </a:r>
          </a:p>
          <a:p>
            <a:r>
              <a:rPr lang="en-US" dirty="0" smtClean="0"/>
              <a:t>Split dataset in training and test set so that machine can be trained using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and </a:t>
            </a:r>
            <a:r>
              <a:rPr lang="en-US" dirty="0" err="1" smtClean="0"/>
              <a:t>X_test</a:t>
            </a:r>
            <a:r>
              <a:rPr lang="en-US" dirty="0" smtClean="0"/>
              <a:t> and </a:t>
            </a:r>
            <a:r>
              <a:rPr lang="en-US" dirty="0" err="1" smtClean="0"/>
              <a:t>y_test</a:t>
            </a:r>
            <a:r>
              <a:rPr lang="en-US" dirty="0" smtClean="0"/>
              <a:t> can be used as test set.</a:t>
            </a:r>
          </a:p>
          <a:p>
            <a:r>
              <a:rPr lang="en-US" dirty="0" smtClean="0"/>
              <a:t>Used feature scaling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smtClean="0"/>
              <a:t>X_test.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Linear SVM Classification: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imported Support Vector Classifier  i.e. SVC from </a:t>
            </a:r>
            <a:r>
              <a:rPr lang="en-US" dirty="0" err="1" smtClean="0"/>
              <a:t>sklearn.svm</a:t>
            </a:r>
            <a:endParaRPr lang="en-US" dirty="0" smtClean="0"/>
          </a:p>
          <a:p>
            <a:r>
              <a:rPr lang="en-US" dirty="0" smtClean="0"/>
              <a:t>created a classifier object with a linear kernel</a:t>
            </a:r>
          </a:p>
          <a:p>
            <a:r>
              <a:rPr lang="en-US" dirty="0" smtClean="0"/>
              <a:t>fitted classifier with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That’s it, we have created our classifier, let plot classification graph and compare actual i.e. </a:t>
            </a:r>
            <a:r>
              <a:rPr lang="en-US" dirty="0" err="1" smtClean="0"/>
              <a:t>y_test</a:t>
            </a:r>
            <a:r>
              <a:rPr lang="en-US" dirty="0" smtClean="0"/>
              <a:t> results.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16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599" cy="64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5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aranged_ages</a:t>
            </a:r>
            <a:r>
              <a:rPr lang="en-US" dirty="0" smtClean="0"/>
              <a:t> variable will have scaled ages of users starting from minimum age to maximum age incremented by 0.01.</a:t>
            </a:r>
          </a:p>
          <a:p>
            <a:r>
              <a:rPr lang="en-US" b="1" dirty="0" err="1" smtClean="0"/>
              <a:t>aranged_salaries</a:t>
            </a:r>
            <a:r>
              <a:rPr lang="en-US" dirty="0" smtClean="0"/>
              <a:t> variable will have scaled salaries of users starting from minimum salary to maximum salary incremented by 0.01.</a:t>
            </a:r>
          </a:p>
          <a:p>
            <a:r>
              <a:rPr lang="en-US" dirty="0" err="1" smtClean="0"/>
              <a:t>np.</a:t>
            </a:r>
            <a:r>
              <a:rPr lang="en-US" dirty="0" err="1" smtClean="0">
                <a:hlinkClick r:id="rId2"/>
              </a:rPr>
              <a:t>meshgrid</a:t>
            </a:r>
            <a:r>
              <a:rPr lang="en-US" dirty="0" smtClean="0"/>
              <a:t>() takes </a:t>
            </a:r>
            <a:r>
              <a:rPr lang="en-US" dirty="0" err="1" smtClean="0"/>
              <a:t>aranged_ages</a:t>
            </a:r>
            <a:r>
              <a:rPr lang="en-US" dirty="0" smtClean="0"/>
              <a:t> and </a:t>
            </a:r>
            <a:r>
              <a:rPr lang="en-US" dirty="0" err="1" smtClean="0"/>
              <a:t>aranged_salaries</a:t>
            </a:r>
            <a:r>
              <a:rPr lang="en-US" dirty="0" smtClean="0"/>
              <a:t> to form X1 and X2.</a:t>
            </a:r>
          </a:p>
          <a:p>
            <a:r>
              <a:rPr lang="en-US" dirty="0" smtClean="0"/>
              <a:t>X1 and X2 are used for creating a graph which classifies all data points using SVM classification. It is done using </a:t>
            </a:r>
            <a:r>
              <a:rPr lang="en-US" b="1" dirty="0" err="1" smtClean="0"/>
              <a:t>plt.contourf</a:t>
            </a:r>
            <a:r>
              <a:rPr lang="en-US" b="1" dirty="0" smtClean="0"/>
              <a:t>(), 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Then we plot actual data points from test set on graph to compare them with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10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25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Orange and blue sections denote users who will not and who will buy the car respectively</a:t>
            </a:r>
          </a:p>
          <a:p>
            <a:r>
              <a:rPr lang="en-US" dirty="0" smtClean="0"/>
              <a:t>red and green points denote users who didn’t buy and who bought the car.</a:t>
            </a:r>
          </a:p>
          <a:p>
            <a:r>
              <a:rPr lang="en-US" dirty="0" smtClean="0"/>
              <a:t>As per graph, we can see 8 green points in orange area and 2 red points in blue area. It means out of 100, 10 predictions are wrong and 90 are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200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90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763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74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3058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053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686800" cy="632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algorithm, we plot each data item as a point in n-dimensional space (where n is number of features you have) with the value of each feature being the value of a particular coordinate. Then, we perform classification by finding the hyper-plane that differentiate the two classes very well (look at the below snapshot).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0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1"/>
            <a:ext cx="8458200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5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15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 Vectors are simply the co-ordinates of individual observation. Support Vector Machine is a frontier which best segregates the two classes (hyper-plane/ line).</a:t>
            </a:r>
            <a:endParaRPr lang="en-US" dirty="0"/>
          </a:p>
        </p:txBody>
      </p:sp>
      <p:pic>
        <p:nvPicPr>
          <p:cNvPr id="11266" name="Picture 2" descr="SVM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7162800" cy="3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6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does it work?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Above, we got accustomed to the process of segregating the two classes with a hyper-plane. Now the burning question is “How can we identify the right hyper-plane?”. Don’t worry, it’s not as hard as you think!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smtClean="0"/>
              <a:t>Identify the right hyper-plane (Scenario-1): </a:t>
            </a:r>
            <a:r>
              <a:rPr lang="en-US" dirty="0" smtClean="0"/>
              <a:t>Here, we have three hyper-planes (A, B and C). Now, identify the right hyper-plane to classify star and circle.</a:t>
            </a:r>
            <a:endParaRPr lang="en-US" dirty="0"/>
          </a:p>
        </p:txBody>
      </p:sp>
      <p:pic>
        <p:nvPicPr>
          <p:cNvPr id="12290" name="Picture 2" descr="SVM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3152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7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 smtClean="0"/>
              <a:t>Identify the right hyper-plane (Scenario-2): </a:t>
            </a:r>
            <a:r>
              <a:rPr lang="en-US" dirty="0" smtClean="0"/>
              <a:t>Here, we have three hyper-planes (A, B and C) and all are segregating the classes well. Now, How can we identify the right hyper-plane? </a:t>
            </a:r>
            <a:endParaRPr lang="en-US" dirty="0"/>
          </a:p>
        </p:txBody>
      </p:sp>
      <p:pic>
        <p:nvPicPr>
          <p:cNvPr id="13314" name="Picture 2" descr="SVM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Here, maximizing the distances between nearest data point (either class) and hyper-plane will help us to decide the right hyper-plane. This distance is called as </a:t>
            </a:r>
            <a:r>
              <a:rPr lang="en-US" b="1" dirty="0" smtClean="0"/>
              <a:t>Margin</a:t>
            </a:r>
            <a:r>
              <a:rPr lang="en-US" dirty="0" smtClean="0"/>
              <a:t>. Let’s look at the below snapshot:</a:t>
            </a:r>
            <a:endParaRPr lang="en-US" dirty="0"/>
          </a:p>
        </p:txBody>
      </p:sp>
      <p:pic>
        <p:nvPicPr>
          <p:cNvPr id="14338" name="Picture 2" descr="SVM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5867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 smtClean="0"/>
              <a:t>Identify the right hyper-plane (Scenario-3):</a:t>
            </a:r>
            <a:r>
              <a:rPr lang="en-US" dirty="0" smtClean="0"/>
              <a:t>Hint:</a:t>
            </a:r>
            <a:r>
              <a:rPr lang="en-US" b="1" dirty="0" smtClean="0"/>
              <a:t> </a:t>
            </a:r>
            <a:r>
              <a:rPr lang="en-US" dirty="0" smtClean="0"/>
              <a:t>Use the rules as discussed in previous section to identify the right hyper-plane</a:t>
            </a:r>
            <a:endParaRPr lang="en-US" dirty="0"/>
          </a:p>
        </p:txBody>
      </p:sp>
      <p:sp>
        <p:nvSpPr>
          <p:cNvPr id="4" name="AutoShape 2" descr="SVM_5"/>
          <p:cNvSpPr>
            <a:spLocks noChangeAspect="1" noChangeArrowheads="1"/>
          </p:cNvSpPr>
          <p:nvPr/>
        </p:nvSpPr>
        <p:spPr bwMode="auto">
          <a:xfrm>
            <a:off x="155575" y="-1211263"/>
            <a:ext cx="35433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VM_5"/>
          <p:cNvSpPr>
            <a:spLocks noChangeAspect="1" noChangeArrowheads="1"/>
          </p:cNvSpPr>
          <p:nvPr/>
        </p:nvSpPr>
        <p:spPr bwMode="auto">
          <a:xfrm>
            <a:off x="307975" y="-1058863"/>
            <a:ext cx="35433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6" name="Picture 6" descr="SVM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10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7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700</Words>
  <Application>Microsoft Office PowerPoint</Application>
  <PresentationFormat>On-screen Show (4:3)</PresentationFormat>
  <Paragraphs>63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SVM Classification: </vt:lpstr>
      <vt:lpstr>What is Support Vector Machine? </vt:lpstr>
      <vt:lpstr>PowerPoint Presentation</vt:lpstr>
      <vt:lpstr>PowerPoint Presentation</vt:lpstr>
      <vt:lpstr>How does it work?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we look at the hyper-plane in original input space it looks like a circle:</vt:lpstr>
      <vt:lpstr>PowerPoint Presentation</vt:lpstr>
      <vt:lpstr>Data Preprocessing: </vt:lpstr>
      <vt:lpstr>PowerPoint Presentation</vt:lpstr>
      <vt:lpstr>Linear SVM Classification: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Classification:</dc:title>
  <dc:creator>Windows User</dc:creator>
  <cp:lastModifiedBy>Mahendra Datta</cp:lastModifiedBy>
  <cp:revision>9</cp:revision>
  <dcterms:created xsi:type="dcterms:W3CDTF">2018-05-24T18:11:57Z</dcterms:created>
  <dcterms:modified xsi:type="dcterms:W3CDTF">2021-05-26T07:27:14Z</dcterms:modified>
</cp:coreProperties>
</file>