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8" r:id="rId3"/>
    <p:sldId id="265" r:id="rId4"/>
    <p:sldId id="290" r:id="rId5"/>
    <p:sldId id="292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DAF"/>
    <a:srgbClr val="316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E952-32FE-4953-94E9-17FB27F7D7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F4C32-B4D9-48FF-9A95-8237E9D7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CFA5EB-8C47-3B41-8231-2967036D931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12208933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9217" y="6310314"/>
            <a:ext cx="19452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626810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21370" y="6283214"/>
            <a:ext cx="6186613" cy="481408"/>
          </a:xfrm>
        </p:spPr>
        <p:txBody>
          <a:bodyPr anchor="ctr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029542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087499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6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3817-1404-4300-BE67-820C1C4280A9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A64F-E4D2-49CD-923B-C574E2D6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prot-pdbe/eccb2018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7797" y="2443942"/>
            <a:ext cx="5932516" cy="3549534"/>
          </a:xfrm>
          <a:prstGeom prst="rect">
            <a:avLst/>
          </a:prstGeom>
          <a:solidFill>
            <a:srgbClr val="316D5D">
              <a:alpha val="74902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Subtitle 5"/>
          <p:cNvSpPr>
            <a:spLocks noGrp="1"/>
          </p:cNvSpPr>
          <p:nvPr>
            <p:ph type="subTitle" idx="1"/>
          </p:nvPr>
        </p:nvSpPr>
        <p:spPr>
          <a:xfrm>
            <a:off x="1896631" y="2751169"/>
            <a:ext cx="3780962" cy="1805795"/>
          </a:xfrm>
        </p:spPr>
        <p:txBody>
          <a:bodyPr/>
          <a:lstStyle/>
          <a:p>
            <a:r>
              <a:rPr lang="en-US" sz="2800" dirty="0">
                <a:latin typeface="Century Gothic" panose="020B0502020202020204" pitchFamily="34" charset="0"/>
              </a:rPr>
              <a:t>Mihaly Varadi &amp; Andrew Nightingale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ECCB 2018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Athens, 8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Sep</a:t>
            </a:r>
          </a:p>
        </p:txBody>
      </p:sp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308610" y="525264"/>
            <a:ext cx="11464290" cy="14224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>
                <a:latin typeface="Century Gothic" panose="020B0502020202020204" pitchFamily="34" charset="0"/>
              </a:rPr>
              <a:t>Exploring Programmatic Access to Protein Sequence, Function and Structure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1" y="5471345"/>
            <a:ext cx="4019751" cy="125617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90604" y="3384226"/>
            <a:ext cx="3674378" cy="5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None/>
              <a:defRPr sz="2400" b="0" i="0">
                <a:solidFill>
                  <a:schemeClr val="bg1"/>
                </a:solidFill>
                <a:latin typeface="HelveticaNeueLT Pro 35 Th"/>
                <a:ea typeface="ＭＳ Ｐゴシック" charset="0"/>
                <a:cs typeface="HelveticaNeueLT Pro 35 Th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b="1" kern="0" dirty="0">
                <a:latin typeface="Century Gothic" panose="020B0502020202020204" pitchFamily="34" charset="0"/>
              </a:rPr>
              <a:t> </a:t>
            </a:r>
            <a:r>
              <a:rPr lang="en-GB" sz="2800" b="1" kern="0" dirty="0" err="1">
                <a:latin typeface="Century Gothic" panose="020B0502020202020204" pitchFamily="34" charset="0"/>
              </a:rPr>
              <a:t>proteindatabank</a:t>
            </a:r>
            <a:endParaRPr lang="en-GB" sz="2800" b="1" kern="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08" y="2748824"/>
            <a:ext cx="541704" cy="541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6" y="3344914"/>
            <a:ext cx="576218" cy="576218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7070526" y="4004300"/>
            <a:ext cx="3694456" cy="55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None/>
              <a:defRPr sz="2400" b="0" i="0">
                <a:solidFill>
                  <a:schemeClr val="bg1"/>
                </a:solidFill>
                <a:latin typeface="HelveticaNeueLT Pro 35 Th"/>
                <a:ea typeface="ＭＳ Ｐゴシック" charset="0"/>
                <a:cs typeface="HelveticaNeueLT Pro 35 Th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b="1" kern="0" dirty="0">
                <a:latin typeface="Century Gothic" panose="020B0502020202020204" pitchFamily="34" charset="0"/>
              </a:rPr>
              <a:t> @</a:t>
            </a:r>
            <a:r>
              <a:rPr lang="en-GB" sz="2800" b="1" kern="0" dirty="0" err="1">
                <a:latin typeface="Century Gothic" panose="020B0502020202020204" pitchFamily="34" charset="0"/>
              </a:rPr>
              <a:t>PDBeurope</a:t>
            </a:r>
            <a:endParaRPr lang="en-GB" sz="2800" b="1" kern="0" dirty="0">
              <a:latin typeface="Century Gothic" panose="020B0502020202020204" pitchFamily="34" charset="0"/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7094788" y="2761306"/>
            <a:ext cx="3753321" cy="71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None/>
              <a:defRPr sz="2400" b="0" i="0">
                <a:solidFill>
                  <a:schemeClr val="bg1"/>
                </a:solidFill>
                <a:latin typeface="HelveticaNeueLT Pro 35 Th"/>
                <a:ea typeface="ＭＳ Ｐゴシック" charset="0"/>
                <a:cs typeface="HelveticaNeueLT Pro 35 Th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b="1" kern="0" dirty="0">
                <a:latin typeface="Century Gothic" panose="020B0502020202020204" pitchFamily="34" charset="0"/>
              </a:rPr>
              <a:t> pdbhelp@ebi.ac.uk</a:t>
            </a:r>
          </a:p>
        </p:txBody>
      </p:sp>
      <p:sp>
        <p:nvSpPr>
          <p:cNvPr id="18" name="Shape 70"/>
          <p:cNvSpPr txBox="1"/>
          <p:nvPr/>
        </p:nvSpPr>
        <p:spPr>
          <a:xfrm>
            <a:off x="7081872" y="5176744"/>
            <a:ext cx="3832739" cy="6255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pdbart</a:t>
            </a:r>
            <a:endParaRPr lang="en-US" sz="2800" b="1" dirty="0">
              <a:solidFill>
                <a:schemeClr val="lt1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" name="Shape 73" descr="Pinterest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595" y="5174357"/>
            <a:ext cx="553875" cy="55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71" descr="instagram-Logo-PNG-Transparent-Background-downloa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0109" y="4556965"/>
            <a:ext cx="565075" cy="5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72"/>
          <p:cNvSpPr txBox="1"/>
          <p:nvPr/>
        </p:nvSpPr>
        <p:spPr>
          <a:xfrm>
            <a:off x="7077193" y="4591400"/>
            <a:ext cx="3687789" cy="495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pdbeurope</a:t>
            </a:r>
            <a:endParaRPr lang="en-US" sz="2800" b="1" dirty="0">
              <a:solidFill>
                <a:schemeClr val="lt1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3339" r="4779" b="3339"/>
          <a:stretch/>
        </p:blipFill>
        <p:spPr>
          <a:xfrm>
            <a:off x="6456727" y="3968283"/>
            <a:ext cx="498744" cy="4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392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7939"/>
            <a:ext cx="12192000" cy="682018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Welcome to the workshop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593" y="1961804"/>
            <a:ext cx="11086406" cy="196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Who are we?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Century Gothic" panose="020B0502020202020204" pitchFamily="34" charset="0"/>
              </a:rPr>
              <a:t>What is the plan for today?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Century Gothic" panose="020B0502020202020204" pitchFamily="34" charset="0"/>
              </a:rPr>
              <a:t>Where to find materials?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29584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I arrow 2015.png"/>
          <p:cNvPicPr>
            <a:picLocks noChangeAspect="1"/>
          </p:cNvPicPr>
          <p:nvPr/>
        </p:nvPicPr>
        <p:blipFill rotWithShape="1">
          <a:blip r:embed="rId2"/>
          <a:srcRect l="3857" t="5395" r="4032" b="6727"/>
          <a:stretch/>
        </p:blipFill>
        <p:spPr>
          <a:xfrm>
            <a:off x="1981198" y="831273"/>
            <a:ext cx="8229601" cy="60267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884011" y="3915295"/>
            <a:ext cx="243364" cy="1911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8774" y="12413"/>
            <a:ext cx="893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EMBL-EBI resources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0C58575-05DD-9341-8F01-185F767F45B6}"/>
              </a:ext>
            </a:extLst>
          </p:cNvPr>
          <p:cNvSpPr/>
          <p:nvPr/>
        </p:nvSpPr>
        <p:spPr>
          <a:xfrm rot="10800000">
            <a:off x="10018775" y="3374136"/>
            <a:ext cx="853441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794278-355C-D341-B4FF-88134847555E}"/>
              </a:ext>
            </a:extLst>
          </p:cNvPr>
          <p:cNvSpPr/>
          <p:nvPr/>
        </p:nvSpPr>
        <p:spPr>
          <a:xfrm rot="10800000">
            <a:off x="10048112" y="4459224"/>
            <a:ext cx="853441" cy="329184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6352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7939"/>
            <a:ext cx="12192000" cy="682018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Workshop schedule (morning)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593" y="1961804"/>
            <a:ext cx="11086406" cy="431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GB" sz="2400" dirty="0">
                <a:latin typeface="Century Gothic" panose="020B0502020202020204" pitchFamily="34" charset="0"/>
              </a:rPr>
              <a:t>Session 1 - Introductions</a:t>
            </a: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09:00 – 09:10 Welcome (this is what happens now)</a:t>
            </a:r>
            <a:endParaRPr lang="en-US" dirty="0">
              <a:latin typeface="Century Gothic" panose="020B050202020202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09:10 – 09:50 Introduction to </a:t>
            </a:r>
            <a:r>
              <a:rPr lang="en-US" dirty="0" err="1">
                <a:latin typeface="Century Gothic" panose="020B0502020202020204" pitchFamily="34" charset="0"/>
              </a:rPr>
              <a:t>UniProt</a:t>
            </a:r>
            <a:endParaRPr lang="en-US" dirty="0">
              <a:latin typeface="Century Gothic" panose="020B050202020202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09:50 – 10:30 Introduction to PDBe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latin typeface="Century Gothic" panose="020B0502020202020204" pitchFamily="34" charset="0"/>
              </a:rPr>
              <a:t>Coffee break 30min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latin typeface="Century Gothic" panose="020B0502020202020204" pitchFamily="34" charset="0"/>
              </a:rPr>
              <a:t>Session 2 – API</a:t>
            </a: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11:00 – 11:45 PDBe API</a:t>
            </a: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11:45 – 12:30 </a:t>
            </a:r>
            <a:r>
              <a:rPr lang="en-US" dirty="0" err="1">
                <a:latin typeface="Century Gothic" panose="020B0502020202020204" pitchFamily="34" charset="0"/>
              </a:rPr>
              <a:t>UniProt</a:t>
            </a:r>
            <a:r>
              <a:rPr lang="en-US" dirty="0">
                <a:latin typeface="Century Gothic" panose="020B0502020202020204" pitchFamily="34" charset="0"/>
              </a:rPr>
              <a:t> API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latin typeface="Century Gothic" panose="020B0502020202020204" pitchFamily="34" charset="0"/>
              </a:rPr>
              <a:t>Lunch break 60min</a:t>
            </a:r>
          </a:p>
        </p:txBody>
      </p:sp>
    </p:spTree>
    <p:extLst>
      <p:ext uri="{BB962C8B-B14F-4D97-AF65-F5344CB8AC3E}">
        <p14:creationId xmlns:p14="http://schemas.microsoft.com/office/powerpoint/2010/main" val="23066477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7939"/>
            <a:ext cx="12192000" cy="682018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Workshop schedule (afternoon)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593" y="1961804"/>
            <a:ext cx="11086406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GB" sz="2400" dirty="0">
                <a:latin typeface="Century Gothic" panose="020B0502020202020204" pitchFamily="34" charset="0"/>
              </a:rPr>
              <a:t>Session 3 – Web components</a:t>
            </a: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13:30 – 14:15 </a:t>
            </a:r>
            <a:r>
              <a:rPr lang="en-GB" dirty="0" err="1">
                <a:latin typeface="Century Gothic" panose="020B0502020202020204" pitchFamily="34" charset="0"/>
              </a:rPr>
              <a:t>UniProt</a:t>
            </a:r>
            <a:r>
              <a:rPr lang="en-GB" dirty="0">
                <a:latin typeface="Century Gothic" panose="020B0502020202020204" pitchFamily="34" charset="0"/>
              </a:rPr>
              <a:t> web components</a:t>
            </a:r>
            <a:endParaRPr lang="en-US" dirty="0">
              <a:latin typeface="Century Gothic" panose="020B050202020202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14:15 – 15:00 PDBe web components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latin typeface="Century Gothic" panose="020B0502020202020204" pitchFamily="34" charset="0"/>
              </a:rPr>
              <a:t>Coffee break 30min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latin typeface="Century Gothic" panose="020B0502020202020204" pitchFamily="34" charset="0"/>
              </a:rPr>
              <a:t>Session 4 – Bringing it all together</a:t>
            </a:r>
          </a:p>
          <a:p>
            <a:pPr marL="914400" lvl="1" indent="-4572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15:30 – 17:00 Case study (or own ideas)</a:t>
            </a:r>
          </a:p>
        </p:txBody>
      </p:sp>
    </p:spTree>
    <p:extLst>
      <p:ext uri="{BB962C8B-B14F-4D97-AF65-F5344CB8AC3E}">
        <p14:creationId xmlns:p14="http://schemas.microsoft.com/office/powerpoint/2010/main" val="180660332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7939"/>
            <a:ext cx="12192000" cy="682018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Where to find materials?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593" y="1961804"/>
            <a:ext cx="11086406" cy="294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GB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All the materials of this workshop can be found in this GitHub repository: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GB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4400" dirty="0">
                <a:hlinkClick r:id="rId2"/>
              </a:rPr>
              <a:t>https://github.com/uniprot-pdbe/eccb2018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440302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184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Century Gothic</vt:lpstr>
      <vt:lpstr>Helvetica Neue</vt:lpstr>
      <vt:lpstr>HelveticaNeueLT Pro 35 Th</vt:lpstr>
      <vt:lpstr>HelveticaNeueLT Pro 45 Lt</vt:lpstr>
      <vt:lpstr>Office Theme</vt:lpstr>
      <vt:lpstr>Exploring Programmatic Access to Protein Sequence, Function and Structure Information</vt:lpstr>
      <vt:lpstr>Welcome to the workshop</vt:lpstr>
      <vt:lpstr>PowerPoint Presentation</vt:lpstr>
      <vt:lpstr>Workshop schedule (morning)</vt:lpstr>
      <vt:lpstr>Workshop schedule (afternoon)</vt:lpstr>
      <vt:lpstr>Where to find materials?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Data Bank in Europe</dc:title>
  <dc:creator>Mihaly Varadi</dc:creator>
  <cp:lastModifiedBy>Microsoft Office User</cp:lastModifiedBy>
  <cp:revision>16</cp:revision>
  <dcterms:created xsi:type="dcterms:W3CDTF">2018-08-15T17:22:09Z</dcterms:created>
  <dcterms:modified xsi:type="dcterms:W3CDTF">2018-09-03T09:45:31Z</dcterms:modified>
</cp:coreProperties>
</file>