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75D0-5E3C-4A9D-B76D-92875D55C9BB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082C-75AC-47FC-84EC-26DF4ECB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CFA5EB-8C47-3B41-8231-2967036D93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example…</a:t>
            </a:r>
          </a:p>
          <a:p>
            <a:r>
              <a:rPr lang="en-GB" baseline="0" dirty="0"/>
              <a:t>Can use the API to get validation metrics for an entry</a:t>
            </a:r>
          </a:p>
          <a:p>
            <a:r>
              <a:rPr lang="en-GB" baseline="0" dirty="0"/>
              <a:t>This example describes outliers for specific residues in entry</a:t>
            </a:r>
          </a:p>
          <a:p>
            <a:r>
              <a:rPr lang="en-GB" baseline="0" dirty="0"/>
              <a:t>*Click for URL expand*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Again,</a:t>
            </a:r>
            <a:r>
              <a:rPr lang="en-GB" baseline="0" dirty="0"/>
              <a:t> URL contains info about the call – part of the validation grouping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for that specific call.</a:t>
            </a:r>
          </a:p>
          <a:p>
            <a:r>
              <a:rPr lang="en-GB" dirty="0"/>
              <a:t>Entity, i.e. distinct</a:t>
            </a:r>
            <a:r>
              <a:rPr lang="en-GB" baseline="0" dirty="0"/>
              <a:t> macromolecules in entry</a:t>
            </a:r>
          </a:p>
          <a:p>
            <a:r>
              <a:rPr lang="en-GB" baseline="0" dirty="0"/>
              <a:t>Chain – because may be multiple copies of each macromolecule</a:t>
            </a:r>
          </a:p>
          <a:p>
            <a:r>
              <a:rPr lang="en-GB" baseline="0" dirty="0"/>
              <a:t>Models need to be accounted for</a:t>
            </a:r>
          </a:p>
          <a:p>
            <a:r>
              <a:rPr lang="en-GB" baseline="0" dirty="0"/>
              <a:t>List of each residue containing an outlier</a:t>
            </a:r>
          </a:p>
          <a:p>
            <a:r>
              <a:rPr lang="en-GB" baseline="0" dirty="0"/>
              <a:t>List of outliers for that specific residue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4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example of how we use this validation information is </a:t>
            </a:r>
            <a:r>
              <a:rPr lang="en-GB" dirty="0" err="1"/>
              <a:t>LiteMol</a:t>
            </a:r>
            <a:r>
              <a:rPr lang="en-GB" dirty="0"/>
              <a:t>…</a:t>
            </a:r>
          </a:p>
          <a:p>
            <a:r>
              <a:rPr lang="en-GB" dirty="0"/>
              <a:t>API results on the right show how we get the colours</a:t>
            </a:r>
          </a:p>
          <a:p>
            <a:r>
              <a:rPr lang="en-GB" dirty="0"/>
              <a:t>Yellow</a:t>
            </a:r>
            <a:r>
              <a:rPr lang="en-GB" baseline="0" dirty="0"/>
              <a:t> has single outlier type</a:t>
            </a:r>
          </a:p>
          <a:p>
            <a:r>
              <a:rPr lang="en-GB" baseline="0" dirty="0"/>
              <a:t>Orange has two outlier types</a:t>
            </a:r>
          </a:p>
          <a:p>
            <a:r>
              <a:rPr lang="en-GB" baseline="0" dirty="0"/>
              <a:t>Red has 3 or more</a:t>
            </a:r>
          </a:p>
          <a:p>
            <a:r>
              <a:rPr lang="en-GB" baseline="0" dirty="0"/>
              <a:t>This is then displayed on the structure to indicate validation issues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expand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access API from homepage, or directly ay PDBe.org/API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from the API split into 8 groups – for ease of use</a:t>
            </a:r>
          </a:p>
          <a:p>
            <a:r>
              <a:rPr lang="en-GB" dirty="0"/>
              <a:t>Find these on the API documentation page</a:t>
            </a:r>
          </a:p>
          <a:p>
            <a:r>
              <a:rPr lang="en-GB" dirty="0"/>
              <a:t>Each group has</a:t>
            </a:r>
            <a:r>
              <a:rPr lang="en-GB" baseline="0" dirty="0"/>
              <a:t> interactive example calls on the documentation pages… (feed into next slide)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an example</a:t>
            </a:r>
            <a:r>
              <a:rPr lang="en-GB" baseline="0" dirty="0"/>
              <a:t> call in the ‘PDB’ group</a:t>
            </a:r>
          </a:p>
          <a:p>
            <a:r>
              <a:rPr lang="en-GB" baseline="0" dirty="0"/>
              <a:t>Can see the URL for the call and a short description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insert specific PDB ID for</a:t>
            </a:r>
            <a:r>
              <a:rPr lang="en-GB" baseline="0" dirty="0"/>
              <a:t> the example call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possible with multiple PDB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Further</a:t>
            </a:r>
            <a:r>
              <a:rPr lang="en-GB" baseline="0" dirty="0"/>
              <a:t> description includes mapping section.  Within this…</a:t>
            </a:r>
            <a:endParaRPr lang="en-GB" dirty="0"/>
          </a:p>
          <a:p>
            <a:r>
              <a:rPr lang="en-GB" dirty="0"/>
              <a:t>Range covered by the mapping – from</a:t>
            </a:r>
            <a:r>
              <a:rPr lang="en-GB" baseline="0" dirty="0"/>
              <a:t> the PDB sequence range to </a:t>
            </a:r>
            <a:r>
              <a:rPr lang="en-GB" baseline="0" dirty="0" err="1"/>
              <a:t>Uniprot</a:t>
            </a:r>
            <a:r>
              <a:rPr lang="en-GB" baseline="0" dirty="0"/>
              <a:t> range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FEF8-BB10-4FF7-8153-F9DA95D38C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12208933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9217" y="6310314"/>
            <a:ext cx="1945216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32790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A52C-3EB7-4E6C-A3AE-D0B12E2DE30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8F8F-D86D-4C3C-AAE4-80EA3F14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7797" y="2443942"/>
            <a:ext cx="5932516" cy="3549534"/>
          </a:xfrm>
          <a:prstGeom prst="rect">
            <a:avLst/>
          </a:prstGeom>
          <a:solidFill>
            <a:srgbClr val="316D5D">
              <a:alpha val="74902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Subtitle 5"/>
          <p:cNvSpPr>
            <a:spLocks noGrp="1"/>
          </p:cNvSpPr>
          <p:nvPr>
            <p:ph type="subTitle" idx="1"/>
          </p:nvPr>
        </p:nvSpPr>
        <p:spPr>
          <a:xfrm>
            <a:off x="1896631" y="2751169"/>
            <a:ext cx="3780962" cy="1805795"/>
          </a:xfrm>
        </p:spPr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Mihaly Varadi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ECCB 2018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Athens, 8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Sep</a:t>
            </a:r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1524000" y="525264"/>
            <a:ext cx="9144000" cy="68571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>
                <a:latin typeface="Century Gothic" panose="020B0502020202020204" pitchFamily="34" charset="0"/>
              </a:rPr>
              <a:t>Protein Data Bank in Europe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0" y="1265369"/>
            <a:ext cx="9144000" cy="614363"/>
          </a:xfrm>
        </p:spPr>
        <p:txBody>
          <a:bodyPr/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PDBe.org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1" y="5471345"/>
            <a:ext cx="4019751" cy="125617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90604" y="3384226"/>
            <a:ext cx="3674378" cy="5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</a:t>
            </a:r>
            <a:r>
              <a:rPr lang="en-GB" sz="2800" b="1" kern="0" dirty="0" err="1">
                <a:latin typeface="Century Gothic" panose="020B0502020202020204" pitchFamily="34" charset="0"/>
              </a:rPr>
              <a:t>proteindatabank</a:t>
            </a:r>
            <a:endParaRPr lang="en-GB" sz="2800" b="1" kern="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08" y="2748824"/>
            <a:ext cx="541704" cy="541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6" y="3344914"/>
            <a:ext cx="576218" cy="576218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7070526" y="4004300"/>
            <a:ext cx="3694456" cy="55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@</a:t>
            </a:r>
            <a:r>
              <a:rPr lang="en-GB" sz="2800" b="1" kern="0" dirty="0" err="1">
                <a:latin typeface="Century Gothic" panose="020B0502020202020204" pitchFamily="34" charset="0"/>
              </a:rPr>
              <a:t>PDBeurope</a:t>
            </a:r>
            <a:endParaRPr lang="en-GB" sz="2800" b="1" kern="0" dirty="0">
              <a:latin typeface="Century Gothic" panose="020B0502020202020204" pitchFamily="34" charset="0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7094788" y="2761306"/>
            <a:ext cx="3753321" cy="71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None/>
              <a:defRPr sz="2400" b="0" i="0">
                <a:solidFill>
                  <a:schemeClr val="bg1"/>
                </a:solidFill>
                <a:latin typeface="HelveticaNeueLT Pro 35 Th"/>
                <a:ea typeface="ＭＳ Ｐゴシック" charset="0"/>
                <a:cs typeface="HelveticaNeueLT Pro 35 Th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b="1" kern="0" dirty="0">
                <a:latin typeface="Century Gothic" panose="020B0502020202020204" pitchFamily="34" charset="0"/>
              </a:rPr>
              <a:t> pdbhelp@ebi.ac.uk</a:t>
            </a:r>
          </a:p>
        </p:txBody>
      </p:sp>
      <p:sp>
        <p:nvSpPr>
          <p:cNvPr id="18" name="Shape 70"/>
          <p:cNvSpPr txBox="1"/>
          <p:nvPr/>
        </p:nvSpPr>
        <p:spPr>
          <a:xfrm>
            <a:off x="7081872" y="5176744"/>
            <a:ext cx="3832739" cy="6255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pdbart</a:t>
            </a:r>
            <a:endParaRPr lang="en-US" sz="2800" b="1" dirty="0">
              <a:solidFill>
                <a:schemeClr val="lt1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" name="Shape 73" descr="Pinterest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595" y="5174357"/>
            <a:ext cx="553875" cy="55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1" descr="instagram-Logo-PNG-Transparent-Background-downloa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0109" y="4556965"/>
            <a:ext cx="565075" cy="5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72"/>
          <p:cNvSpPr txBox="1"/>
          <p:nvPr/>
        </p:nvSpPr>
        <p:spPr>
          <a:xfrm>
            <a:off x="7077193" y="4591400"/>
            <a:ext cx="3687789" cy="495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pdbeurope</a:t>
            </a:r>
            <a:endParaRPr lang="en-US" sz="2800" b="1" dirty="0">
              <a:solidFill>
                <a:schemeClr val="lt1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3339" r="4779" b="3339"/>
          <a:stretch/>
        </p:blipFill>
        <p:spPr>
          <a:xfrm>
            <a:off x="6456727" y="3968283"/>
            <a:ext cx="498744" cy="4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6474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5" t="2479" r="4196" b="3125"/>
          <a:stretch/>
        </p:blipFill>
        <p:spPr>
          <a:xfrm>
            <a:off x="1596044" y="914521"/>
            <a:ext cx="8986058" cy="5128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71298" y="2727444"/>
            <a:ext cx="3436881" cy="420413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098175" y="4526686"/>
            <a:ext cx="6175685" cy="97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kern="0" dirty="0">
                <a:latin typeface="Century Gothic" panose="020B0502020202020204" pitchFamily="34" charset="0"/>
              </a:rPr>
              <a:t>Returns you the URL for that API call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Documentation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143735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60" t="14332" r="15709" b="7651"/>
          <a:stretch/>
        </p:blipFill>
        <p:spPr>
          <a:xfrm>
            <a:off x="1726324" y="1179867"/>
            <a:ext cx="8815552" cy="4713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726325" y="2711670"/>
            <a:ext cx="3691759" cy="3468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Website example – </a:t>
            </a:r>
            <a:r>
              <a:rPr lang="en-GB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UniProt</a:t>
            </a:r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 mappings</a:t>
            </a:r>
          </a:p>
        </p:txBody>
      </p:sp>
    </p:spTree>
    <p:extLst>
      <p:ext uri="{BB962C8B-B14F-4D97-AF65-F5344CB8AC3E}">
        <p14:creationId xmlns:p14="http://schemas.microsoft.com/office/powerpoint/2010/main" val="413594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140370"/>
            <a:ext cx="8153400" cy="4351338"/>
          </a:xfrm>
        </p:spPr>
        <p:txBody>
          <a:bodyPr/>
          <a:lstStyle/>
          <a:p>
            <a:pPr marL="355600" lvl="1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60" t="14332" r="15709" b="7651"/>
          <a:stretch/>
        </p:blipFill>
        <p:spPr>
          <a:xfrm>
            <a:off x="1726324" y="1179867"/>
            <a:ext cx="8815552" cy="4713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80" t="40033" r="63339" b="53966"/>
          <a:stretch/>
        </p:blipFill>
        <p:spPr>
          <a:xfrm>
            <a:off x="1902372" y="2664373"/>
            <a:ext cx="8305000" cy="819807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Website example – </a:t>
            </a:r>
            <a:r>
              <a:rPr lang="en-GB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UniProt</a:t>
            </a:r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 mappings</a:t>
            </a:r>
          </a:p>
        </p:txBody>
      </p:sp>
    </p:spTree>
    <p:extLst>
      <p:ext uri="{BB962C8B-B14F-4D97-AF65-F5344CB8AC3E}">
        <p14:creationId xmlns:p14="http://schemas.microsoft.com/office/powerpoint/2010/main" val="282166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34" t="32669" r="40999" b="13038"/>
          <a:stretch/>
        </p:blipFill>
        <p:spPr>
          <a:xfrm>
            <a:off x="1475013" y="1066801"/>
            <a:ext cx="9176658" cy="4987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73623" y="1466194"/>
            <a:ext cx="1137744" cy="3468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1789" y="1665892"/>
            <a:ext cx="1137744" cy="3468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9087" y="1886611"/>
            <a:ext cx="1137744" cy="3468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15210" y="2123098"/>
            <a:ext cx="2246583" cy="74097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36077" y="2984953"/>
            <a:ext cx="2535620" cy="292711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Website example – </a:t>
            </a:r>
            <a:r>
              <a:rPr lang="en-GB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UniProt</a:t>
            </a:r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 mappings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5122857" y="2293325"/>
            <a:ext cx="5410756" cy="3081496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6"/>
              </a:buClr>
            </a:pPr>
            <a:r>
              <a:rPr lang="en-GB" sz="2800" kern="0" dirty="0">
                <a:latin typeface="Century Gothic" panose="020B0502020202020204" pitchFamily="34" charset="0"/>
              </a:rPr>
              <a:t>Results given as JSON 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PDB ID top level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Mapping type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Mapping ID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Further description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Range covered by mapping</a:t>
            </a:r>
          </a:p>
        </p:txBody>
      </p:sp>
    </p:spTree>
    <p:extLst>
      <p:ext uri="{BB962C8B-B14F-4D97-AF65-F5344CB8AC3E}">
        <p14:creationId xmlns:p14="http://schemas.microsoft.com/office/powerpoint/2010/main" val="3765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399" y="1140370"/>
            <a:ext cx="8998528" cy="1287515"/>
          </a:xfrm>
        </p:spPr>
        <p:txBody>
          <a:bodyPr>
            <a:noAutofit/>
          </a:bodyPr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Component for displaying sequence annotation</a:t>
            </a:r>
          </a:p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Uses API to get this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02" t="15053" r="27099" b="35686"/>
          <a:stretch/>
        </p:blipFill>
        <p:spPr>
          <a:xfrm>
            <a:off x="1620872" y="2427885"/>
            <a:ext cx="8963392" cy="35262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57856" y="4367049"/>
            <a:ext cx="8484476" cy="3468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Showing sequence annotations</a:t>
            </a:r>
          </a:p>
        </p:txBody>
      </p:sp>
    </p:spTree>
    <p:extLst>
      <p:ext uri="{BB962C8B-B14F-4D97-AF65-F5344CB8AC3E}">
        <p14:creationId xmlns:p14="http://schemas.microsoft.com/office/powerpoint/2010/main" val="121211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86" t="754" r="4440" b="2479"/>
          <a:stretch/>
        </p:blipFill>
        <p:spPr>
          <a:xfrm>
            <a:off x="1598159" y="882868"/>
            <a:ext cx="9040350" cy="53129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600196" y="2837796"/>
            <a:ext cx="4495804" cy="3468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Finding validation information for PDB entry</a:t>
            </a:r>
          </a:p>
        </p:txBody>
      </p:sp>
    </p:spTree>
    <p:extLst>
      <p:ext uri="{BB962C8B-B14F-4D97-AF65-F5344CB8AC3E}">
        <p14:creationId xmlns:p14="http://schemas.microsoft.com/office/powerpoint/2010/main" val="30675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86" t="754" r="4440" b="2479"/>
          <a:stretch/>
        </p:blipFill>
        <p:spPr>
          <a:xfrm>
            <a:off x="1598159" y="882868"/>
            <a:ext cx="9040350" cy="5312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40" t="37424" r="51487" b="58090"/>
          <a:stretch/>
        </p:blipFill>
        <p:spPr>
          <a:xfrm>
            <a:off x="1620847" y="2907049"/>
            <a:ext cx="8850086" cy="489857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Finding validation information for PDB entry</a:t>
            </a:r>
          </a:p>
        </p:txBody>
      </p:sp>
    </p:spTree>
    <p:extLst>
      <p:ext uri="{BB962C8B-B14F-4D97-AF65-F5344CB8AC3E}">
        <p14:creationId xmlns:p14="http://schemas.microsoft.com/office/powerpoint/2010/main" val="337859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92" t="29203" r="43240" b="17133"/>
          <a:stretch/>
        </p:blipFill>
        <p:spPr>
          <a:xfrm>
            <a:off x="1591763" y="1022147"/>
            <a:ext cx="8978267" cy="5094875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114496" y="1870519"/>
            <a:ext cx="5426044" cy="3624194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6"/>
              </a:buClr>
            </a:pPr>
            <a:r>
              <a:rPr lang="en-GB" sz="2800" kern="0" dirty="0">
                <a:latin typeface="Century Gothic" panose="020B0502020202020204" pitchFamily="34" charset="0"/>
              </a:rPr>
              <a:t>Results given as JSON 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PDB ID top level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Results listed by entity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Further listed by individual chain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Models required for NMR entries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Each residue with outliers</a:t>
            </a:r>
          </a:p>
          <a:p>
            <a:pPr lvl="1">
              <a:buClr>
                <a:schemeClr val="accent6"/>
              </a:buClr>
            </a:pPr>
            <a:r>
              <a:rPr lang="en-GB" sz="2400" kern="0" dirty="0">
                <a:latin typeface="Century Gothic" panose="020B0502020202020204" pitchFamily="34" charset="0"/>
              </a:rPr>
              <a:t>The list of outliers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9389" y="1418896"/>
            <a:ext cx="1137744" cy="3468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73321" y="1665892"/>
            <a:ext cx="1263869" cy="99848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67914" y="2561910"/>
            <a:ext cx="1137744" cy="3468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51844" y="3042762"/>
            <a:ext cx="1368971" cy="76200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06866" y="3725938"/>
            <a:ext cx="2617079" cy="213883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55852" y="4853211"/>
            <a:ext cx="1700990" cy="77774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Finding validation information for PDB entry</a:t>
            </a:r>
          </a:p>
        </p:txBody>
      </p:sp>
    </p:spTree>
    <p:extLst>
      <p:ext uri="{BB962C8B-B14F-4D97-AF65-F5344CB8AC3E}">
        <p14:creationId xmlns:p14="http://schemas.microsoft.com/office/powerpoint/2010/main" val="1552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1025" y="1172860"/>
            <a:ext cx="10291157" cy="1677095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Uses API to get structure and annotation data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Including residue-level validation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449" t="9337" r="10428" b="9389"/>
          <a:stretch/>
        </p:blipFill>
        <p:spPr>
          <a:xfrm>
            <a:off x="1981194" y="2406605"/>
            <a:ext cx="6195853" cy="3533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045" t="51617" r="75688" b="35452"/>
          <a:stretch/>
        </p:blipFill>
        <p:spPr>
          <a:xfrm>
            <a:off x="8445061" y="1946084"/>
            <a:ext cx="1986456" cy="945932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8924" t="41056" r="76173" b="43642"/>
          <a:stretch/>
        </p:blipFill>
        <p:spPr>
          <a:xfrm>
            <a:off x="8445062" y="3096965"/>
            <a:ext cx="1939159" cy="1119353"/>
          </a:xfrm>
          <a:prstGeom prst="rect">
            <a:avLst/>
          </a:prstGeom>
          <a:ln w="57150">
            <a:solidFill>
              <a:srgbClr val="D269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9166" t="46228" r="76173" b="33944"/>
          <a:stretch/>
        </p:blipFill>
        <p:spPr>
          <a:xfrm>
            <a:off x="8445062" y="4421266"/>
            <a:ext cx="1907627" cy="145042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LiteMol</a:t>
            </a:r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 – Powered by </a:t>
            </a:r>
            <a:r>
              <a:rPr lang="en-GB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PDBe</a:t>
            </a:r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97407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Hands-on part!</a:t>
            </a:r>
            <a:endParaRPr lang="en-GB" sz="40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9CFE7-C827-1C48-82AD-E5C96C3E8247}"/>
              </a:ext>
            </a:extLst>
          </p:cNvPr>
          <p:cNvSpPr txBox="1"/>
          <p:nvPr/>
        </p:nvSpPr>
        <p:spPr>
          <a:xfrm>
            <a:off x="711201" y="3287485"/>
            <a:ext cx="1092925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https://</a:t>
            </a:r>
            <a:r>
              <a:rPr lang="en-US" sz="4000" dirty="0" err="1">
                <a:solidFill>
                  <a:schemeClr val="bg1"/>
                </a:solidFill>
              </a:rPr>
              <a:t>github.com</a:t>
            </a:r>
            <a:r>
              <a:rPr lang="en-US" sz="4000" dirty="0">
                <a:solidFill>
                  <a:schemeClr val="bg1"/>
                </a:solidFill>
              </a:rPr>
              <a:t>/</a:t>
            </a:r>
            <a:r>
              <a:rPr lang="en-US" sz="4000" dirty="0" err="1">
                <a:solidFill>
                  <a:schemeClr val="bg1"/>
                </a:solidFill>
              </a:rPr>
              <a:t>uniprot-pdbe</a:t>
            </a:r>
            <a:r>
              <a:rPr lang="en-US" sz="4000" dirty="0">
                <a:solidFill>
                  <a:schemeClr val="bg1"/>
                </a:solidFill>
              </a:rPr>
              <a:t>/eccb2018/</a:t>
            </a:r>
          </a:p>
        </p:txBody>
      </p:sp>
    </p:spTree>
    <p:extLst>
      <p:ext uri="{BB962C8B-B14F-4D97-AF65-F5344CB8AC3E}">
        <p14:creationId xmlns:p14="http://schemas.microsoft.com/office/powerpoint/2010/main" val="389642925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Programmatic access to </a:t>
            </a:r>
            <a:r>
              <a:rPr lang="en-US" dirty="0" err="1">
                <a:latin typeface="Century Gothic" panose="020B0502020202020204" pitchFamily="34" charset="0"/>
              </a:rPr>
              <a:t>PDBe</a:t>
            </a:r>
            <a:r>
              <a:rPr lang="en-US" dirty="0">
                <a:latin typeface="Century Gothic" panose="020B0502020202020204" pitchFamily="34" charset="0"/>
              </a:rPr>
              <a:t> (API)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1" y="5471345"/>
            <a:ext cx="4019751" cy="12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22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26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RESTful API for </a:t>
            </a:r>
            <a:r>
              <a:rPr lang="en-GB" sz="4000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PDBe</a:t>
            </a:r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243506"/>
            <a:ext cx="8153400" cy="4351338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Allows access to vast amounts of </a:t>
            </a:r>
            <a:r>
              <a:rPr lang="en-GB" dirty="0" err="1">
                <a:latin typeface="Century Gothic" panose="020B0502020202020204" pitchFamily="34" charset="0"/>
              </a:rPr>
              <a:t>PDBe</a:t>
            </a:r>
            <a:r>
              <a:rPr lang="en-GB" dirty="0">
                <a:latin typeface="Century Gothic" panose="020B0502020202020204" pitchFamily="34" charset="0"/>
              </a:rPr>
              <a:t> data</a:t>
            </a:r>
          </a:p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Powers the </a:t>
            </a:r>
            <a:r>
              <a:rPr lang="en-GB" dirty="0" err="1">
                <a:latin typeface="Century Gothic" panose="020B0502020202020204" pitchFamily="34" charset="0"/>
              </a:rPr>
              <a:t>PDBe</a:t>
            </a:r>
            <a:r>
              <a:rPr lang="en-GB" dirty="0">
                <a:latin typeface="Century Gothic" panose="020B0502020202020204" pitchFamily="34" charset="0"/>
              </a:rPr>
              <a:t> search and web pages</a:t>
            </a:r>
          </a:p>
          <a:p>
            <a:pPr marL="457200" lvl="1" indent="0">
              <a:buNone/>
            </a:pPr>
            <a:r>
              <a:rPr lang="en-GB" dirty="0">
                <a:latin typeface="Century Gothic" panose="020B0502020202020204" pitchFamily="34" charset="0"/>
              </a:rPr>
              <a:t>= It will always be well maintained!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95" t="8945" r="3470" b="33050"/>
          <a:stretch/>
        </p:blipFill>
        <p:spPr>
          <a:xfrm>
            <a:off x="1924707" y="3278825"/>
            <a:ext cx="8418786" cy="2901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625255" y="5155325"/>
            <a:ext cx="1056290" cy="23648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Century Gothic" panose="020B0502020202020204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PDBe.org/API</a:t>
            </a:r>
          </a:p>
        </p:txBody>
      </p:sp>
    </p:spTree>
    <p:extLst>
      <p:ext uri="{BB962C8B-B14F-4D97-AF65-F5344CB8AC3E}">
        <p14:creationId xmlns:p14="http://schemas.microsoft.com/office/powerpoint/2010/main" val="184765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95" t="8945" r="3470" b="33050"/>
          <a:stretch/>
        </p:blipFill>
        <p:spPr>
          <a:xfrm>
            <a:off x="1924707" y="3278825"/>
            <a:ext cx="8418786" cy="2901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625255" y="5155325"/>
            <a:ext cx="1056290" cy="23648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6034" t="46289" r="21915" b="48037"/>
          <a:stretch/>
        </p:blipFill>
        <p:spPr>
          <a:xfrm>
            <a:off x="6605748" y="4918898"/>
            <a:ext cx="3037495" cy="804041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2057400" y="1243506"/>
            <a:ext cx="8153400" cy="4351338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Allows access to vast amounts of </a:t>
            </a:r>
            <a:r>
              <a:rPr lang="en-GB" dirty="0" err="1">
                <a:latin typeface="Century Gothic" panose="020B0502020202020204" pitchFamily="34" charset="0"/>
              </a:rPr>
              <a:t>PDBe</a:t>
            </a:r>
            <a:r>
              <a:rPr lang="en-GB" dirty="0">
                <a:latin typeface="Century Gothic" panose="020B0502020202020204" pitchFamily="34" charset="0"/>
              </a:rPr>
              <a:t> data</a:t>
            </a:r>
          </a:p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Powers the </a:t>
            </a:r>
            <a:r>
              <a:rPr lang="en-GB" dirty="0" err="1">
                <a:latin typeface="Century Gothic" panose="020B0502020202020204" pitchFamily="34" charset="0"/>
              </a:rPr>
              <a:t>PDBe</a:t>
            </a:r>
            <a:r>
              <a:rPr lang="en-GB" dirty="0">
                <a:latin typeface="Century Gothic" panose="020B0502020202020204" pitchFamily="34" charset="0"/>
              </a:rPr>
              <a:t> search and web pages</a:t>
            </a:r>
          </a:p>
          <a:p>
            <a:pPr marL="457200" lvl="1" indent="0">
              <a:buNone/>
            </a:pPr>
            <a:r>
              <a:rPr lang="en-GB" dirty="0">
                <a:latin typeface="Century Gothic" panose="020B0502020202020204" pitchFamily="34" charset="0"/>
              </a:rPr>
              <a:t>= It will always be well maintained!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1"/>
            <a:ext cx="12192000" cy="658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RESTful API for </a:t>
            </a:r>
            <a:r>
              <a:rPr lang="en-GB" sz="4000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PDBe</a:t>
            </a:r>
            <a:r>
              <a:rPr lang="en-GB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219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99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can the REST API give you?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399" y="1797269"/>
            <a:ext cx="9979430" cy="4351338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Split into 8 groups</a:t>
            </a:r>
          </a:p>
          <a:p>
            <a:pPr>
              <a:buClr>
                <a:schemeClr val="accent6"/>
              </a:buClr>
            </a:pPr>
            <a:endParaRPr lang="en-GB" dirty="0">
              <a:latin typeface="Century Gothic" panose="020B0502020202020204" pitchFamily="34" charset="0"/>
            </a:endParaRPr>
          </a:p>
          <a:p>
            <a:pPr>
              <a:buClr>
                <a:schemeClr val="accent6"/>
              </a:buClr>
            </a:pPr>
            <a:endParaRPr lang="en-GB" dirty="0">
              <a:latin typeface="Century Gothic" panose="020B0502020202020204" pitchFamily="34" charset="0"/>
            </a:endParaRPr>
          </a:p>
          <a:p>
            <a:pPr>
              <a:buClr>
                <a:schemeClr val="accent6"/>
              </a:buClr>
            </a:pPr>
            <a:endParaRPr lang="en-GB" dirty="0">
              <a:latin typeface="Century Gothic" panose="020B0502020202020204" pitchFamily="34" charset="0"/>
            </a:endParaRPr>
          </a:p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These REST calls are based on different subsets of data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These are grouped for ease of use</a:t>
            </a:r>
          </a:p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These are available on the documentation page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Thorough set of example calls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Give URL and output JSON on the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95" t="13470" r="53151" b="72306"/>
          <a:stretch/>
        </p:blipFill>
        <p:spPr>
          <a:xfrm>
            <a:off x="3171496" y="2512163"/>
            <a:ext cx="5849008" cy="1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1556" y="4827122"/>
            <a:ext cx="9310253" cy="143516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Each of the tabs gives list of example calls for that group</a:t>
            </a:r>
          </a:p>
          <a:p>
            <a:pPr>
              <a:lnSpc>
                <a:spcPct val="110000"/>
              </a:lnSpc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Short description of the results given under API URL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95" t="3772" r="3229" b="31789"/>
          <a:stretch/>
        </p:blipFill>
        <p:spPr>
          <a:xfrm>
            <a:off x="1522682" y="1066800"/>
            <a:ext cx="9129552" cy="3486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602827" y="2569779"/>
            <a:ext cx="8875987" cy="86710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PDBe.org/API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Documentation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21732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4918843"/>
            <a:ext cx="8153400" cy="1435169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‘Summary’ example for PDB entry information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A box is available to run call for a specific PDB entry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95" t="3772" r="3229" b="31789"/>
          <a:stretch/>
        </p:blipFill>
        <p:spPr>
          <a:xfrm>
            <a:off x="1522682" y="1066800"/>
            <a:ext cx="9129552" cy="3486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602827" y="3405353"/>
            <a:ext cx="4572002" cy="4729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Documentation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38601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4918843"/>
            <a:ext cx="8153400" cy="1435169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Can also give list of multiple PDB entry IDs</a:t>
            </a:r>
          </a:p>
          <a:p>
            <a:pPr lvl="1">
              <a:buClr>
                <a:schemeClr val="accent6"/>
              </a:buClr>
            </a:pPr>
            <a:r>
              <a:rPr lang="en-GB" dirty="0">
                <a:latin typeface="Century Gothic" panose="020B0502020202020204" pitchFamily="34" charset="0"/>
              </a:rPr>
              <a:t>Gives results for all entry codes provided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95" t="3772" r="3229" b="31789"/>
          <a:stretch/>
        </p:blipFill>
        <p:spPr>
          <a:xfrm>
            <a:off x="1522682" y="1066800"/>
            <a:ext cx="9129552" cy="3486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602827" y="3752199"/>
            <a:ext cx="7866994" cy="4729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Documentation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365250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6" t="2479" r="4196" b="3125"/>
          <a:stretch/>
        </p:blipFill>
        <p:spPr>
          <a:xfrm>
            <a:off x="1508235" y="914521"/>
            <a:ext cx="9073867" cy="512813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1327" y="4526686"/>
            <a:ext cx="5157945" cy="97548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Enter PDB ID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Click ‘Run call’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96506" y="1765743"/>
            <a:ext cx="1668518" cy="4729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70530" y="2533004"/>
            <a:ext cx="698946" cy="420413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81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5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0027" y="6362044"/>
            <a:ext cx="4639960" cy="481408"/>
          </a:xfrm>
          <a:prstGeom prst="rect">
            <a:avLst/>
          </a:prstGeom>
        </p:spPr>
        <p:txBody>
          <a:bodyPr/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1600" kern="0" dirty="0">
                <a:solidFill>
                  <a:schemeClr val="bg1"/>
                </a:solidFill>
              </a:rPr>
              <a:t>PDBe.org/API</a:t>
            </a: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6"/>
                </a:solidFill>
                <a:latin typeface="Century Gothic" panose="020B0502020202020204" pitchFamily="34" charset="0"/>
              </a:rPr>
              <a:t>Documentation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209559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696</Words>
  <Application>Microsoft Macintosh PowerPoint</Application>
  <PresentationFormat>Widescreen</PresentationFormat>
  <Paragraphs>126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Century Gothic</vt:lpstr>
      <vt:lpstr>Helvetica Neue</vt:lpstr>
      <vt:lpstr>HelveticaNeueLT Pro 35 Th</vt:lpstr>
      <vt:lpstr>HelveticaNeueLT Pro 45 Lt</vt:lpstr>
      <vt:lpstr>Office Theme</vt:lpstr>
      <vt:lpstr>Protein Data Bank in Europe</vt:lpstr>
      <vt:lpstr>Programmatic access to PDBe (API)</vt:lpstr>
      <vt:lpstr>RESTful API for PDBe data</vt:lpstr>
      <vt:lpstr>PowerPoint Presentation</vt:lpstr>
      <vt:lpstr>What can the REST API give you?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part!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Data Bank in Europe</dc:title>
  <dc:creator>Mihaly Varadi</dc:creator>
  <cp:lastModifiedBy>Microsoft Office User</cp:lastModifiedBy>
  <cp:revision>12</cp:revision>
  <dcterms:created xsi:type="dcterms:W3CDTF">2018-08-15T18:18:59Z</dcterms:created>
  <dcterms:modified xsi:type="dcterms:W3CDTF">2018-09-03T08:55:16Z</dcterms:modified>
</cp:coreProperties>
</file>