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59" r:id="rId4"/>
    <p:sldId id="258" r:id="rId5"/>
    <p:sldId id="260" r:id="rId6"/>
    <p:sldId id="263" r:id="rId7"/>
    <p:sldId id="261" r:id="rId8"/>
    <p:sldId id="264" r:id="rId9"/>
    <p:sldId id="265" r:id="rId10"/>
    <p:sldId id="25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7CAB6"/>
    <a:srgbClr val="123634"/>
    <a:srgbClr val="545E88"/>
    <a:srgbClr val="425C67"/>
    <a:srgbClr val="27625B"/>
    <a:srgbClr val="398C8E"/>
    <a:srgbClr val="1B4842"/>
    <a:srgbClr val="2A6656"/>
    <a:srgbClr val="7C8777"/>
    <a:srgbClr val="063C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599"/>
  </p:normalViewPr>
  <p:slideViewPr>
    <p:cSldViewPr snapToGrid="0" snapToObjects="1">
      <p:cViewPr varScale="1">
        <p:scale>
          <a:sx n="106" d="100"/>
          <a:sy n="106" d="100"/>
        </p:scale>
        <p:origin x="7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A08F2-9A83-0943-A224-E43B8246E29B}" type="datetimeFigureOut">
              <a:rPr lang="en-US" smtClean="0"/>
              <a:t>12/7/15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F6C0A-1D19-4D47-BD34-BB3F51E96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942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A08F2-9A83-0943-A224-E43B8246E29B}" type="datetimeFigureOut">
              <a:rPr lang="en-US" smtClean="0"/>
              <a:t>12/7/15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F6C0A-1D19-4D47-BD34-BB3F51E96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760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A08F2-9A83-0943-A224-E43B8246E29B}" type="datetimeFigureOut">
              <a:rPr lang="en-US" smtClean="0"/>
              <a:t>12/7/15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F6C0A-1D19-4D47-BD34-BB3F51E96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446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A08F2-9A83-0943-A224-E43B8246E29B}" type="datetimeFigureOut">
              <a:rPr lang="en-US" smtClean="0"/>
              <a:t>12/7/15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F6C0A-1D19-4D47-BD34-BB3F51E96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162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A08F2-9A83-0943-A224-E43B8246E29B}" type="datetimeFigureOut">
              <a:rPr lang="en-US" smtClean="0"/>
              <a:t>12/7/15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F6C0A-1D19-4D47-BD34-BB3F51E96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691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A08F2-9A83-0943-A224-E43B8246E29B}" type="datetimeFigureOut">
              <a:rPr lang="en-US" smtClean="0"/>
              <a:t>12/7/15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F6C0A-1D19-4D47-BD34-BB3F51E96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55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A08F2-9A83-0943-A224-E43B8246E29B}" type="datetimeFigureOut">
              <a:rPr lang="en-US" smtClean="0"/>
              <a:t>12/7/15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F6C0A-1D19-4D47-BD34-BB3F51E96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586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A08F2-9A83-0943-A224-E43B8246E29B}" type="datetimeFigureOut">
              <a:rPr lang="en-US" smtClean="0"/>
              <a:t>12/7/15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F6C0A-1D19-4D47-BD34-BB3F51E96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920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A08F2-9A83-0943-A224-E43B8246E29B}" type="datetimeFigureOut">
              <a:rPr lang="en-US" smtClean="0"/>
              <a:t>12/7/15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F6C0A-1D19-4D47-BD34-BB3F51E96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516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A08F2-9A83-0943-A224-E43B8246E29B}" type="datetimeFigureOut">
              <a:rPr lang="en-US" smtClean="0"/>
              <a:t>12/7/15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F6C0A-1D19-4D47-BD34-BB3F51E96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814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A08F2-9A83-0943-A224-E43B8246E29B}" type="datetimeFigureOut">
              <a:rPr lang="en-US" smtClean="0"/>
              <a:t>12/7/15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F6C0A-1D19-4D47-BD34-BB3F51E96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665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6A08F2-9A83-0943-A224-E43B8246E29B}" type="datetimeFigureOut">
              <a:rPr lang="en-US" smtClean="0"/>
              <a:t>12/7/15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6F6C0A-1D19-4D47-BD34-BB3F51E96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327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454437" y="1852858"/>
            <a:ext cx="771224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smtClean="0">
                <a:solidFill>
                  <a:schemeClr val="bg1"/>
                </a:solidFill>
                <a:latin typeface="Amsdam" charset="0"/>
                <a:ea typeface="Amsdam" charset="0"/>
                <a:cs typeface="Amsdam" charset="0"/>
              </a:rPr>
              <a:t>SAVE SIESTOOL</a:t>
            </a:r>
            <a:endParaRPr lang="en-US" sz="9600" dirty="0">
              <a:solidFill>
                <a:schemeClr val="bg1"/>
              </a:solidFill>
              <a:latin typeface="Amsdam" charset="0"/>
              <a:ea typeface="Amsdam" charset="0"/>
              <a:cs typeface="Amsda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9295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2192001" cy="687303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74760" y="2141621"/>
            <a:ext cx="64248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  <a:latin typeface="Amsdam" charset="0"/>
                <a:ea typeface="Amsdam" charset="0"/>
                <a:cs typeface="Amsdam" charset="0"/>
              </a:rPr>
              <a:t>♉♉♉</a:t>
            </a:r>
            <a:endParaRPr lang="en-US" sz="4400" dirty="0">
              <a:solidFill>
                <a:schemeClr val="bg1"/>
              </a:solidFill>
              <a:latin typeface="Amsdam" charset="0"/>
              <a:ea typeface="Amsdam" charset="0"/>
              <a:cs typeface="Amsdam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92117" y="3280107"/>
            <a:ext cx="55706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solidFill>
                  <a:schemeClr val="bg1"/>
                </a:solidFill>
                <a:latin typeface="Amsdam" charset="0"/>
                <a:ea typeface="Amsdam" charset="0"/>
                <a:cs typeface="Amsdam" charset="0"/>
              </a:rPr>
              <a:t>THANK YOU</a:t>
            </a:r>
            <a:endParaRPr lang="en-US" sz="5400" dirty="0">
              <a:solidFill>
                <a:schemeClr val="bg1"/>
              </a:solidFill>
              <a:latin typeface="Amsdam" charset="0"/>
              <a:ea typeface="Amsdam" charset="0"/>
              <a:cs typeface="Amsda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3930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7CA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33333" y="721899"/>
            <a:ext cx="79889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/>
                </a:solidFill>
                <a:latin typeface="Century Schoolbook" charset="0"/>
                <a:ea typeface="Century Schoolbook" charset="0"/>
                <a:cs typeface="Century Schoolbook" charset="0"/>
              </a:rPr>
              <a:t>Team Members &amp; Skill Sets</a:t>
            </a:r>
            <a:endParaRPr lang="en-US" sz="4000" dirty="0">
              <a:solidFill>
                <a:schemeClr val="bg1"/>
              </a:solidFill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06116" y="3356815"/>
            <a:ext cx="107923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Century Schoolbook" charset="0"/>
                <a:ea typeface="Century Schoolbook" charset="0"/>
                <a:cs typeface="Century Schoolbook" charset="0"/>
              </a:rPr>
              <a:t>Proxima </a:t>
            </a:r>
            <a:r>
              <a:rPr lang="en-US" sz="2400" dirty="0" err="1" smtClean="0">
                <a:solidFill>
                  <a:schemeClr val="bg1"/>
                </a:solidFill>
                <a:latin typeface="Century Schoolbook" charset="0"/>
                <a:ea typeface="Century Schoolbook" charset="0"/>
                <a:cs typeface="Century Schoolbook" charset="0"/>
              </a:rPr>
              <a:t>DasMohapatra</a:t>
            </a:r>
            <a:r>
              <a:rPr lang="en-US" sz="2400" dirty="0" smtClean="0">
                <a:solidFill>
                  <a:schemeClr val="bg1"/>
                </a:solidFill>
                <a:latin typeface="Century Schoolbook" charset="0"/>
                <a:ea typeface="Century Schoolbook" charset="0"/>
                <a:cs typeface="Century Schoolbook" charset="0"/>
              </a:rPr>
              <a:t>: Data analysis and visualization with Python</a:t>
            </a:r>
            <a:endParaRPr lang="en-US" sz="2400" dirty="0">
              <a:solidFill>
                <a:schemeClr val="bg1"/>
              </a:solidFill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3965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36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33333" y="721899"/>
            <a:ext cx="79889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/>
                </a:solidFill>
                <a:latin typeface="Century Schoolbook" charset="0"/>
                <a:ea typeface="Century Schoolbook" charset="0"/>
                <a:cs typeface="Century Schoolbook" charset="0"/>
              </a:rPr>
              <a:t>Real World Challenge</a:t>
            </a:r>
            <a:endParaRPr lang="en-US" sz="4000" dirty="0">
              <a:solidFill>
                <a:schemeClr val="bg1"/>
              </a:solidFill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06116" y="2129590"/>
            <a:ext cx="1079232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Century Schoolbook" charset="0"/>
                <a:ea typeface="Century Schoolbook" charset="0"/>
                <a:cs typeface="Century Schoolbook" charset="0"/>
              </a:rPr>
              <a:t>Berkeley Seismology Lab uses </a:t>
            </a:r>
            <a:r>
              <a:rPr lang="en-US" sz="2400" i="1" dirty="0" err="1" smtClean="0">
                <a:solidFill>
                  <a:schemeClr val="bg1"/>
                </a:solidFill>
                <a:latin typeface="Century Schoolbook" charset="0"/>
                <a:ea typeface="Century Schoolbook" charset="0"/>
                <a:cs typeface="Century Schoolbook" charset="0"/>
              </a:rPr>
              <a:t>seistool</a:t>
            </a:r>
            <a:r>
              <a:rPr lang="en-US" sz="2400" dirty="0" smtClean="0">
                <a:solidFill>
                  <a:schemeClr val="bg1"/>
                </a:solidFill>
                <a:latin typeface="Century Schoolbook" charset="0"/>
                <a:ea typeface="Century Schoolbook" charset="0"/>
                <a:cs typeface="Century Schoolbook" charset="0"/>
              </a:rPr>
              <a:t> to visualize and </a:t>
            </a:r>
            <a:r>
              <a:rPr lang="en-US" sz="2400" dirty="0" err="1" smtClean="0">
                <a:solidFill>
                  <a:schemeClr val="bg1"/>
                </a:solidFill>
                <a:latin typeface="Century Schoolbook" charset="0"/>
                <a:ea typeface="Century Schoolbook" charset="0"/>
                <a:cs typeface="Century Schoolbook" charset="0"/>
              </a:rPr>
              <a:t>analyse</a:t>
            </a:r>
            <a:r>
              <a:rPr lang="en-US" sz="2400" dirty="0" smtClean="0">
                <a:solidFill>
                  <a:schemeClr val="bg1"/>
                </a:solidFill>
                <a:latin typeface="Century Schoolbook" charset="0"/>
                <a:ea typeface="Century Schoolbook" charset="0"/>
                <a:cs typeface="Century Schoolbook" charset="0"/>
              </a:rPr>
              <a:t> earthquake data measured by seismometers.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 err="1" smtClean="0">
                <a:solidFill>
                  <a:schemeClr val="bg1"/>
                </a:solidFill>
                <a:latin typeface="Century Schoolbook" charset="0"/>
                <a:ea typeface="Century Schoolbook" charset="0"/>
                <a:cs typeface="Century Schoolbook" charset="0"/>
              </a:rPr>
              <a:t>Seistool</a:t>
            </a:r>
            <a:r>
              <a:rPr lang="en-US" sz="2400" dirty="0" smtClean="0">
                <a:solidFill>
                  <a:schemeClr val="bg1"/>
                </a:solidFill>
                <a:latin typeface="Century Schoolbook" charset="0"/>
                <a:ea typeface="Century Schoolbook" charset="0"/>
                <a:cs typeface="Century Schoolbook" charset="0"/>
              </a:rPr>
              <a:t> was developed in early 90’s using languages like C and FORTRAN.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Century Schoolbook" charset="0"/>
                <a:ea typeface="Century Schoolbook" charset="0"/>
                <a:cs typeface="Century Schoolbook" charset="0"/>
              </a:rPr>
              <a:t>This tool currently can work only on selected workstations, mostly Solaris.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 err="1" smtClean="0">
                <a:solidFill>
                  <a:schemeClr val="bg1"/>
                </a:solidFill>
                <a:latin typeface="Century Schoolbook" charset="0"/>
                <a:ea typeface="Century Schoolbook" charset="0"/>
                <a:cs typeface="Century Schoolbook" charset="0"/>
              </a:rPr>
              <a:t>Seistool</a:t>
            </a:r>
            <a:r>
              <a:rPr lang="en-US" sz="2400" dirty="0" smtClean="0">
                <a:solidFill>
                  <a:schemeClr val="bg1"/>
                </a:solidFill>
                <a:latin typeface="Century Schoolbook" charset="0"/>
                <a:ea typeface="Century Schoolbook" charset="0"/>
                <a:cs typeface="Century Schoolbook" charset="0"/>
              </a:rPr>
              <a:t> is indispensable to BSL for data analysis and seismometer re-calibration.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Century Schoolbook" charset="0"/>
                <a:ea typeface="Century Schoolbook" charset="0"/>
                <a:cs typeface="Century Schoolbook" charset="0"/>
              </a:rPr>
              <a:t>In the near future, this tool might not work on any system.</a:t>
            </a:r>
            <a:endParaRPr lang="en-US" sz="2400" dirty="0">
              <a:solidFill>
                <a:schemeClr val="bg1"/>
              </a:solidFill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2300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7D93B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2192001" cy="684296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0"/>
            <a:ext cx="12192000" cy="6842960"/>
          </a:xfrm>
          <a:prstGeom prst="rect">
            <a:avLst/>
          </a:prstGeom>
          <a:solidFill>
            <a:srgbClr val="123634">
              <a:alpha val="7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033333" y="721899"/>
            <a:ext cx="79889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/>
                </a:solidFill>
                <a:latin typeface="Century Schoolbook" charset="0"/>
                <a:ea typeface="Century Schoolbook" charset="0"/>
                <a:cs typeface="Century Schoolbook" charset="0"/>
              </a:rPr>
              <a:t>Data / Materials</a:t>
            </a:r>
            <a:endParaRPr lang="en-US" sz="4000" dirty="0">
              <a:solidFill>
                <a:schemeClr val="bg1"/>
              </a:solidFill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06116" y="2683044"/>
            <a:ext cx="1079232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Century Schoolbook" charset="0"/>
                <a:ea typeface="Century Schoolbook" charset="0"/>
                <a:cs typeface="Century Schoolbook" charset="0"/>
              </a:rPr>
              <a:t>Standard for Exchange of Earthquake Data (SEED) is a data format intended primarily for the archival and exchange of seismological time series data and related metadata.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i="1" dirty="0" err="1" smtClean="0">
                <a:solidFill>
                  <a:schemeClr val="bg1"/>
                </a:solidFill>
                <a:latin typeface="Century Schoolbook" charset="0"/>
                <a:ea typeface="Century Schoolbook" charset="0"/>
                <a:cs typeface="Century Schoolbook" charset="0"/>
              </a:rPr>
              <a:t>MiniSEED</a:t>
            </a:r>
            <a:r>
              <a:rPr lang="en-US" sz="2400" i="1" dirty="0" smtClean="0">
                <a:solidFill>
                  <a:schemeClr val="bg1"/>
                </a:solidFill>
                <a:latin typeface="Century Schoolbook" charset="0"/>
                <a:ea typeface="Century Schoolbook" charset="0"/>
                <a:cs typeface="Century Schoolbook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Century Schoolbook" charset="0"/>
                <a:ea typeface="Century Schoolbook" charset="0"/>
                <a:cs typeface="Century Schoolbook" charset="0"/>
              </a:rPr>
              <a:t>is the subset of SEED standard that is used for time series data.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Century Schoolbook" charset="0"/>
                <a:ea typeface="Century Schoolbook" charset="0"/>
                <a:cs typeface="Century Schoolbook" charset="0"/>
              </a:rPr>
              <a:t>Format specific to the seismic community.</a:t>
            </a:r>
            <a:endParaRPr lang="en-US" sz="2400" dirty="0">
              <a:solidFill>
                <a:schemeClr val="bg1"/>
              </a:solidFill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6997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5C6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33333" y="721899"/>
            <a:ext cx="79889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/>
                </a:solidFill>
                <a:latin typeface="Century Schoolbook" charset="0"/>
                <a:ea typeface="Century Schoolbook" charset="0"/>
                <a:cs typeface="Century Schoolbook" charset="0"/>
              </a:rPr>
              <a:t>Tools Used</a:t>
            </a:r>
            <a:endParaRPr lang="en-US" sz="4000" dirty="0">
              <a:solidFill>
                <a:schemeClr val="bg1"/>
              </a:solidFill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06116" y="2827422"/>
            <a:ext cx="1079232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400" b="1" dirty="0" err="1" smtClean="0">
                <a:solidFill>
                  <a:schemeClr val="bg1"/>
                </a:solidFill>
                <a:latin typeface="Century Schoolbook" charset="0"/>
                <a:ea typeface="Century Schoolbook" charset="0"/>
                <a:cs typeface="Century Schoolbook" charset="0"/>
              </a:rPr>
              <a:t>ObsPy</a:t>
            </a:r>
            <a:r>
              <a:rPr lang="en-US" sz="2400" dirty="0" smtClean="0">
                <a:solidFill>
                  <a:schemeClr val="bg1"/>
                </a:solidFill>
                <a:latin typeface="Century Schoolbook" charset="0"/>
                <a:ea typeface="Century Schoolbook" charset="0"/>
                <a:cs typeface="Century Schoolbook" charset="0"/>
              </a:rPr>
              <a:t>: An open-source project dedicated to provide a Python framework for processing seismological data.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b="1" dirty="0" err="1" smtClean="0">
                <a:solidFill>
                  <a:schemeClr val="bg1"/>
                </a:solidFill>
                <a:latin typeface="Century Schoolbook" charset="0"/>
                <a:ea typeface="Century Schoolbook" charset="0"/>
                <a:cs typeface="Century Schoolbook" charset="0"/>
              </a:rPr>
              <a:t>Bokeh</a:t>
            </a:r>
            <a:r>
              <a:rPr lang="en-US" sz="2400" dirty="0" smtClean="0">
                <a:solidFill>
                  <a:schemeClr val="bg1"/>
                </a:solidFill>
                <a:latin typeface="Century Schoolbook" charset="0"/>
                <a:ea typeface="Century Schoolbook" charset="0"/>
                <a:cs typeface="Century Schoolbook" charset="0"/>
              </a:rPr>
              <a:t>: A Python interactive visualization library that targets modern web browsers for presentation.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b="1" dirty="0" err="1" smtClean="0">
                <a:solidFill>
                  <a:schemeClr val="bg1"/>
                </a:solidFill>
                <a:latin typeface="Century Schoolbook" charset="0"/>
                <a:ea typeface="Century Schoolbook" charset="0"/>
                <a:cs typeface="Century Schoolbook" charset="0"/>
              </a:rPr>
              <a:t>Ipython</a:t>
            </a:r>
            <a:r>
              <a:rPr lang="en-US" sz="2400" b="1" dirty="0" smtClean="0">
                <a:solidFill>
                  <a:schemeClr val="bg1"/>
                </a:solidFill>
                <a:latin typeface="Century Schoolbook" charset="0"/>
                <a:ea typeface="Century Schoolbook" charset="0"/>
                <a:cs typeface="Century Schoolbook" charset="0"/>
              </a:rPr>
              <a:t> notebook</a:t>
            </a:r>
            <a:r>
              <a:rPr lang="en-US" sz="2400" dirty="0" smtClean="0">
                <a:solidFill>
                  <a:schemeClr val="bg1"/>
                </a:solidFill>
                <a:latin typeface="Century Schoolbook" charset="0"/>
                <a:ea typeface="Century Schoolbook" charset="0"/>
                <a:cs typeface="Century Schoolbook" charset="0"/>
              </a:rPr>
              <a:t>: An interactive computational environment used as a platform for reproducible research.</a:t>
            </a:r>
            <a:endParaRPr lang="en-US" sz="2400" b="1" dirty="0">
              <a:solidFill>
                <a:schemeClr val="bg1"/>
              </a:solidFill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5504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36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33333" y="721899"/>
            <a:ext cx="79889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/>
                </a:solidFill>
                <a:latin typeface="Century Schoolbook" charset="0"/>
                <a:ea typeface="Century Schoolbook" charset="0"/>
                <a:cs typeface="Century Schoolbook" charset="0"/>
              </a:rPr>
              <a:t>Challenge Restatement</a:t>
            </a:r>
            <a:endParaRPr lang="en-US" sz="4000" dirty="0">
              <a:solidFill>
                <a:schemeClr val="bg1"/>
              </a:solidFill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06116" y="2899611"/>
            <a:ext cx="1079232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Century Schoolbook" charset="0"/>
                <a:ea typeface="Century Schoolbook" charset="0"/>
                <a:cs typeface="Century Schoolbook" charset="0"/>
              </a:rPr>
              <a:t>Re-build </a:t>
            </a:r>
            <a:r>
              <a:rPr lang="en-US" sz="2400" dirty="0" err="1" smtClean="0">
                <a:solidFill>
                  <a:schemeClr val="bg1"/>
                </a:solidFill>
                <a:latin typeface="Century Schoolbook" charset="0"/>
                <a:ea typeface="Century Schoolbook" charset="0"/>
                <a:cs typeface="Century Schoolbook" charset="0"/>
              </a:rPr>
              <a:t>seistool</a:t>
            </a:r>
            <a:r>
              <a:rPr lang="en-US" sz="2400" dirty="0" smtClean="0">
                <a:solidFill>
                  <a:schemeClr val="bg1"/>
                </a:solidFill>
                <a:latin typeface="Century Schoolbook" charset="0"/>
                <a:ea typeface="Century Schoolbook" charset="0"/>
                <a:cs typeface="Century Schoolbook" charset="0"/>
              </a:rPr>
              <a:t> as a web based application to enable visualization and analysis of earthquake data.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Century Schoolbook" charset="0"/>
                <a:ea typeface="Century Schoolbook" charset="0"/>
                <a:cs typeface="Century Schoolbook" charset="0"/>
              </a:rPr>
              <a:t>Use </a:t>
            </a:r>
            <a:r>
              <a:rPr lang="en-US" sz="2400" dirty="0" err="1" smtClean="0">
                <a:solidFill>
                  <a:schemeClr val="bg1"/>
                </a:solidFill>
                <a:latin typeface="Century Schoolbook" charset="0"/>
                <a:ea typeface="Century Schoolbook" charset="0"/>
                <a:cs typeface="Century Schoolbook" charset="0"/>
              </a:rPr>
              <a:t>bokeh</a:t>
            </a:r>
            <a:r>
              <a:rPr lang="en-US" sz="2400" dirty="0" smtClean="0">
                <a:solidFill>
                  <a:schemeClr val="bg1"/>
                </a:solidFill>
                <a:latin typeface="Century Schoolbook" charset="0"/>
                <a:ea typeface="Century Schoolbook" charset="0"/>
                <a:cs typeface="Century Schoolbook" charset="0"/>
              </a:rPr>
              <a:t> to provide interactive visualization for large data sets without significant delay in rendering graphs.</a:t>
            </a:r>
            <a:endParaRPr lang="en-US" sz="2400" dirty="0">
              <a:solidFill>
                <a:schemeClr val="bg1"/>
              </a:solidFill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8253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7CA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33333" y="2983843"/>
            <a:ext cx="79889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/>
                </a:solidFill>
                <a:latin typeface="Century Schoolbook" charset="0"/>
                <a:ea typeface="Century Schoolbook" charset="0"/>
                <a:cs typeface="Century Schoolbook" charset="0"/>
              </a:rPr>
              <a:t>Web tool demonstration</a:t>
            </a:r>
            <a:endParaRPr lang="en-US" sz="4000" dirty="0">
              <a:solidFill>
                <a:schemeClr val="bg1"/>
              </a:solidFill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0481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5C6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33333" y="721899"/>
            <a:ext cx="79889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/>
                </a:solidFill>
                <a:latin typeface="Century Schoolbook" charset="0"/>
                <a:ea typeface="Century Schoolbook" charset="0"/>
                <a:cs typeface="Century Schoolbook" charset="0"/>
              </a:rPr>
              <a:t>Challenges</a:t>
            </a:r>
            <a:endParaRPr lang="en-US" sz="4000" dirty="0">
              <a:solidFill>
                <a:schemeClr val="bg1"/>
              </a:solidFill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06116" y="2827422"/>
            <a:ext cx="1079232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400" dirty="0" err="1" smtClean="0">
                <a:solidFill>
                  <a:schemeClr val="bg1"/>
                </a:solidFill>
                <a:latin typeface="Century Schoolbook" charset="0"/>
                <a:ea typeface="Century Schoolbook" charset="0"/>
                <a:cs typeface="Century Schoolbook" charset="0"/>
              </a:rPr>
              <a:t>Bokeh</a:t>
            </a:r>
            <a:r>
              <a:rPr lang="en-US" sz="2400" dirty="0" smtClean="0">
                <a:solidFill>
                  <a:schemeClr val="bg1"/>
                </a:solidFill>
                <a:latin typeface="Century Schoolbook" charset="0"/>
                <a:ea typeface="Century Schoolbook" charset="0"/>
                <a:cs typeface="Century Schoolbook" charset="0"/>
              </a:rPr>
              <a:t> framework has limited documentation.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Century Schoolbook" charset="0"/>
                <a:ea typeface="Century Schoolbook" charset="0"/>
                <a:cs typeface="Century Schoolbook" charset="0"/>
              </a:rPr>
              <a:t>Custom JavaScript callbacks for interactive visualization can be challenging.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Century Schoolbook" charset="0"/>
                <a:ea typeface="Century Schoolbook" charset="0"/>
                <a:cs typeface="Century Schoolbook" charset="0"/>
              </a:rPr>
              <a:t>Using JavaScript to process large time series data isn’t efficient.</a:t>
            </a:r>
            <a:endParaRPr lang="en-US" sz="2400" dirty="0">
              <a:solidFill>
                <a:schemeClr val="bg1"/>
              </a:solidFill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6716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7D93B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2192001" cy="684296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0"/>
            <a:ext cx="12192000" cy="6842960"/>
          </a:xfrm>
          <a:prstGeom prst="rect">
            <a:avLst/>
          </a:prstGeom>
          <a:solidFill>
            <a:srgbClr val="123634">
              <a:alpha val="7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033333" y="721899"/>
            <a:ext cx="79889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/>
                </a:solidFill>
                <a:latin typeface="Century Schoolbook" charset="0"/>
                <a:ea typeface="Century Schoolbook" charset="0"/>
                <a:cs typeface="Century Schoolbook" charset="0"/>
              </a:rPr>
              <a:t>Lessons Learnt</a:t>
            </a:r>
            <a:endParaRPr lang="en-US" sz="4000" dirty="0">
              <a:solidFill>
                <a:schemeClr val="bg1"/>
              </a:solidFill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06116" y="2839456"/>
            <a:ext cx="1079232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Century Schoolbook" charset="0"/>
                <a:ea typeface="Century Schoolbook" charset="0"/>
                <a:cs typeface="Century Schoolbook" charset="0"/>
              </a:rPr>
              <a:t>Porting scientific applications to web platforms is challenging – yet necessary.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Century Schoolbook" charset="0"/>
                <a:ea typeface="Century Schoolbook" charset="0"/>
                <a:cs typeface="Century Schoolbook" charset="0"/>
              </a:rPr>
              <a:t>There is a need for high level libraries for visualization of scientific data.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Century Schoolbook" charset="0"/>
                <a:ea typeface="Century Schoolbook" charset="0"/>
                <a:cs typeface="Century Schoolbook" charset="0"/>
              </a:rPr>
              <a:t>The tool is far from complete but serves as a proof of concept.</a:t>
            </a:r>
            <a:endParaRPr lang="en-US" sz="2400" dirty="0">
              <a:solidFill>
                <a:schemeClr val="bg1"/>
              </a:solidFill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2381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299</Words>
  <Application>Microsoft Macintosh PowerPoint</Application>
  <PresentationFormat>Widescreen</PresentationFormat>
  <Paragraphs>31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Amsdam</vt:lpstr>
      <vt:lpstr>Calibri</vt:lpstr>
      <vt:lpstr>Calibri Light</vt:lpstr>
      <vt:lpstr>Century Schoolbook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Proxima DasMohapatra</dc:creator>
  <cp:lastModifiedBy>Proxima DasMohapatra</cp:lastModifiedBy>
  <cp:revision>49</cp:revision>
  <dcterms:created xsi:type="dcterms:W3CDTF">2015-10-13T06:25:27Z</dcterms:created>
  <dcterms:modified xsi:type="dcterms:W3CDTF">2015-12-08T01:40:27Z</dcterms:modified>
</cp:coreProperties>
</file>