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19.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6.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jpeg" ContentType="image/jpeg"/>
  <Override PartName="/ppt/media/image9.png" ContentType="image/pn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x="13004800" cy="9753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216000" y="812520"/>
            <a:ext cx="7127280" cy="4008960"/>
          </a:xfrm>
          <a:prstGeom prst="rect">
            <a:avLst/>
          </a:prstGeom>
        </p:spPr>
        <p:txBody>
          <a:bodyPr lIns="0" rIns="0" tIns="0" bIns="0" anchor="ctr"/>
          <a:p>
            <a:pPr algn="ctr"/>
            <a:r>
              <a:rPr b="0" lang="en-AU" sz="4400" spc="-1" strike="noStrike">
                <a:latin typeface="Arial"/>
              </a:rPr>
              <a:t>Click </a:t>
            </a:r>
            <a:r>
              <a:rPr b="0" lang="en-AU" sz="4400" spc="-1" strike="noStrike">
                <a:latin typeface="Arial"/>
              </a:rPr>
              <a:t>to </a:t>
            </a:r>
            <a:r>
              <a:rPr b="0" lang="en-AU" sz="4400" spc="-1" strike="noStrike">
                <a:latin typeface="Arial"/>
              </a:rPr>
              <a:t>move </a:t>
            </a:r>
            <a:r>
              <a:rPr b="0" lang="en-AU" sz="4400" spc="-1" strike="noStrike">
                <a:latin typeface="Arial"/>
              </a:rPr>
              <a:t>the </a:t>
            </a:r>
            <a:r>
              <a:rPr b="0" lang="en-AU" sz="4400" spc="-1" strike="noStrike">
                <a:latin typeface="Arial"/>
              </a:rPr>
              <a:t>slide</a:t>
            </a:r>
            <a:endParaRPr b="0" lang="en-AU" sz="4400" spc="-1" strike="noStrike">
              <a:latin typeface="Arial"/>
            </a:endParaRPr>
          </a:p>
        </p:txBody>
      </p:sp>
      <p:sp>
        <p:nvSpPr>
          <p:cNvPr id="236" name="PlaceHolder 2"/>
          <p:cNvSpPr>
            <a:spLocks noGrp="1"/>
          </p:cNvSpPr>
          <p:nvPr>
            <p:ph type="body"/>
          </p:nvPr>
        </p:nvSpPr>
        <p:spPr>
          <a:xfrm>
            <a:off x="756000" y="5078520"/>
            <a:ext cx="6047640" cy="4811040"/>
          </a:xfrm>
          <a:prstGeom prst="rect">
            <a:avLst/>
          </a:prstGeom>
        </p:spPr>
        <p:txBody>
          <a:bodyPr lIns="0" rIns="0" tIns="0" bIns="0"/>
          <a:p>
            <a:r>
              <a:rPr b="0" lang="en-AU" sz="2000" spc="-1" strike="noStrike">
                <a:latin typeface="Arial"/>
              </a:rPr>
              <a:t>Click to edit the notes format</a:t>
            </a:r>
            <a:endParaRPr b="0" lang="en-AU" sz="2000" spc="-1" strike="noStrike">
              <a:latin typeface="Arial"/>
            </a:endParaRPr>
          </a:p>
        </p:txBody>
      </p:sp>
      <p:sp>
        <p:nvSpPr>
          <p:cNvPr id="237" name="PlaceHolder 3"/>
          <p:cNvSpPr>
            <a:spLocks noGrp="1"/>
          </p:cNvSpPr>
          <p:nvPr>
            <p:ph type="hdr"/>
          </p:nvPr>
        </p:nvSpPr>
        <p:spPr>
          <a:xfrm>
            <a:off x="0" y="0"/>
            <a:ext cx="3280680" cy="534240"/>
          </a:xfrm>
          <a:prstGeom prst="rect">
            <a:avLst/>
          </a:prstGeom>
        </p:spPr>
        <p:txBody>
          <a:bodyPr lIns="0" rIns="0" tIns="0" bIns="0"/>
          <a:p>
            <a:r>
              <a:rPr b="0" lang="en-AU" sz="1400" spc="-1" strike="noStrike">
                <a:latin typeface="Times New Roman"/>
              </a:rPr>
              <a:t> </a:t>
            </a:r>
            <a:endParaRPr b="0" lang="en-AU" sz="1400" spc="-1" strike="noStrike">
              <a:latin typeface="Times New Roman"/>
            </a:endParaRPr>
          </a:p>
        </p:txBody>
      </p:sp>
      <p:sp>
        <p:nvSpPr>
          <p:cNvPr id="238" name="PlaceHolder 4"/>
          <p:cNvSpPr>
            <a:spLocks noGrp="1"/>
          </p:cNvSpPr>
          <p:nvPr>
            <p:ph type="dt"/>
          </p:nvPr>
        </p:nvSpPr>
        <p:spPr>
          <a:xfrm>
            <a:off x="4278960" y="0"/>
            <a:ext cx="3280680" cy="534240"/>
          </a:xfrm>
          <a:prstGeom prst="rect">
            <a:avLst/>
          </a:prstGeom>
        </p:spPr>
        <p:txBody>
          <a:bodyPr lIns="0" rIns="0" tIns="0" bIns="0"/>
          <a:p>
            <a:pPr algn="r"/>
            <a:r>
              <a:rPr b="0" lang="en-AU" sz="1400" spc="-1" strike="noStrike">
                <a:latin typeface="Times New Roman"/>
              </a:rPr>
              <a:t> </a:t>
            </a:r>
            <a:endParaRPr b="0" lang="en-AU" sz="1400" spc="-1" strike="noStrike">
              <a:latin typeface="Times New Roman"/>
            </a:endParaRPr>
          </a:p>
        </p:txBody>
      </p:sp>
      <p:sp>
        <p:nvSpPr>
          <p:cNvPr id="239" name="PlaceHolder 5"/>
          <p:cNvSpPr>
            <a:spLocks noGrp="1"/>
          </p:cNvSpPr>
          <p:nvPr>
            <p:ph type="ftr"/>
          </p:nvPr>
        </p:nvSpPr>
        <p:spPr>
          <a:xfrm>
            <a:off x="0" y="10157400"/>
            <a:ext cx="3280680" cy="534240"/>
          </a:xfrm>
          <a:prstGeom prst="rect">
            <a:avLst/>
          </a:prstGeom>
        </p:spPr>
        <p:txBody>
          <a:bodyPr lIns="0" rIns="0" tIns="0" bIns="0" anchor="b"/>
          <a:p>
            <a:r>
              <a:rPr b="0" lang="en-AU" sz="1400" spc="-1" strike="noStrike">
                <a:latin typeface="Times New Roman"/>
              </a:rPr>
              <a:t> </a:t>
            </a:r>
            <a:endParaRPr b="0" lang="en-AU" sz="1400" spc="-1" strike="noStrike">
              <a:latin typeface="Times New Roman"/>
            </a:endParaRPr>
          </a:p>
        </p:txBody>
      </p:sp>
      <p:sp>
        <p:nvSpPr>
          <p:cNvPr id="240" name="PlaceHolder 6"/>
          <p:cNvSpPr>
            <a:spLocks noGrp="1"/>
          </p:cNvSpPr>
          <p:nvPr>
            <p:ph type="sldNum"/>
          </p:nvPr>
        </p:nvSpPr>
        <p:spPr>
          <a:xfrm>
            <a:off x="4278960" y="10157400"/>
            <a:ext cx="3280680" cy="534240"/>
          </a:xfrm>
          <a:prstGeom prst="rect">
            <a:avLst/>
          </a:prstGeom>
        </p:spPr>
        <p:txBody>
          <a:bodyPr lIns="0" rIns="0" tIns="0" bIns="0" anchor="b"/>
          <a:p>
            <a:pPr algn="r"/>
            <a:fld id="{10C25197-C1F5-4A2F-BF00-8955C2EFDE54}" type="slidenum">
              <a:rPr b="0" lang="en-AU" sz="1400" spc="-1" strike="noStrike">
                <a:latin typeface="Times New Roman"/>
              </a:rPr>
              <a:t>1</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143000" y="685800"/>
            <a:ext cx="4570560" cy="3427560"/>
          </a:xfrm>
          <a:prstGeom prst="rect">
            <a:avLst/>
          </a:prstGeom>
        </p:spPr>
      </p:sp>
      <p:sp>
        <p:nvSpPr>
          <p:cNvPr id="333"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Abstract:</a:t>
            </a:r>
            <a:endParaRPr b="0" lang="en-AU" sz="2000" spc="-1" strike="noStrike">
              <a:latin typeface="Arial"/>
            </a:endParaRPr>
          </a:p>
          <a:p>
            <a:pPr marL="216000" indent="-214920">
              <a:lnSpc>
                <a:spcPct val="100000"/>
              </a:lnSpc>
            </a:pPr>
            <a:r>
              <a:rPr b="0" lang="en-AU" sz="2000" spc="-1" strike="noStrike">
                <a:latin typeface="Arial"/>
              </a:rPr>
              <a:t>Over the past year, and for the first time since its creation, NumPy has been operating with dedicated funding. NumPy developers think it has invigorated the project and its community. But is that true, and how can we know?</a:t>
            </a:r>
            <a:endParaRPr b="0" lang="en-AU" sz="2000" spc="-1" strike="noStrike">
              <a:latin typeface="Arial"/>
            </a:endParaRPr>
          </a:p>
          <a:p>
            <a:pPr marL="216000" indent="-214920">
              <a:lnSpc>
                <a:spcPct val="100000"/>
              </a:lnSpc>
            </a:pPr>
            <a:endParaRPr b="0" lang="en-AU" sz="2000" spc="-1" strike="noStrike">
              <a:latin typeface="Arial"/>
            </a:endParaRPr>
          </a:p>
          <a:p>
            <a:pPr marL="216000" indent="-214920">
              <a:lnSpc>
                <a:spcPct val="100000"/>
              </a:lnSpc>
            </a:pPr>
            <a:r>
              <a:rPr b="0" lang="en-AU" sz="2000" spc="-1" strike="noStrike">
                <a:latin typeface="Arial"/>
              </a:rPr>
              <a:t>We will give an overview of the actions we've taken, both successful and unsuccessful, to improve sustainability of the NumPy project and its community. We will draw some lessons from a first year of grant-funded activity, discuss key obstacles faced, attempt to quantify what we need to operate sustainably, and present a vision for the project and how we plan to realize it.</a:t>
            </a:r>
            <a:endParaRPr b="0" lang="en-AU"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1143000" y="685800"/>
            <a:ext cx="4570560" cy="3427560"/>
          </a:xfrm>
          <a:prstGeom prst="rect">
            <a:avLst/>
          </a:prstGeom>
        </p:spPr>
      </p:sp>
      <p:sp>
        <p:nvSpPr>
          <p:cNvPr id="349"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The roadmap is super valuable.</a:t>
            </a:r>
            <a:br/>
            <a:r>
              <a:rPr b="0" lang="en-AU" sz="2000" spc="-1" strike="noStrike">
                <a:latin typeface="Arial"/>
              </a:rPr>
              <a:t>Face-to-face meetings help a lot.</a:t>
            </a:r>
            <a:endParaRPr b="0" lang="en-AU" sz="2000" spc="-1" strike="noStrike">
              <a:latin typeface="Arial"/>
            </a:endParaRPr>
          </a:p>
          <a:p>
            <a:pPr marL="216000" indent="-214920">
              <a:lnSpc>
                <a:spcPct val="100000"/>
              </a:lnSpc>
            </a:pPr>
            <a:r>
              <a:rPr b="0" lang="en-AU" sz="2000" spc="-1" strike="noStrike">
                <a:latin typeface="Arial"/>
              </a:rPr>
              <a:t>Giving new hires commit rights was the right choice.</a:t>
            </a:r>
            <a:endParaRPr b="0" lang="en-AU" sz="2000" spc="-1" strike="noStrike">
              <a:latin typeface="Arial"/>
            </a:endParaRPr>
          </a:p>
          <a:p>
            <a:pPr marL="216000" indent="-214920">
              <a:lnSpc>
                <a:spcPct val="100000"/>
              </a:lnSpc>
            </a:pPr>
            <a:r>
              <a:rPr b="0" lang="en-AU" sz="2000" spc="-1" strike="noStrike">
                <a:latin typeface="Arial"/>
              </a:rPr>
              <a:t>Fft, random and __array_function__ (the 3 main features) came from non-paid people. What did help </a:t>
            </a:r>
            <a:r>
              <a:rPr b="0" lang="en-AU" sz="2000" spc="-1" strike="noStrike">
                <a:latin typeface="Arial"/>
              </a:rPr>
              <a:t>was the extra bandwidth of Matti to help integrate and review.</a:t>
            </a:r>
            <a:endParaRPr b="0" lang="en-AU"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1143000" y="685800"/>
            <a:ext cx="4570560" cy="3427560"/>
          </a:xfrm>
          <a:prstGeom prst="rect">
            <a:avLst/>
          </a:prstGeom>
        </p:spPr>
      </p:sp>
      <p:sp>
        <p:nvSpPr>
          <p:cNvPr id="351"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Yes, we do think so.</a:t>
            </a:r>
            <a:endParaRPr b="0" lang="en-AU" sz="2000" spc="-1" strike="noStrike">
              <a:latin typeface="Arial"/>
            </a:endParaRPr>
          </a:p>
          <a:p>
            <a:pPr marL="216000" indent="-214920">
              <a:lnSpc>
                <a:spcPct val="100000"/>
              </a:lnSpc>
            </a:pPr>
            <a:endParaRPr b="0" lang="en-AU" sz="2000" spc="-1" strike="noStrike">
              <a:latin typeface="Arial"/>
            </a:endParaRPr>
          </a:p>
          <a:p>
            <a:pPr marL="216000" indent="-214920">
              <a:lnSpc>
                <a:spcPct val="100000"/>
              </a:lnSpc>
            </a:pPr>
            <a:r>
              <a:rPr b="0" lang="en-AU" sz="2000" spc="-1" strike="noStrike">
                <a:latin typeface="Arial"/>
              </a:rPr>
              <a:t>For me personally, I used to spend much more time on SciPy, now I probably spend more time on NumPy. That’s partly because it’s necessary, but also because it is a bit more fun - not _only_ working on technical debt and urgent issues.</a:t>
            </a:r>
            <a:endParaRPr b="0" lang="en-AU"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1143000" y="685800"/>
            <a:ext cx="4570560" cy="3427560"/>
          </a:xfrm>
          <a:prstGeom prst="rect">
            <a:avLst/>
          </a:prstGeom>
        </p:spPr>
      </p:sp>
      <p:sp>
        <p:nvSpPr>
          <p:cNvPr id="353"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Yes, we do think so.</a:t>
            </a:r>
            <a:endParaRPr b="0" lang="en-AU" sz="2000" spc="-1" strike="noStrike">
              <a:latin typeface="Arial"/>
            </a:endParaRPr>
          </a:p>
          <a:p>
            <a:pPr marL="216000" indent="-214920">
              <a:lnSpc>
                <a:spcPct val="100000"/>
              </a:lnSpc>
            </a:pPr>
            <a:endParaRPr b="0" lang="en-AU" sz="2000" spc="-1" strike="noStrike">
              <a:latin typeface="Arial"/>
            </a:endParaRPr>
          </a:p>
          <a:p>
            <a:pPr marL="216000" indent="-214920">
              <a:lnSpc>
                <a:spcPct val="100000"/>
              </a:lnSpc>
            </a:pPr>
            <a:r>
              <a:rPr b="0" lang="en-AU" sz="2000" spc="-1" strike="noStrike">
                <a:latin typeface="Arial"/>
              </a:rPr>
              <a:t>For me personally, I used to spend much more time on SciPy, now I probably spend more time on NumPy. That’s partly because it’s necessary, but also because it is a bit more fun - not _only_ working on technical debt and urgent issues.</a:t>
            </a:r>
            <a:endParaRPr b="0" lang="en-AU"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1143000" y="685800"/>
            <a:ext cx="4570560" cy="3427560"/>
          </a:xfrm>
          <a:prstGeom prst="rect">
            <a:avLst/>
          </a:prstGeom>
        </p:spPr>
      </p:sp>
      <p:sp>
        <p:nvSpPr>
          <p:cNvPr id="355"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Funding is a very complicated subject. Most projects mainly think about obtaining funding, but </a:t>
            </a:r>
            <a:r>
              <a:rPr b="0" i="1" lang="en-AU" sz="2000" spc="-1" strike="noStrike">
                <a:latin typeface="Arial"/>
              </a:rPr>
              <a:t>how to use funding</a:t>
            </a:r>
            <a:r>
              <a:rPr b="0" lang="en-AU" sz="2000" spc="-1" strike="noStrike">
                <a:latin typeface="Arial"/>
              </a:rPr>
              <a:t> as well as </a:t>
            </a:r>
            <a:r>
              <a:rPr b="0" i="1" lang="en-AU" sz="2000" spc="-1" strike="noStrike">
                <a:latin typeface="Arial"/>
              </a:rPr>
              <a:t>planning for when the funding stream ends</a:t>
            </a:r>
            <a:r>
              <a:rPr b="0" lang="en-AU" sz="2000" spc="-1" strike="noStrike">
                <a:latin typeface="Arial"/>
              </a:rPr>
              <a:t> (i.e. planning for sustainability) are equally important. Plus there are </a:t>
            </a:r>
            <a:r>
              <a:rPr b="0" i="1" lang="en-AU" sz="2000" spc="-1" strike="noStrike">
                <a:latin typeface="Arial"/>
              </a:rPr>
              <a:t>social issues</a:t>
            </a:r>
            <a:r>
              <a:rPr b="0" lang="en-AU" sz="2000" spc="-1" strike="noStrike">
                <a:latin typeface="Arial"/>
              </a:rPr>
              <a:t> to think about - what is the effect on your project culture and volunteer contributors?</a:t>
            </a:r>
            <a:endParaRPr b="0" lang="en-AU"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1143000" y="685800"/>
            <a:ext cx="4570560" cy="3427560"/>
          </a:xfrm>
          <a:prstGeom prst="rect">
            <a:avLst/>
          </a:prstGeom>
        </p:spPr>
      </p:sp>
      <p:sp>
        <p:nvSpPr>
          <p:cNvPr id="357" name="PlaceHolder 2"/>
          <p:cNvSpPr>
            <a:spLocks noGrp="1"/>
          </p:cNvSpPr>
          <p:nvPr>
            <p:ph type="body"/>
          </p:nvPr>
        </p:nvSpPr>
        <p:spPr>
          <a:xfrm>
            <a:off x="914400" y="4343400"/>
            <a:ext cx="5027760" cy="4113360"/>
          </a:xfrm>
          <a:prstGeom prst="rect">
            <a:avLst/>
          </a:prstGeom>
        </p:spPr>
        <p:txBody>
          <a:bodyPr lIns="90000" rIns="90000" tIns="45000" bIns="45000"/>
          <a:p>
            <a:pPr marL="279360" indent="-277920">
              <a:lnSpc>
                <a:spcPct val="100000"/>
              </a:lnSpc>
              <a:buClr>
                <a:srgbClr val="000000"/>
              </a:buClr>
              <a:buSzPct val="75000"/>
              <a:buFont typeface="Helvetica Neue"/>
              <a:buChar char="•"/>
            </a:pPr>
            <a:r>
              <a:rPr b="0" lang="en-AU" sz="2000" spc="-1" strike="noStrike">
                <a:latin typeface="Arial"/>
              </a:rPr>
              <a:t>Pay for things …: this often means doing the boring tasks.</a:t>
            </a:r>
            <a:endParaRPr b="0" lang="en-AU" sz="2000" spc="-1" strike="noStrike">
              <a:latin typeface="Arial"/>
            </a:endParaRPr>
          </a:p>
          <a:p>
            <a:pPr marL="279360" indent="-277920">
              <a:lnSpc>
                <a:spcPct val="100000"/>
              </a:lnSpc>
              <a:buClr>
                <a:srgbClr val="000000"/>
              </a:buClr>
              <a:buSzPct val="75000"/>
              <a:buFont typeface="Helvetica Neue"/>
              <a:buChar char="•"/>
            </a:pPr>
            <a:r>
              <a:rPr b="0" lang="en-AU" sz="2000" spc="-1" strike="noStrike">
                <a:latin typeface="Arial"/>
              </a:rPr>
              <a:t>Think broadly: websites, docs, community building, governance - it's all important.</a:t>
            </a:r>
            <a:endParaRPr b="0" lang="en-AU" sz="2000" spc="-1" strike="noStrike">
              <a:latin typeface="Arial"/>
            </a:endParaRPr>
          </a:p>
          <a:p>
            <a:pPr marL="279360" indent="-277920">
              <a:lnSpc>
                <a:spcPct val="100000"/>
              </a:lnSpc>
              <a:buClr>
                <a:srgbClr val="000000"/>
              </a:buClr>
              <a:buSzPct val="75000"/>
              <a:buFont typeface="Helvetica Neue"/>
              <a:buChar char="•"/>
            </a:pPr>
            <a:r>
              <a:rPr b="0" lang="en-AU" sz="2000" spc="-1" strike="noStrike">
                <a:latin typeface="Arial"/>
              </a:rPr>
              <a:t>Plan for sustainability: NumPy did not quite get this right yet. Nor did most other projects.</a:t>
            </a:r>
            <a:endParaRPr b="0" lang="en-AU" sz="2000" spc="-1" strike="noStrike">
              <a:latin typeface="Arial"/>
            </a:endParaRPr>
          </a:p>
          <a:p>
            <a:pPr marL="279360" indent="-277920">
              <a:lnSpc>
                <a:spcPct val="100000"/>
              </a:lnSpc>
              <a:buClr>
                <a:srgbClr val="000000"/>
              </a:buClr>
              <a:buSzPct val="75000"/>
              <a:buFont typeface="Helvetica Neue"/>
              <a:buChar char="•"/>
            </a:pPr>
            <a:r>
              <a:rPr b="0" lang="en-AU" sz="2000" spc="-1" strike="noStrike">
                <a:latin typeface="Arial"/>
              </a:rPr>
              <a:t>Life of volunteer maintainers: in your plan, include paid time for others to review your work, or create bandwidth for others to do that by taking over some of their tasks. </a:t>
            </a:r>
            <a:r>
              <a:rPr b="0" i="1" lang="en-AU" sz="2000" spc="-1" strike="noStrike">
                <a:latin typeface="Arial"/>
              </a:rPr>
              <a:t>Do not just increase the load on volunteer maintainers.</a:t>
            </a:r>
            <a:endParaRPr b="0" lang="en-AU"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1143000" y="685800"/>
            <a:ext cx="4570560" cy="3427560"/>
          </a:xfrm>
          <a:prstGeom prst="rect">
            <a:avLst/>
          </a:prstGeom>
        </p:spPr>
      </p:sp>
      <p:sp>
        <p:nvSpPr>
          <p:cNvPr id="359" name="PlaceHolder 2"/>
          <p:cNvSpPr>
            <a:spLocks noGrp="1"/>
          </p:cNvSpPr>
          <p:nvPr>
            <p:ph type="body"/>
          </p:nvPr>
        </p:nvSpPr>
        <p:spPr>
          <a:xfrm>
            <a:off x="914400" y="4343400"/>
            <a:ext cx="5027760" cy="4113360"/>
          </a:xfrm>
          <a:prstGeom prst="rect">
            <a:avLst/>
          </a:prstGeom>
        </p:spPr>
        <p:txBody>
          <a:bodyPr lIns="90000" rIns="90000" tIns="45000" bIns="45000"/>
          <a:p>
            <a:pPr marL="279360" indent="-277920">
              <a:lnSpc>
                <a:spcPct val="100000"/>
              </a:lnSpc>
              <a:buClr>
                <a:srgbClr val="000000"/>
              </a:buClr>
              <a:buSzPct val="75000"/>
              <a:buFont typeface="Helvetica Neue"/>
              <a:buChar char="•"/>
            </a:pPr>
            <a:r>
              <a:rPr b="0" lang="en-AU" sz="2000" spc="-1" strike="noStrike">
                <a:latin typeface="Arial"/>
              </a:rPr>
              <a:t>Existing maintainers: should be obvious</a:t>
            </a:r>
            <a:endParaRPr b="0" lang="en-AU" sz="2000" spc="-1" strike="noStrike">
              <a:latin typeface="Arial"/>
            </a:endParaRPr>
          </a:p>
          <a:p>
            <a:pPr marL="279360" indent="-277920">
              <a:lnSpc>
                <a:spcPct val="100000"/>
              </a:lnSpc>
              <a:buClr>
                <a:srgbClr val="000000"/>
              </a:buClr>
              <a:buSzPct val="75000"/>
              <a:buFont typeface="Helvetica Neue"/>
              <a:buChar char="•"/>
            </a:pPr>
            <a:r>
              <a:rPr b="0" lang="en-AU" sz="2000" spc="-1" strike="noStrike">
                <a:latin typeface="Arial"/>
              </a:rPr>
              <a:t>Communication and self-management: more important than in a regular job. You’re dealing with a complex community and set of stakeholders.</a:t>
            </a:r>
            <a:endParaRPr b="0" lang="en-AU" sz="2000" spc="-1" strike="noStrike">
              <a:latin typeface="Arial"/>
            </a:endParaRPr>
          </a:p>
          <a:p>
            <a:pPr marL="279360" indent="-277920">
              <a:lnSpc>
                <a:spcPct val="100000"/>
              </a:lnSpc>
              <a:buClr>
                <a:srgbClr val="000000"/>
              </a:buClr>
              <a:buSzPct val="75000"/>
              <a:buFont typeface="Helvetica Neue"/>
              <a:buChar char="•"/>
            </a:pPr>
            <a:r>
              <a:rPr b="0" lang="en-AU" sz="2000" spc="-1" strike="noStrike">
                <a:latin typeface="Arial"/>
              </a:rPr>
              <a:t>Diversity: both the demographics of your project, and the roles in your project. </a:t>
            </a:r>
            <a:br/>
            <a:r>
              <a:rPr b="0" lang="en-AU" sz="2000" spc="-1" strike="noStrike">
                <a:latin typeface="Arial"/>
              </a:rPr>
              <a:t>NumPy tried Outreachy once, not much else - this is not a success yet. Aiming to improve this the coming months.</a:t>
            </a:r>
            <a:endParaRPr b="0" lang="en-AU"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1143000" y="685800"/>
            <a:ext cx="4570560" cy="3427560"/>
          </a:xfrm>
          <a:prstGeom prst="rect">
            <a:avLst/>
          </a:prstGeom>
        </p:spPr>
      </p:sp>
      <p:sp>
        <p:nvSpPr>
          <p:cNvPr id="361"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What if there are major changes needed, e.g. due to a change to the CPython C API? We can’t always rely on volunteers digging really deep …</a:t>
            </a:r>
            <a:endParaRPr b="0" lang="en-AU"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Img"/>
          </p:nvPr>
        </p:nvSpPr>
        <p:spPr>
          <a:xfrm>
            <a:off x="1143000" y="685800"/>
            <a:ext cx="4570560" cy="3427560"/>
          </a:xfrm>
          <a:prstGeom prst="rect">
            <a:avLst/>
          </a:prstGeom>
        </p:spPr>
      </p:sp>
      <p:sp>
        <p:nvSpPr>
          <p:cNvPr id="363"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Working on this for GSoD</a:t>
            </a:r>
            <a:endParaRPr b="0" lang="en-AU"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1143000" y="685800"/>
            <a:ext cx="4570560" cy="3427560"/>
          </a:xfrm>
          <a:prstGeom prst="rect">
            <a:avLst/>
          </a:prstGeom>
        </p:spPr>
      </p:sp>
      <p:sp>
        <p:nvSpPr>
          <p:cNvPr id="335"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Many people may not know NumPy was volunteer-only till a year ago. Give the 1 min history.</a:t>
            </a:r>
            <a:endParaRPr b="0" lang="en-AU"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1143000" y="685800"/>
            <a:ext cx="4570560" cy="3427560"/>
          </a:xfrm>
          <a:prstGeom prst="rect">
            <a:avLst/>
          </a:prstGeom>
        </p:spPr>
      </p:sp>
      <p:sp>
        <p:nvSpPr>
          <p:cNvPr id="365"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Often due to either time constraints (maintainers have lots to do in little time), or due to conflicting needs (NumPy is pretty fundamental).</a:t>
            </a:r>
            <a:endParaRPr b="0" lang="en-AU"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1143000" y="685800"/>
            <a:ext cx="4570560" cy="3427560"/>
          </a:xfrm>
          <a:prstGeom prst="rect">
            <a:avLst/>
          </a:prstGeom>
        </p:spPr>
      </p:sp>
      <p:sp>
        <p:nvSpPr>
          <p:cNvPr id="367"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Now: 2.5 FTE. We made a dent, but there’s so much more to do. Need a full-time manager, a tech writer, half a web developer. What about missing data support, fuller-featured abstraction layers?</a:t>
            </a:r>
            <a:endParaRPr b="0" lang="en-AU" sz="2000" spc="-1" strike="noStrike">
              <a:latin typeface="Arial"/>
            </a:endParaRPr>
          </a:p>
          <a:p>
            <a:pPr marL="216000" indent="-214920">
              <a:lnSpc>
                <a:spcPct val="100000"/>
              </a:lnSpc>
            </a:pPr>
            <a:endParaRPr b="0" lang="en-AU" sz="2000" spc="-1" strike="noStrike">
              <a:latin typeface="Arial"/>
            </a:endParaRPr>
          </a:p>
          <a:p>
            <a:pPr marL="216000" indent="-214920">
              <a:lnSpc>
                <a:spcPct val="100000"/>
              </a:lnSpc>
            </a:pPr>
            <a:r>
              <a:rPr b="0" lang="en-AU" sz="2000" spc="-1" strike="noStrike">
                <a:latin typeface="Arial"/>
              </a:rPr>
              <a:t>Diversify project roles: docs, website, packaging/build, building better connections and improve interoperability with other projects and downstream.</a:t>
            </a:r>
            <a:endParaRPr b="0" lang="en-AU"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1143000" y="685800"/>
            <a:ext cx="4570560" cy="3427560"/>
          </a:xfrm>
          <a:prstGeom prst="rect">
            <a:avLst/>
          </a:prstGeom>
        </p:spPr>
      </p:sp>
      <p:sp>
        <p:nvSpPr>
          <p:cNvPr id="369"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GSoD, some BIDS funds, CZI, etc.</a:t>
            </a:r>
            <a:endParaRPr b="0" lang="en-AU" sz="2000" spc="-1" strike="noStrike">
              <a:latin typeface="Arial"/>
            </a:endParaRPr>
          </a:p>
          <a:p>
            <a:pPr marL="216000" indent="-214920">
              <a:lnSpc>
                <a:spcPct val="100000"/>
              </a:lnSpc>
            </a:pPr>
            <a:endParaRPr b="0" lang="en-AU" sz="2000" spc="-1" strike="noStrike">
              <a:latin typeface="Arial"/>
            </a:endParaRPr>
          </a:p>
          <a:p>
            <a:pPr marL="216000" indent="-214920">
              <a:lnSpc>
                <a:spcPct val="100000"/>
              </a:lnSpc>
            </a:pPr>
            <a:r>
              <a:rPr b="0" lang="en-AU" sz="2000" spc="-1" strike="noStrike">
                <a:latin typeface="Arial"/>
              </a:rPr>
              <a:t>Mention funding BoF, and come talk to me.</a:t>
            </a:r>
            <a:endParaRPr b="0" lang="en-AU"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1143000" y="685800"/>
            <a:ext cx="4570560" cy="3427560"/>
          </a:xfrm>
          <a:prstGeom prst="rect">
            <a:avLst/>
          </a:prstGeom>
        </p:spPr>
      </p:sp>
      <p:sp>
        <p:nvSpPr>
          <p:cNvPr id="337"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Matti already had quite a bit of knowledge of NumPy internals.</a:t>
            </a:r>
            <a:endParaRPr b="0" lang="en-AU" sz="2000" spc="-1" strike="noStrike">
              <a:latin typeface="Arial"/>
            </a:endParaRPr>
          </a:p>
          <a:p>
            <a:pPr marL="216000" indent="-214920">
              <a:lnSpc>
                <a:spcPct val="100000"/>
              </a:lnSpc>
            </a:pPr>
            <a:endParaRPr b="0" lang="en-AU" sz="2000" spc="-1" strike="noStrike">
              <a:latin typeface="Arial"/>
            </a:endParaRPr>
          </a:p>
          <a:p>
            <a:pPr marL="216000" indent="-214920">
              <a:lnSpc>
                <a:spcPct val="100000"/>
              </a:lnSpc>
            </a:pPr>
            <a:r>
              <a:rPr b="0" lang="en-AU" sz="2000" spc="-1" strike="noStrike">
                <a:latin typeface="Arial"/>
              </a:rPr>
              <a:t>It was hard at the beginning getting enough input, with two people new to the project. Can still be a challenge. Calls helped a little, but few people showed up.</a:t>
            </a:r>
            <a:endParaRPr b="0" lang="en-AU"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1143000" y="685800"/>
            <a:ext cx="4570560" cy="3427560"/>
          </a:xfrm>
          <a:prstGeom prst="rect">
            <a:avLst/>
          </a:prstGeom>
        </p:spPr>
      </p:sp>
      <p:sp>
        <p:nvSpPr>
          <p:cNvPr id="339"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The interesting bit about the grant is that there’s no direct/formal link with NumPy itself. The grant was for BIDS; BIDS hires people; those individuals contribute to NumPy. Even Stefan, who is now PI, has the relationship with the funder as a Berkeley employee, not as a NumPy Steering Council member. Does it matter? (so far it didn’t, probably)</a:t>
            </a:r>
            <a:endParaRPr b="0" lang="en-AU"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1143000" y="685800"/>
            <a:ext cx="4570560" cy="3427560"/>
          </a:xfrm>
          <a:prstGeom prst="rect">
            <a:avLst/>
          </a:prstGeom>
        </p:spPr>
      </p:sp>
      <p:sp>
        <p:nvSpPr>
          <p:cNvPr id="341"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To be answered later, not here:</a:t>
            </a:r>
            <a:endParaRPr b="0" lang="en-AU" sz="2000" spc="-1" strike="noStrike">
              <a:latin typeface="Arial"/>
            </a:endParaRPr>
          </a:p>
          <a:p>
            <a:pPr marL="411480" indent="-410040">
              <a:lnSpc>
                <a:spcPct val="100000"/>
              </a:lnSpc>
              <a:buClr>
                <a:srgbClr val="000000"/>
              </a:buClr>
              <a:buFont typeface="StarSymbol"/>
              <a:buAutoNum type="arabicPeriod"/>
            </a:pPr>
            <a:r>
              <a:rPr b="0" lang="en-AU" sz="2000" spc="-1" strike="noStrike">
                <a:latin typeface="Arial"/>
              </a:rPr>
              <a:t>invigorated: yes (we believe)</a:t>
            </a:r>
            <a:endParaRPr b="0" lang="en-AU" sz="2000" spc="-1" strike="noStrike">
              <a:latin typeface="Arial"/>
            </a:endParaRPr>
          </a:p>
          <a:p>
            <a:pPr marL="411480" indent="-410040">
              <a:lnSpc>
                <a:spcPct val="100000"/>
              </a:lnSpc>
              <a:buClr>
                <a:srgbClr val="000000"/>
              </a:buClr>
              <a:buFont typeface="StarSymbol"/>
              <a:buAutoNum type="arabicPeriod"/>
            </a:pPr>
            <a:r>
              <a:rPr b="0" lang="en-AU" sz="2000" spc="-1" strike="noStrike">
                <a:latin typeface="Arial"/>
              </a:rPr>
              <a:t>healthy: better than a year ago, still not great. bus factor 4 or so.</a:t>
            </a:r>
            <a:endParaRPr b="0" lang="en-AU" sz="2000" spc="-1" strike="noStrike">
              <a:latin typeface="Arial"/>
            </a:endParaRPr>
          </a:p>
          <a:p>
            <a:pPr marL="411480" indent="-410040">
              <a:lnSpc>
                <a:spcPct val="100000"/>
              </a:lnSpc>
              <a:buClr>
                <a:srgbClr val="000000"/>
              </a:buClr>
              <a:buFont typeface="StarSymbol"/>
              <a:buAutoNum type="arabicPeriod"/>
            </a:pPr>
            <a:r>
              <a:rPr b="0" lang="en-AU" sz="2000" spc="-1" strike="noStrike">
                <a:latin typeface="Arial"/>
              </a:rPr>
              <a:t>what does NumPy need to thrive: it does need funding, ~10 FTE or so. And a vision. And diversify project roles (e.g. docs, website, packaging/build, someone to build connections and improve interoperability with other projects and downstream).</a:t>
            </a:r>
            <a:endParaRPr b="0" lang="en-AU" sz="2000" spc="-1" strike="noStrike">
              <a:latin typeface="Arial"/>
            </a:endParaRPr>
          </a:p>
          <a:p>
            <a:pPr marL="411480" indent="-410040">
              <a:lnSpc>
                <a:spcPct val="100000"/>
              </a:lnSpc>
              <a:buClr>
                <a:srgbClr val="000000"/>
              </a:buClr>
              <a:buFont typeface="StarSymbol"/>
              <a:buAutoNum type="arabicPeriod"/>
            </a:pPr>
            <a:r>
              <a:rPr b="0" lang="en-AU" sz="2000" spc="-1" strike="noStrike">
                <a:latin typeface="Arial"/>
              </a:rPr>
              <a:t>our vision: see final slides</a:t>
            </a:r>
            <a:endParaRPr b="0" lang="en-AU"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1143000" y="685800"/>
            <a:ext cx="4570560" cy="3427560"/>
          </a:xfrm>
          <a:prstGeom prst="rect">
            <a:avLst/>
          </a:prstGeom>
        </p:spPr>
      </p:sp>
      <p:sp>
        <p:nvSpPr>
          <p:cNvPr id="343"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This is a method that has been used before. A heavier-tailed distribution is considered healthier; bus factor is lower. 2018-19 are indeed heavier-tailed (see also next slide). makes sense, because we added two new devs that became productive. but that wasn’t a given beforehand; it could have reduced activity from volunteers.</a:t>
            </a:r>
            <a:endParaRPr b="0" lang="en-AU"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1143000" y="685800"/>
            <a:ext cx="4570560" cy="3427560"/>
          </a:xfrm>
          <a:prstGeom prst="rect">
            <a:avLst/>
          </a:prstGeom>
        </p:spPr>
      </p:sp>
      <p:sp>
        <p:nvSpPr>
          <p:cNvPr id="345"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This is a method that has been used before. A heavier-tailed distribution is considered healthier; bus factor is lower. 2018-19 are indeed heavier-tailed (see also next slide). makes sense, because we added two new devs that became productive. but that wasn’t a given beforehand; it could have reduced activity from volunteers.</a:t>
            </a:r>
            <a:endParaRPr b="0" lang="en-AU"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1143000" y="685800"/>
            <a:ext cx="4570560" cy="3427560"/>
          </a:xfrm>
          <a:prstGeom prst="rect">
            <a:avLst/>
          </a:prstGeom>
        </p:spPr>
      </p:sp>
      <p:sp>
        <p:nvSpPr>
          <p:cNvPr id="347" name="PlaceHolder 2"/>
          <p:cNvSpPr>
            <a:spLocks noGrp="1"/>
          </p:cNvSpPr>
          <p:nvPr>
            <p:ph type="body"/>
          </p:nvPr>
        </p:nvSpPr>
        <p:spPr>
          <a:xfrm>
            <a:off x="914400" y="4343400"/>
            <a:ext cx="5027760" cy="4113360"/>
          </a:xfrm>
          <a:prstGeom prst="rect">
            <a:avLst/>
          </a:prstGeom>
        </p:spPr>
        <p:txBody>
          <a:bodyPr lIns="90000" rIns="90000" tIns="45000" bIns="45000"/>
          <a:p>
            <a:pPr marL="216000" indent="-214920">
              <a:lnSpc>
                <a:spcPct val="100000"/>
              </a:lnSpc>
            </a:pPr>
            <a:r>
              <a:rPr b="0" lang="en-AU" sz="2000" spc="-1" strike="noStrike">
                <a:latin typeface="Arial"/>
              </a:rPr>
              <a:t>Relative impact of 2 full-time people compared to volunteer base: ~25%, and fairly stable. </a:t>
            </a:r>
            <a:br/>
            <a:r>
              <a:rPr b="0" lang="en-AU" sz="2000" spc="-1" strike="noStrike">
                <a:latin typeface="Arial"/>
              </a:rPr>
              <a:t>This figure may underestimate the impact:</a:t>
            </a:r>
            <a:endParaRPr b="0" lang="en-AU" sz="2000" spc="-1" strike="noStrike">
              <a:latin typeface="Arial"/>
            </a:endParaRPr>
          </a:p>
          <a:p>
            <a:pPr marL="216000" indent="-214920">
              <a:lnSpc>
                <a:spcPct val="100000"/>
              </a:lnSpc>
            </a:pPr>
            <a:r>
              <a:rPr b="0" lang="en-AU" sz="2000" spc="-1" strike="noStrike">
                <a:latin typeface="Arial"/>
              </a:rPr>
              <a:t>That extra bandwidth did give us the ability to integrate some larger contributions, e.g. numpy.random, that otherwise may not have to be possible.</a:t>
            </a:r>
            <a:endParaRPr b="0" lang="en-AU"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6" name="PlaceHolder 2"/>
          <p:cNvSpPr>
            <a:spLocks noGrp="1"/>
          </p:cNvSpPr>
          <p:nvPr>
            <p:ph type="body"/>
          </p:nvPr>
        </p:nvSpPr>
        <p:spPr>
          <a:xfrm>
            <a:off x="650160" y="2282040"/>
            <a:ext cx="11703600" cy="2697840"/>
          </a:xfrm>
          <a:prstGeom prst="rect">
            <a:avLst/>
          </a:prstGeom>
        </p:spPr>
        <p:txBody>
          <a:bodyPr lIns="0" rIns="0" tIns="0" bIns="0">
            <a:normAutofit/>
          </a:bodyPr>
          <a:p>
            <a:endParaRPr b="0" lang="en-AU" sz="3200" spc="-1" strike="noStrike">
              <a:latin typeface="Arial"/>
            </a:endParaRPr>
          </a:p>
        </p:txBody>
      </p:sp>
      <p:sp>
        <p:nvSpPr>
          <p:cNvPr id="27" name="PlaceHolder 3"/>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9"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30"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31"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
        <p:nvSpPr>
          <p:cNvPr id="32" name="PlaceHolder 5"/>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34" name="PlaceHolder 2"/>
          <p:cNvSpPr>
            <a:spLocks noGrp="1"/>
          </p:cNvSpPr>
          <p:nvPr>
            <p:ph type="body"/>
          </p:nvPr>
        </p:nvSpPr>
        <p:spPr>
          <a:xfrm>
            <a:off x="650160" y="2282040"/>
            <a:ext cx="3768480" cy="2697840"/>
          </a:xfrm>
          <a:prstGeom prst="rect">
            <a:avLst/>
          </a:prstGeom>
        </p:spPr>
        <p:txBody>
          <a:bodyPr lIns="0" rIns="0" tIns="0" bIns="0">
            <a:normAutofit/>
          </a:bodyPr>
          <a:p>
            <a:endParaRPr b="0" lang="en-AU" sz="3200" spc="-1" strike="noStrike">
              <a:latin typeface="Arial"/>
            </a:endParaRPr>
          </a:p>
        </p:txBody>
      </p:sp>
      <p:sp>
        <p:nvSpPr>
          <p:cNvPr id="35" name="PlaceHolder 3"/>
          <p:cNvSpPr>
            <a:spLocks noGrp="1"/>
          </p:cNvSpPr>
          <p:nvPr>
            <p:ph type="body"/>
          </p:nvPr>
        </p:nvSpPr>
        <p:spPr>
          <a:xfrm>
            <a:off x="4607280" y="2282040"/>
            <a:ext cx="3768480" cy="2697840"/>
          </a:xfrm>
          <a:prstGeom prst="rect">
            <a:avLst/>
          </a:prstGeom>
        </p:spPr>
        <p:txBody>
          <a:bodyPr lIns="0" rIns="0" tIns="0" bIns="0">
            <a:normAutofit/>
          </a:bodyPr>
          <a:p>
            <a:endParaRPr b="0" lang="en-AU" sz="3200" spc="-1" strike="noStrike">
              <a:latin typeface="Arial"/>
            </a:endParaRPr>
          </a:p>
        </p:txBody>
      </p:sp>
      <p:sp>
        <p:nvSpPr>
          <p:cNvPr id="36" name="PlaceHolder 4"/>
          <p:cNvSpPr>
            <a:spLocks noGrp="1"/>
          </p:cNvSpPr>
          <p:nvPr>
            <p:ph type="body"/>
          </p:nvPr>
        </p:nvSpPr>
        <p:spPr>
          <a:xfrm>
            <a:off x="8564760" y="2282040"/>
            <a:ext cx="3768480" cy="2697840"/>
          </a:xfrm>
          <a:prstGeom prst="rect">
            <a:avLst/>
          </a:prstGeom>
        </p:spPr>
        <p:txBody>
          <a:bodyPr lIns="0" rIns="0" tIns="0" bIns="0">
            <a:normAutofit/>
          </a:bodyPr>
          <a:p>
            <a:endParaRPr b="0" lang="en-AU" sz="3200" spc="-1" strike="noStrike">
              <a:latin typeface="Arial"/>
            </a:endParaRPr>
          </a:p>
        </p:txBody>
      </p:sp>
      <p:sp>
        <p:nvSpPr>
          <p:cNvPr id="37" name="PlaceHolder 5"/>
          <p:cNvSpPr>
            <a:spLocks noGrp="1"/>
          </p:cNvSpPr>
          <p:nvPr>
            <p:ph type="body"/>
          </p:nvPr>
        </p:nvSpPr>
        <p:spPr>
          <a:xfrm>
            <a:off x="650160" y="5236560"/>
            <a:ext cx="3768480" cy="2697840"/>
          </a:xfrm>
          <a:prstGeom prst="rect">
            <a:avLst/>
          </a:prstGeom>
        </p:spPr>
        <p:txBody>
          <a:bodyPr lIns="0" rIns="0" tIns="0" bIns="0">
            <a:normAutofit/>
          </a:bodyPr>
          <a:p>
            <a:endParaRPr b="0" lang="en-AU" sz="3200" spc="-1" strike="noStrike">
              <a:latin typeface="Arial"/>
            </a:endParaRPr>
          </a:p>
        </p:txBody>
      </p:sp>
      <p:sp>
        <p:nvSpPr>
          <p:cNvPr id="38" name="PlaceHolder 6"/>
          <p:cNvSpPr>
            <a:spLocks noGrp="1"/>
          </p:cNvSpPr>
          <p:nvPr>
            <p:ph type="body"/>
          </p:nvPr>
        </p:nvSpPr>
        <p:spPr>
          <a:xfrm>
            <a:off x="4607280" y="5236560"/>
            <a:ext cx="3768480" cy="2697840"/>
          </a:xfrm>
          <a:prstGeom prst="rect">
            <a:avLst/>
          </a:prstGeom>
        </p:spPr>
        <p:txBody>
          <a:bodyPr lIns="0" rIns="0" tIns="0" bIns="0">
            <a:normAutofit/>
          </a:bodyPr>
          <a:p>
            <a:endParaRPr b="0" lang="en-AU" sz="3200" spc="-1" strike="noStrike">
              <a:latin typeface="Arial"/>
            </a:endParaRPr>
          </a:p>
        </p:txBody>
      </p:sp>
      <p:sp>
        <p:nvSpPr>
          <p:cNvPr id="39" name="PlaceHolder 7"/>
          <p:cNvSpPr>
            <a:spLocks noGrp="1"/>
          </p:cNvSpPr>
          <p:nvPr>
            <p:ph type="body"/>
          </p:nvPr>
        </p:nvSpPr>
        <p:spPr>
          <a:xfrm>
            <a:off x="8564760" y="5236560"/>
            <a:ext cx="376848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44"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46" name="PlaceHolder 2"/>
          <p:cNvSpPr>
            <a:spLocks noGrp="1"/>
          </p:cNvSpPr>
          <p:nvPr>
            <p:ph type="body"/>
          </p:nvPr>
        </p:nvSpPr>
        <p:spPr>
          <a:xfrm>
            <a:off x="650160" y="2282040"/>
            <a:ext cx="1170360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48"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49"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50160" y="389160"/>
            <a:ext cx="11703600" cy="75492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53"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54"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
        <p:nvSpPr>
          <p:cNvPr id="55"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5"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57"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58"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59" name="PlaceHolder 4"/>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61"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6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63" name="PlaceHolder 4"/>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65" name="PlaceHolder 2"/>
          <p:cNvSpPr>
            <a:spLocks noGrp="1"/>
          </p:cNvSpPr>
          <p:nvPr>
            <p:ph type="body"/>
          </p:nvPr>
        </p:nvSpPr>
        <p:spPr>
          <a:xfrm>
            <a:off x="650160" y="2282040"/>
            <a:ext cx="11703600" cy="2697840"/>
          </a:xfrm>
          <a:prstGeom prst="rect">
            <a:avLst/>
          </a:prstGeom>
        </p:spPr>
        <p:txBody>
          <a:bodyPr lIns="0" rIns="0" tIns="0" bIns="0">
            <a:normAutofit/>
          </a:bodyPr>
          <a:p>
            <a:endParaRPr b="0" lang="en-AU" sz="3200" spc="-1" strike="noStrike">
              <a:latin typeface="Arial"/>
            </a:endParaRPr>
          </a:p>
        </p:txBody>
      </p:sp>
      <p:sp>
        <p:nvSpPr>
          <p:cNvPr id="66" name="PlaceHolder 3"/>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68"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69"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70"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
        <p:nvSpPr>
          <p:cNvPr id="71" name="PlaceHolder 5"/>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73" name="PlaceHolder 2"/>
          <p:cNvSpPr>
            <a:spLocks noGrp="1"/>
          </p:cNvSpPr>
          <p:nvPr>
            <p:ph type="body"/>
          </p:nvPr>
        </p:nvSpPr>
        <p:spPr>
          <a:xfrm>
            <a:off x="650160" y="2282040"/>
            <a:ext cx="3768480" cy="2697840"/>
          </a:xfrm>
          <a:prstGeom prst="rect">
            <a:avLst/>
          </a:prstGeom>
        </p:spPr>
        <p:txBody>
          <a:bodyPr lIns="0" rIns="0" tIns="0" bIns="0">
            <a:normAutofit/>
          </a:bodyPr>
          <a:p>
            <a:endParaRPr b="0" lang="en-AU" sz="3200" spc="-1" strike="noStrike">
              <a:latin typeface="Arial"/>
            </a:endParaRPr>
          </a:p>
        </p:txBody>
      </p:sp>
      <p:sp>
        <p:nvSpPr>
          <p:cNvPr id="74" name="PlaceHolder 3"/>
          <p:cNvSpPr>
            <a:spLocks noGrp="1"/>
          </p:cNvSpPr>
          <p:nvPr>
            <p:ph type="body"/>
          </p:nvPr>
        </p:nvSpPr>
        <p:spPr>
          <a:xfrm>
            <a:off x="4607280" y="2282040"/>
            <a:ext cx="3768480" cy="2697840"/>
          </a:xfrm>
          <a:prstGeom prst="rect">
            <a:avLst/>
          </a:prstGeom>
        </p:spPr>
        <p:txBody>
          <a:bodyPr lIns="0" rIns="0" tIns="0" bIns="0">
            <a:normAutofit/>
          </a:bodyPr>
          <a:p>
            <a:endParaRPr b="0" lang="en-AU" sz="3200" spc="-1" strike="noStrike">
              <a:latin typeface="Arial"/>
            </a:endParaRPr>
          </a:p>
        </p:txBody>
      </p:sp>
      <p:sp>
        <p:nvSpPr>
          <p:cNvPr id="75" name="PlaceHolder 4"/>
          <p:cNvSpPr>
            <a:spLocks noGrp="1"/>
          </p:cNvSpPr>
          <p:nvPr>
            <p:ph type="body"/>
          </p:nvPr>
        </p:nvSpPr>
        <p:spPr>
          <a:xfrm>
            <a:off x="8564760" y="2282040"/>
            <a:ext cx="3768480" cy="2697840"/>
          </a:xfrm>
          <a:prstGeom prst="rect">
            <a:avLst/>
          </a:prstGeom>
        </p:spPr>
        <p:txBody>
          <a:bodyPr lIns="0" rIns="0" tIns="0" bIns="0">
            <a:normAutofit/>
          </a:bodyPr>
          <a:p>
            <a:endParaRPr b="0" lang="en-AU" sz="3200" spc="-1" strike="noStrike">
              <a:latin typeface="Arial"/>
            </a:endParaRPr>
          </a:p>
        </p:txBody>
      </p:sp>
      <p:sp>
        <p:nvSpPr>
          <p:cNvPr id="76" name="PlaceHolder 5"/>
          <p:cNvSpPr>
            <a:spLocks noGrp="1"/>
          </p:cNvSpPr>
          <p:nvPr>
            <p:ph type="body"/>
          </p:nvPr>
        </p:nvSpPr>
        <p:spPr>
          <a:xfrm>
            <a:off x="650160" y="5236560"/>
            <a:ext cx="3768480" cy="2697840"/>
          </a:xfrm>
          <a:prstGeom prst="rect">
            <a:avLst/>
          </a:prstGeom>
        </p:spPr>
        <p:txBody>
          <a:bodyPr lIns="0" rIns="0" tIns="0" bIns="0">
            <a:normAutofit/>
          </a:bodyPr>
          <a:p>
            <a:endParaRPr b="0" lang="en-AU" sz="3200" spc="-1" strike="noStrike">
              <a:latin typeface="Arial"/>
            </a:endParaRPr>
          </a:p>
        </p:txBody>
      </p:sp>
      <p:sp>
        <p:nvSpPr>
          <p:cNvPr id="77" name="PlaceHolder 6"/>
          <p:cNvSpPr>
            <a:spLocks noGrp="1"/>
          </p:cNvSpPr>
          <p:nvPr>
            <p:ph type="body"/>
          </p:nvPr>
        </p:nvSpPr>
        <p:spPr>
          <a:xfrm>
            <a:off x="4607280" y="5236560"/>
            <a:ext cx="3768480" cy="2697840"/>
          </a:xfrm>
          <a:prstGeom prst="rect">
            <a:avLst/>
          </a:prstGeom>
        </p:spPr>
        <p:txBody>
          <a:bodyPr lIns="0" rIns="0" tIns="0" bIns="0">
            <a:normAutofit/>
          </a:bodyPr>
          <a:p>
            <a:endParaRPr b="0" lang="en-AU" sz="3200" spc="-1" strike="noStrike">
              <a:latin typeface="Arial"/>
            </a:endParaRPr>
          </a:p>
        </p:txBody>
      </p:sp>
      <p:sp>
        <p:nvSpPr>
          <p:cNvPr id="78" name="PlaceHolder 7"/>
          <p:cNvSpPr>
            <a:spLocks noGrp="1"/>
          </p:cNvSpPr>
          <p:nvPr>
            <p:ph type="body"/>
          </p:nvPr>
        </p:nvSpPr>
        <p:spPr>
          <a:xfrm>
            <a:off x="8564760" y="5236560"/>
            <a:ext cx="376848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83"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85" name="PlaceHolder 2"/>
          <p:cNvSpPr>
            <a:spLocks noGrp="1"/>
          </p:cNvSpPr>
          <p:nvPr>
            <p:ph type="body"/>
          </p:nvPr>
        </p:nvSpPr>
        <p:spPr>
          <a:xfrm>
            <a:off x="650160" y="2282040"/>
            <a:ext cx="1170360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87"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88"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7" name="PlaceHolder 2"/>
          <p:cNvSpPr>
            <a:spLocks noGrp="1"/>
          </p:cNvSpPr>
          <p:nvPr>
            <p:ph type="body"/>
          </p:nvPr>
        </p:nvSpPr>
        <p:spPr>
          <a:xfrm>
            <a:off x="650160" y="2282040"/>
            <a:ext cx="1170360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50160" y="389160"/>
            <a:ext cx="11703600" cy="75492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92"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93"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
        <p:nvSpPr>
          <p:cNvPr id="94"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96"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9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98" name="PlaceHolder 4"/>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00"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10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102" name="PlaceHolder 4"/>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04" name="PlaceHolder 2"/>
          <p:cNvSpPr>
            <a:spLocks noGrp="1"/>
          </p:cNvSpPr>
          <p:nvPr>
            <p:ph type="body"/>
          </p:nvPr>
        </p:nvSpPr>
        <p:spPr>
          <a:xfrm>
            <a:off x="650160" y="2282040"/>
            <a:ext cx="11703600" cy="2697840"/>
          </a:xfrm>
          <a:prstGeom prst="rect">
            <a:avLst/>
          </a:prstGeom>
        </p:spPr>
        <p:txBody>
          <a:bodyPr lIns="0" rIns="0" tIns="0" bIns="0">
            <a:normAutofit/>
          </a:bodyPr>
          <a:p>
            <a:endParaRPr b="0" lang="en-AU" sz="3200" spc="-1" strike="noStrike">
              <a:latin typeface="Arial"/>
            </a:endParaRPr>
          </a:p>
        </p:txBody>
      </p:sp>
      <p:sp>
        <p:nvSpPr>
          <p:cNvPr id="105" name="PlaceHolder 3"/>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07"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108"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109"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
        <p:nvSpPr>
          <p:cNvPr id="110" name="PlaceHolder 5"/>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12" name="PlaceHolder 2"/>
          <p:cNvSpPr>
            <a:spLocks noGrp="1"/>
          </p:cNvSpPr>
          <p:nvPr>
            <p:ph type="body"/>
          </p:nvPr>
        </p:nvSpPr>
        <p:spPr>
          <a:xfrm>
            <a:off x="650160" y="2282040"/>
            <a:ext cx="3768480" cy="2697840"/>
          </a:xfrm>
          <a:prstGeom prst="rect">
            <a:avLst/>
          </a:prstGeom>
        </p:spPr>
        <p:txBody>
          <a:bodyPr lIns="0" rIns="0" tIns="0" bIns="0">
            <a:normAutofit/>
          </a:bodyPr>
          <a:p>
            <a:endParaRPr b="0" lang="en-AU" sz="3200" spc="-1" strike="noStrike">
              <a:latin typeface="Arial"/>
            </a:endParaRPr>
          </a:p>
        </p:txBody>
      </p:sp>
      <p:sp>
        <p:nvSpPr>
          <p:cNvPr id="113" name="PlaceHolder 3"/>
          <p:cNvSpPr>
            <a:spLocks noGrp="1"/>
          </p:cNvSpPr>
          <p:nvPr>
            <p:ph type="body"/>
          </p:nvPr>
        </p:nvSpPr>
        <p:spPr>
          <a:xfrm>
            <a:off x="4607280" y="2282040"/>
            <a:ext cx="3768480" cy="2697840"/>
          </a:xfrm>
          <a:prstGeom prst="rect">
            <a:avLst/>
          </a:prstGeom>
        </p:spPr>
        <p:txBody>
          <a:bodyPr lIns="0" rIns="0" tIns="0" bIns="0">
            <a:normAutofit/>
          </a:bodyPr>
          <a:p>
            <a:endParaRPr b="0" lang="en-AU" sz="3200" spc="-1" strike="noStrike">
              <a:latin typeface="Arial"/>
            </a:endParaRPr>
          </a:p>
        </p:txBody>
      </p:sp>
      <p:sp>
        <p:nvSpPr>
          <p:cNvPr id="114" name="PlaceHolder 4"/>
          <p:cNvSpPr>
            <a:spLocks noGrp="1"/>
          </p:cNvSpPr>
          <p:nvPr>
            <p:ph type="body"/>
          </p:nvPr>
        </p:nvSpPr>
        <p:spPr>
          <a:xfrm>
            <a:off x="8564760" y="2282040"/>
            <a:ext cx="3768480" cy="2697840"/>
          </a:xfrm>
          <a:prstGeom prst="rect">
            <a:avLst/>
          </a:prstGeom>
        </p:spPr>
        <p:txBody>
          <a:bodyPr lIns="0" rIns="0" tIns="0" bIns="0">
            <a:normAutofit/>
          </a:bodyPr>
          <a:p>
            <a:endParaRPr b="0" lang="en-AU" sz="3200" spc="-1" strike="noStrike">
              <a:latin typeface="Arial"/>
            </a:endParaRPr>
          </a:p>
        </p:txBody>
      </p:sp>
      <p:sp>
        <p:nvSpPr>
          <p:cNvPr id="115" name="PlaceHolder 5"/>
          <p:cNvSpPr>
            <a:spLocks noGrp="1"/>
          </p:cNvSpPr>
          <p:nvPr>
            <p:ph type="body"/>
          </p:nvPr>
        </p:nvSpPr>
        <p:spPr>
          <a:xfrm>
            <a:off x="650160" y="5236560"/>
            <a:ext cx="3768480" cy="2697840"/>
          </a:xfrm>
          <a:prstGeom prst="rect">
            <a:avLst/>
          </a:prstGeom>
        </p:spPr>
        <p:txBody>
          <a:bodyPr lIns="0" rIns="0" tIns="0" bIns="0">
            <a:normAutofit/>
          </a:bodyPr>
          <a:p>
            <a:endParaRPr b="0" lang="en-AU" sz="3200" spc="-1" strike="noStrike">
              <a:latin typeface="Arial"/>
            </a:endParaRPr>
          </a:p>
        </p:txBody>
      </p:sp>
      <p:sp>
        <p:nvSpPr>
          <p:cNvPr id="116" name="PlaceHolder 6"/>
          <p:cNvSpPr>
            <a:spLocks noGrp="1"/>
          </p:cNvSpPr>
          <p:nvPr>
            <p:ph type="body"/>
          </p:nvPr>
        </p:nvSpPr>
        <p:spPr>
          <a:xfrm>
            <a:off x="4607280" y="5236560"/>
            <a:ext cx="3768480" cy="2697840"/>
          </a:xfrm>
          <a:prstGeom prst="rect">
            <a:avLst/>
          </a:prstGeom>
        </p:spPr>
        <p:txBody>
          <a:bodyPr lIns="0" rIns="0" tIns="0" bIns="0">
            <a:normAutofit/>
          </a:bodyPr>
          <a:p>
            <a:endParaRPr b="0" lang="en-AU" sz="3200" spc="-1" strike="noStrike">
              <a:latin typeface="Arial"/>
            </a:endParaRPr>
          </a:p>
        </p:txBody>
      </p:sp>
      <p:sp>
        <p:nvSpPr>
          <p:cNvPr id="117" name="PlaceHolder 7"/>
          <p:cNvSpPr>
            <a:spLocks noGrp="1"/>
          </p:cNvSpPr>
          <p:nvPr>
            <p:ph type="body"/>
          </p:nvPr>
        </p:nvSpPr>
        <p:spPr>
          <a:xfrm>
            <a:off x="8564760" y="5236560"/>
            <a:ext cx="376848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22"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24" name="PlaceHolder 2"/>
          <p:cNvSpPr>
            <a:spLocks noGrp="1"/>
          </p:cNvSpPr>
          <p:nvPr>
            <p:ph type="body"/>
          </p:nvPr>
        </p:nvSpPr>
        <p:spPr>
          <a:xfrm>
            <a:off x="650160" y="2282040"/>
            <a:ext cx="1170360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9"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10"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26"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12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650160" y="389160"/>
            <a:ext cx="11703600" cy="75492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31"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13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
        <p:nvSpPr>
          <p:cNvPr id="133"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35"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136"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137" name="PlaceHolder 4"/>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39"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140"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141" name="PlaceHolder 4"/>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43" name="PlaceHolder 2"/>
          <p:cNvSpPr>
            <a:spLocks noGrp="1"/>
          </p:cNvSpPr>
          <p:nvPr>
            <p:ph type="body"/>
          </p:nvPr>
        </p:nvSpPr>
        <p:spPr>
          <a:xfrm>
            <a:off x="650160" y="2282040"/>
            <a:ext cx="11703600" cy="2697840"/>
          </a:xfrm>
          <a:prstGeom prst="rect">
            <a:avLst/>
          </a:prstGeom>
        </p:spPr>
        <p:txBody>
          <a:bodyPr lIns="0" rIns="0" tIns="0" bIns="0">
            <a:normAutofit/>
          </a:bodyPr>
          <a:p>
            <a:endParaRPr b="0" lang="en-AU" sz="3200" spc="-1" strike="noStrike">
              <a:latin typeface="Arial"/>
            </a:endParaRPr>
          </a:p>
        </p:txBody>
      </p:sp>
      <p:sp>
        <p:nvSpPr>
          <p:cNvPr id="144" name="PlaceHolder 3"/>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46"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14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148"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
        <p:nvSpPr>
          <p:cNvPr id="149" name="PlaceHolder 5"/>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51" name="PlaceHolder 2"/>
          <p:cNvSpPr>
            <a:spLocks noGrp="1"/>
          </p:cNvSpPr>
          <p:nvPr>
            <p:ph type="body"/>
          </p:nvPr>
        </p:nvSpPr>
        <p:spPr>
          <a:xfrm>
            <a:off x="650160" y="2282040"/>
            <a:ext cx="3768480" cy="2697840"/>
          </a:xfrm>
          <a:prstGeom prst="rect">
            <a:avLst/>
          </a:prstGeom>
        </p:spPr>
        <p:txBody>
          <a:bodyPr lIns="0" rIns="0" tIns="0" bIns="0">
            <a:normAutofit/>
          </a:bodyPr>
          <a:p>
            <a:endParaRPr b="0" lang="en-AU" sz="3200" spc="-1" strike="noStrike">
              <a:latin typeface="Arial"/>
            </a:endParaRPr>
          </a:p>
        </p:txBody>
      </p:sp>
      <p:sp>
        <p:nvSpPr>
          <p:cNvPr id="152" name="PlaceHolder 3"/>
          <p:cNvSpPr>
            <a:spLocks noGrp="1"/>
          </p:cNvSpPr>
          <p:nvPr>
            <p:ph type="body"/>
          </p:nvPr>
        </p:nvSpPr>
        <p:spPr>
          <a:xfrm>
            <a:off x="4607280" y="2282040"/>
            <a:ext cx="3768480" cy="2697840"/>
          </a:xfrm>
          <a:prstGeom prst="rect">
            <a:avLst/>
          </a:prstGeom>
        </p:spPr>
        <p:txBody>
          <a:bodyPr lIns="0" rIns="0" tIns="0" bIns="0">
            <a:normAutofit/>
          </a:bodyPr>
          <a:p>
            <a:endParaRPr b="0" lang="en-AU" sz="3200" spc="-1" strike="noStrike">
              <a:latin typeface="Arial"/>
            </a:endParaRPr>
          </a:p>
        </p:txBody>
      </p:sp>
      <p:sp>
        <p:nvSpPr>
          <p:cNvPr id="153" name="PlaceHolder 4"/>
          <p:cNvSpPr>
            <a:spLocks noGrp="1"/>
          </p:cNvSpPr>
          <p:nvPr>
            <p:ph type="body"/>
          </p:nvPr>
        </p:nvSpPr>
        <p:spPr>
          <a:xfrm>
            <a:off x="8564760" y="2282040"/>
            <a:ext cx="3768480" cy="2697840"/>
          </a:xfrm>
          <a:prstGeom prst="rect">
            <a:avLst/>
          </a:prstGeom>
        </p:spPr>
        <p:txBody>
          <a:bodyPr lIns="0" rIns="0" tIns="0" bIns="0">
            <a:normAutofit/>
          </a:bodyPr>
          <a:p>
            <a:endParaRPr b="0" lang="en-AU" sz="3200" spc="-1" strike="noStrike">
              <a:latin typeface="Arial"/>
            </a:endParaRPr>
          </a:p>
        </p:txBody>
      </p:sp>
      <p:sp>
        <p:nvSpPr>
          <p:cNvPr id="154" name="PlaceHolder 5"/>
          <p:cNvSpPr>
            <a:spLocks noGrp="1"/>
          </p:cNvSpPr>
          <p:nvPr>
            <p:ph type="body"/>
          </p:nvPr>
        </p:nvSpPr>
        <p:spPr>
          <a:xfrm>
            <a:off x="650160" y="5236560"/>
            <a:ext cx="3768480" cy="2697840"/>
          </a:xfrm>
          <a:prstGeom prst="rect">
            <a:avLst/>
          </a:prstGeom>
        </p:spPr>
        <p:txBody>
          <a:bodyPr lIns="0" rIns="0" tIns="0" bIns="0">
            <a:normAutofit/>
          </a:bodyPr>
          <a:p>
            <a:endParaRPr b="0" lang="en-AU" sz="3200" spc="-1" strike="noStrike">
              <a:latin typeface="Arial"/>
            </a:endParaRPr>
          </a:p>
        </p:txBody>
      </p:sp>
      <p:sp>
        <p:nvSpPr>
          <p:cNvPr id="155" name="PlaceHolder 6"/>
          <p:cNvSpPr>
            <a:spLocks noGrp="1"/>
          </p:cNvSpPr>
          <p:nvPr>
            <p:ph type="body"/>
          </p:nvPr>
        </p:nvSpPr>
        <p:spPr>
          <a:xfrm>
            <a:off x="4607280" y="5236560"/>
            <a:ext cx="3768480" cy="2697840"/>
          </a:xfrm>
          <a:prstGeom prst="rect">
            <a:avLst/>
          </a:prstGeom>
        </p:spPr>
        <p:txBody>
          <a:bodyPr lIns="0" rIns="0" tIns="0" bIns="0">
            <a:normAutofit/>
          </a:bodyPr>
          <a:p>
            <a:endParaRPr b="0" lang="en-AU" sz="3200" spc="-1" strike="noStrike">
              <a:latin typeface="Arial"/>
            </a:endParaRPr>
          </a:p>
        </p:txBody>
      </p:sp>
      <p:sp>
        <p:nvSpPr>
          <p:cNvPr id="156" name="PlaceHolder 7"/>
          <p:cNvSpPr>
            <a:spLocks noGrp="1"/>
          </p:cNvSpPr>
          <p:nvPr>
            <p:ph type="body"/>
          </p:nvPr>
        </p:nvSpPr>
        <p:spPr>
          <a:xfrm>
            <a:off x="8564760" y="5236560"/>
            <a:ext cx="376848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61"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63" name="PlaceHolder 2"/>
          <p:cNvSpPr>
            <a:spLocks noGrp="1"/>
          </p:cNvSpPr>
          <p:nvPr>
            <p:ph type="body"/>
          </p:nvPr>
        </p:nvSpPr>
        <p:spPr>
          <a:xfrm>
            <a:off x="650160" y="2282040"/>
            <a:ext cx="1170360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65"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166"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650160" y="389160"/>
            <a:ext cx="11703600" cy="75492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70"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171"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
        <p:nvSpPr>
          <p:cNvPr id="172"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74"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17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176" name="PlaceHolder 4"/>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78"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179"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180" name="PlaceHolder 4"/>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82" name="PlaceHolder 2"/>
          <p:cNvSpPr>
            <a:spLocks noGrp="1"/>
          </p:cNvSpPr>
          <p:nvPr>
            <p:ph type="body"/>
          </p:nvPr>
        </p:nvSpPr>
        <p:spPr>
          <a:xfrm>
            <a:off x="650160" y="2282040"/>
            <a:ext cx="11703600" cy="2697840"/>
          </a:xfrm>
          <a:prstGeom prst="rect">
            <a:avLst/>
          </a:prstGeom>
        </p:spPr>
        <p:txBody>
          <a:bodyPr lIns="0" rIns="0" tIns="0" bIns="0">
            <a:normAutofit/>
          </a:bodyPr>
          <a:p>
            <a:endParaRPr b="0" lang="en-AU" sz="3200" spc="-1" strike="noStrike">
              <a:latin typeface="Arial"/>
            </a:endParaRPr>
          </a:p>
        </p:txBody>
      </p:sp>
      <p:sp>
        <p:nvSpPr>
          <p:cNvPr id="183" name="PlaceHolder 3"/>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85"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186"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187"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
        <p:nvSpPr>
          <p:cNvPr id="188" name="PlaceHolder 5"/>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50160" y="389160"/>
            <a:ext cx="11703600" cy="75492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90" name="PlaceHolder 2"/>
          <p:cNvSpPr>
            <a:spLocks noGrp="1"/>
          </p:cNvSpPr>
          <p:nvPr>
            <p:ph type="body"/>
          </p:nvPr>
        </p:nvSpPr>
        <p:spPr>
          <a:xfrm>
            <a:off x="650160" y="2282040"/>
            <a:ext cx="3768480" cy="2697840"/>
          </a:xfrm>
          <a:prstGeom prst="rect">
            <a:avLst/>
          </a:prstGeom>
        </p:spPr>
        <p:txBody>
          <a:bodyPr lIns="0" rIns="0" tIns="0" bIns="0">
            <a:normAutofit/>
          </a:bodyPr>
          <a:p>
            <a:endParaRPr b="0" lang="en-AU" sz="3200" spc="-1" strike="noStrike">
              <a:latin typeface="Arial"/>
            </a:endParaRPr>
          </a:p>
        </p:txBody>
      </p:sp>
      <p:sp>
        <p:nvSpPr>
          <p:cNvPr id="191" name="PlaceHolder 3"/>
          <p:cNvSpPr>
            <a:spLocks noGrp="1"/>
          </p:cNvSpPr>
          <p:nvPr>
            <p:ph type="body"/>
          </p:nvPr>
        </p:nvSpPr>
        <p:spPr>
          <a:xfrm>
            <a:off x="4607280" y="2282040"/>
            <a:ext cx="3768480" cy="2697840"/>
          </a:xfrm>
          <a:prstGeom prst="rect">
            <a:avLst/>
          </a:prstGeom>
        </p:spPr>
        <p:txBody>
          <a:bodyPr lIns="0" rIns="0" tIns="0" bIns="0">
            <a:normAutofit/>
          </a:bodyPr>
          <a:p>
            <a:endParaRPr b="0" lang="en-AU" sz="3200" spc="-1" strike="noStrike">
              <a:latin typeface="Arial"/>
            </a:endParaRPr>
          </a:p>
        </p:txBody>
      </p:sp>
      <p:sp>
        <p:nvSpPr>
          <p:cNvPr id="192" name="PlaceHolder 4"/>
          <p:cNvSpPr>
            <a:spLocks noGrp="1"/>
          </p:cNvSpPr>
          <p:nvPr>
            <p:ph type="body"/>
          </p:nvPr>
        </p:nvSpPr>
        <p:spPr>
          <a:xfrm>
            <a:off x="8564760" y="2282040"/>
            <a:ext cx="3768480" cy="2697840"/>
          </a:xfrm>
          <a:prstGeom prst="rect">
            <a:avLst/>
          </a:prstGeom>
        </p:spPr>
        <p:txBody>
          <a:bodyPr lIns="0" rIns="0" tIns="0" bIns="0">
            <a:normAutofit/>
          </a:bodyPr>
          <a:p>
            <a:endParaRPr b="0" lang="en-AU" sz="3200" spc="-1" strike="noStrike">
              <a:latin typeface="Arial"/>
            </a:endParaRPr>
          </a:p>
        </p:txBody>
      </p:sp>
      <p:sp>
        <p:nvSpPr>
          <p:cNvPr id="193" name="PlaceHolder 5"/>
          <p:cNvSpPr>
            <a:spLocks noGrp="1"/>
          </p:cNvSpPr>
          <p:nvPr>
            <p:ph type="body"/>
          </p:nvPr>
        </p:nvSpPr>
        <p:spPr>
          <a:xfrm>
            <a:off x="650160" y="5236560"/>
            <a:ext cx="3768480" cy="2697840"/>
          </a:xfrm>
          <a:prstGeom prst="rect">
            <a:avLst/>
          </a:prstGeom>
        </p:spPr>
        <p:txBody>
          <a:bodyPr lIns="0" rIns="0" tIns="0" bIns="0">
            <a:normAutofit/>
          </a:bodyPr>
          <a:p>
            <a:endParaRPr b="0" lang="en-AU" sz="3200" spc="-1" strike="noStrike">
              <a:latin typeface="Arial"/>
            </a:endParaRPr>
          </a:p>
        </p:txBody>
      </p:sp>
      <p:sp>
        <p:nvSpPr>
          <p:cNvPr id="194" name="PlaceHolder 6"/>
          <p:cNvSpPr>
            <a:spLocks noGrp="1"/>
          </p:cNvSpPr>
          <p:nvPr>
            <p:ph type="body"/>
          </p:nvPr>
        </p:nvSpPr>
        <p:spPr>
          <a:xfrm>
            <a:off x="4607280" y="5236560"/>
            <a:ext cx="3768480" cy="2697840"/>
          </a:xfrm>
          <a:prstGeom prst="rect">
            <a:avLst/>
          </a:prstGeom>
        </p:spPr>
        <p:txBody>
          <a:bodyPr lIns="0" rIns="0" tIns="0" bIns="0">
            <a:normAutofit/>
          </a:bodyPr>
          <a:p>
            <a:endParaRPr b="0" lang="en-AU" sz="3200" spc="-1" strike="noStrike">
              <a:latin typeface="Arial"/>
            </a:endParaRPr>
          </a:p>
        </p:txBody>
      </p:sp>
      <p:sp>
        <p:nvSpPr>
          <p:cNvPr id="195" name="PlaceHolder 7"/>
          <p:cNvSpPr>
            <a:spLocks noGrp="1"/>
          </p:cNvSpPr>
          <p:nvPr>
            <p:ph type="body"/>
          </p:nvPr>
        </p:nvSpPr>
        <p:spPr>
          <a:xfrm>
            <a:off x="8564760" y="5236560"/>
            <a:ext cx="376848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00"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02" name="PlaceHolder 2"/>
          <p:cNvSpPr>
            <a:spLocks noGrp="1"/>
          </p:cNvSpPr>
          <p:nvPr>
            <p:ph type="body"/>
          </p:nvPr>
        </p:nvSpPr>
        <p:spPr>
          <a:xfrm>
            <a:off x="650160" y="2282040"/>
            <a:ext cx="1170360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04"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205"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650160" y="389160"/>
            <a:ext cx="11703600" cy="75492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09"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210"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
        <p:nvSpPr>
          <p:cNvPr id="211"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13"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214"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215" name="PlaceHolder 4"/>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17"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218"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219" name="PlaceHolder 4"/>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4"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15" name="PlaceHolder 3"/>
          <p:cNvSpPr>
            <a:spLocks noGrp="1"/>
          </p:cNvSpPr>
          <p:nvPr>
            <p:ph type="body"/>
          </p:nvPr>
        </p:nvSpPr>
        <p:spPr>
          <a:xfrm>
            <a:off x="6647040" y="2282040"/>
            <a:ext cx="5711040" cy="5656320"/>
          </a:xfrm>
          <a:prstGeom prst="rect">
            <a:avLst/>
          </a:prstGeom>
        </p:spPr>
        <p:txBody>
          <a:bodyPr lIns="0" rIns="0" tIns="0" bIns="0">
            <a:normAutofit/>
          </a:bodyPr>
          <a:p>
            <a:endParaRPr b="0" lang="en-AU" sz="3200" spc="-1" strike="noStrike">
              <a:latin typeface="Arial"/>
            </a:endParaRPr>
          </a:p>
        </p:txBody>
      </p:sp>
      <p:sp>
        <p:nvSpPr>
          <p:cNvPr id="16"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21" name="PlaceHolder 2"/>
          <p:cNvSpPr>
            <a:spLocks noGrp="1"/>
          </p:cNvSpPr>
          <p:nvPr>
            <p:ph type="body"/>
          </p:nvPr>
        </p:nvSpPr>
        <p:spPr>
          <a:xfrm>
            <a:off x="650160" y="2282040"/>
            <a:ext cx="11703600" cy="2697840"/>
          </a:xfrm>
          <a:prstGeom prst="rect">
            <a:avLst/>
          </a:prstGeom>
        </p:spPr>
        <p:txBody>
          <a:bodyPr lIns="0" rIns="0" tIns="0" bIns="0">
            <a:normAutofit/>
          </a:bodyPr>
          <a:p>
            <a:endParaRPr b="0" lang="en-AU" sz="3200" spc="-1" strike="noStrike">
              <a:latin typeface="Arial"/>
            </a:endParaRPr>
          </a:p>
        </p:txBody>
      </p:sp>
      <p:sp>
        <p:nvSpPr>
          <p:cNvPr id="222" name="PlaceHolder 3"/>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24"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22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226" name="PlaceHolder 4"/>
          <p:cNvSpPr>
            <a:spLocks noGrp="1"/>
          </p:cNvSpPr>
          <p:nvPr>
            <p:ph type="body"/>
          </p:nvPr>
        </p:nvSpPr>
        <p:spPr>
          <a:xfrm>
            <a:off x="650160" y="5236560"/>
            <a:ext cx="5711040" cy="2697840"/>
          </a:xfrm>
          <a:prstGeom prst="rect">
            <a:avLst/>
          </a:prstGeom>
        </p:spPr>
        <p:txBody>
          <a:bodyPr lIns="0" rIns="0" tIns="0" bIns="0">
            <a:normAutofit/>
          </a:bodyPr>
          <a:p>
            <a:endParaRPr b="0" lang="en-AU" sz="3200" spc="-1" strike="noStrike">
              <a:latin typeface="Arial"/>
            </a:endParaRPr>
          </a:p>
        </p:txBody>
      </p:sp>
      <p:sp>
        <p:nvSpPr>
          <p:cNvPr id="227" name="PlaceHolder 5"/>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29" name="PlaceHolder 2"/>
          <p:cNvSpPr>
            <a:spLocks noGrp="1"/>
          </p:cNvSpPr>
          <p:nvPr>
            <p:ph type="body"/>
          </p:nvPr>
        </p:nvSpPr>
        <p:spPr>
          <a:xfrm>
            <a:off x="650160" y="2282040"/>
            <a:ext cx="3768480" cy="2697840"/>
          </a:xfrm>
          <a:prstGeom prst="rect">
            <a:avLst/>
          </a:prstGeom>
        </p:spPr>
        <p:txBody>
          <a:bodyPr lIns="0" rIns="0" tIns="0" bIns="0">
            <a:normAutofit/>
          </a:bodyPr>
          <a:p>
            <a:endParaRPr b="0" lang="en-AU" sz="3200" spc="-1" strike="noStrike">
              <a:latin typeface="Arial"/>
            </a:endParaRPr>
          </a:p>
        </p:txBody>
      </p:sp>
      <p:sp>
        <p:nvSpPr>
          <p:cNvPr id="230" name="PlaceHolder 3"/>
          <p:cNvSpPr>
            <a:spLocks noGrp="1"/>
          </p:cNvSpPr>
          <p:nvPr>
            <p:ph type="body"/>
          </p:nvPr>
        </p:nvSpPr>
        <p:spPr>
          <a:xfrm>
            <a:off x="4607280" y="2282040"/>
            <a:ext cx="3768480" cy="2697840"/>
          </a:xfrm>
          <a:prstGeom prst="rect">
            <a:avLst/>
          </a:prstGeom>
        </p:spPr>
        <p:txBody>
          <a:bodyPr lIns="0" rIns="0" tIns="0" bIns="0">
            <a:normAutofit/>
          </a:bodyPr>
          <a:p>
            <a:endParaRPr b="0" lang="en-AU" sz="3200" spc="-1" strike="noStrike">
              <a:latin typeface="Arial"/>
            </a:endParaRPr>
          </a:p>
        </p:txBody>
      </p:sp>
      <p:sp>
        <p:nvSpPr>
          <p:cNvPr id="231" name="PlaceHolder 4"/>
          <p:cNvSpPr>
            <a:spLocks noGrp="1"/>
          </p:cNvSpPr>
          <p:nvPr>
            <p:ph type="body"/>
          </p:nvPr>
        </p:nvSpPr>
        <p:spPr>
          <a:xfrm>
            <a:off x="8564760" y="2282040"/>
            <a:ext cx="3768480" cy="2697840"/>
          </a:xfrm>
          <a:prstGeom prst="rect">
            <a:avLst/>
          </a:prstGeom>
        </p:spPr>
        <p:txBody>
          <a:bodyPr lIns="0" rIns="0" tIns="0" bIns="0">
            <a:normAutofit/>
          </a:bodyPr>
          <a:p>
            <a:endParaRPr b="0" lang="en-AU" sz="3200" spc="-1" strike="noStrike">
              <a:latin typeface="Arial"/>
            </a:endParaRPr>
          </a:p>
        </p:txBody>
      </p:sp>
      <p:sp>
        <p:nvSpPr>
          <p:cNvPr id="232" name="PlaceHolder 5"/>
          <p:cNvSpPr>
            <a:spLocks noGrp="1"/>
          </p:cNvSpPr>
          <p:nvPr>
            <p:ph type="body"/>
          </p:nvPr>
        </p:nvSpPr>
        <p:spPr>
          <a:xfrm>
            <a:off x="650160" y="5236560"/>
            <a:ext cx="3768480" cy="2697840"/>
          </a:xfrm>
          <a:prstGeom prst="rect">
            <a:avLst/>
          </a:prstGeom>
        </p:spPr>
        <p:txBody>
          <a:bodyPr lIns="0" rIns="0" tIns="0" bIns="0">
            <a:normAutofit/>
          </a:bodyPr>
          <a:p>
            <a:endParaRPr b="0" lang="en-AU" sz="3200" spc="-1" strike="noStrike">
              <a:latin typeface="Arial"/>
            </a:endParaRPr>
          </a:p>
        </p:txBody>
      </p:sp>
      <p:sp>
        <p:nvSpPr>
          <p:cNvPr id="233" name="PlaceHolder 6"/>
          <p:cNvSpPr>
            <a:spLocks noGrp="1"/>
          </p:cNvSpPr>
          <p:nvPr>
            <p:ph type="body"/>
          </p:nvPr>
        </p:nvSpPr>
        <p:spPr>
          <a:xfrm>
            <a:off x="4607280" y="5236560"/>
            <a:ext cx="3768480" cy="2697840"/>
          </a:xfrm>
          <a:prstGeom prst="rect">
            <a:avLst/>
          </a:prstGeom>
        </p:spPr>
        <p:txBody>
          <a:bodyPr lIns="0" rIns="0" tIns="0" bIns="0">
            <a:normAutofit/>
          </a:bodyPr>
          <a:p>
            <a:endParaRPr b="0" lang="en-AU" sz="3200" spc="-1" strike="noStrike">
              <a:latin typeface="Arial"/>
            </a:endParaRPr>
          </a:p>
        </p:txBody>
      </p:sp>
      <p:sp>
        <p:nvSpPr>
          <p:cNvPr id="234" name="PlaceHolder 7"/>
          <p:cNvSpPr>
            <a:spLocks noGrp="1"/>
          </p:cNvSpPr>
          <p:nvPr>
            <p:ph type="body"/>
          </p:nvPr>
        </p:nvSpPr>
        <p:spPr>
          <a:xfrm>
            <a:off x="8564760" y="5236560"/>
            <a:ext cx="376848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18" name="PlaceHolder 2"/>
          <p:cNvSpPr>
            <a:spLocks noGrp="1"/>
          </p:cNvSpPr>
          <p:nvPr>
            <p:ph type="body"/>
          </p:nvPr>
        </p:nvSpPr>
        <p:spPr>
          <a:xfrm>
            <a:off x="650160" y="2282040"/>
            <a:ext cx="5711040" cy="5656320"/>
          </a:xfrm>
          <a:prstGeom prst="rect">
            <a:avLst/>
          </a:prstGeom>
        </p:spPr>
        <p:txBody>
          <a:bodyPr lIns="0" rIns="0" tIns="0" bIns="0">
            <a:normAutofit/>
          </a:bodyPr>
          <a:p>
            <a:endParaRPr b="0" lang="en-AU" sz="3200" spc="-1" strike="noStrike">
              <a:latin typeface="Arial"/>
            </a:endParaRPr>
          </a:p>
        </p:txBody>
      </p:sp>
      <p:sp>
        <p:nvSpPr>
          <p:cNvPr id="19"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20" name="PlaceHolder 4"/>
          <p:cNvSpPr>
            <a:spLocks noGrp="1"/>
          </p:cNvSpPr>
          <p:nvPr>
            <p:ph type="body"/>
          </p:nvPr>
        </p:nvSpPr>
        <p:spPr>
          <a:xfrm>
            <a:off x="6647040" y="5236560"/>
            <a:ext cx="5711040" cy="2697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AU" sz="4400" spc="-1" strike="noStrike">
              <a:latin typeface="Arial"/>
            </a:endParaRPr>
          </a:p>
        </p:txBody>
      </p:sp>
      <p:sp>
        <p:nvSpPr>
          <p:cNvPr id="22" name="PlaceHolder 2"/>
          <p:cNvSpPr>
            <a:spLocks noGrp="1"/>
          </p:cNvSpPr>
          <p:nvPr>
            <p:ph type="body"/>
          </p:nvPr>
        </p:nvSpPr>
        <p:spPr>
          <a:xfrm>
            <a:off x="650160" y="2282040"/>
            <a:ext cx="5711040" cy="2697840"/>
          </a:xfrm>
          <a:prstGeom prst="rect">
            <a:avLst/>
          </a:prstGeom>
        </p:spPr>
        <p:txBody>
          <a:bodyPr lIns="0" rIns="0" tIns="0" bIns="0">
            <a:normAutofit/>
          </a:bodyPr>
          <a:p>
            <a:endParaRPr b="0" lang="en-AU" sz="3200" spc="-1" strike="noStrike">
              <a:latin typeface="Arial"/>
            </a:endParaRPr>
          </a:p>
        </p:txBody>
      </p:sp>
      <p:sp>
        <p:nvSpPr>
          <p:cNvPr id="23" name="PlaceHolder 3"/>
          <p:cNvSpPr>
            <a:spLocks noGrp="1"/>
          </p:cNvSpPr>
          <p:nvPr>
            <p:ph type="body"/>
          </p:nvPr>
        </p:nvSpPr>
        <p:spPr>
          <a:xfrm>
            <a:off x="6647040" y="2282040"/>
            <a:ext cx="5711040" cy="2697840"/>
          </a:xfrm>
          <a:prstGeom prst="rect">
            <a:avLst/>
          </a:prstGeom>
        </p:spPr>
        <p:txBody>
          <a:bodyPr lIns="0" rIns="0" tIns="0" bIns="0">
            <a:normAutofit/>
          </a:bodyPr>
          <a:p>
            <a:endParaRPr b="0" lang="en-AU" sz="3200" spc="-1" strike="noStrike">
              <a:latin typeface="Arial"/>
            </a:endParaRPr>
          </a:p>
        </p:txBody>
      </p:sp>
      <p:sp>
        <p:nvSpPr>
          <p:cNvPr id="24" name="PlaceHolder 4"/>
          <p:cNvSpPr>
            <a:spLocks noGrp="1"/>
          </p:cNvSpPr>
          <p:nvPr>
            <p:ph type="body"/>
          </p:nvPr>
        </p:nvSpPr>
        <p:spPr>
          <a:xfrm>
            <a:off x="650160" y="5236560"/>
            <a:ext cx="11703600" cy="269784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1" name="Line 2"/>
          <p:cNvSpPr/>
          <p:nvPr/>
        </p:nvSpPr>
        <p:spPr>
          <a:xfrm>
            <a:off x="571320" y="4749480"/>
            <a:ext cx="11868120" cy="360"/>
          </a:xfrm>
          <a:prstGeom prst="line">
            <a:avLst/>
          </a:prstGeom>
          <a:ln w="12600">
            <a:solidFill>
              <a:srgbClr val="9a9a9a"/>
            </a:solidFill>
            <a:miter/>
          </a:ln>
        </p:spPr>
        <p:style>
          <a:lnRef idx="0"/>
          <a:fillRef idx="0"/>
          <a:effectRef idx="0"/>
          <a:fontRef idx="minor"/>
        </p:style>
      </p:sp>
      <p:sp>
        <p:nvSpPr>
          <p:cNvPr id="2" name="PlaceHolder 3"/>
          <p:cNvSpPr>
            <a:spLocks noGrp="1"/>
          </p:cNvSpPr>
          <p:nvPr>
            <p:ph type="title"/>
          </p:nvPr>
        </p:nvSpPr>
        <p:spPr>
          <a:xfrm>
            <a:off x="650160" y="389160"/>
            <a:ext cx="11703600" cy="162828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3" name="PlaceHolder 4"/>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41" name="PlaceHolder 2"/>
          <p:cNvSpPr>
            <a:spLocks noGrp="1"/>
          </p:cNvSpPr>
          <p:nvPr>
            <p:ph type="title"/>
          </p:nvPr>
        </p:nvSpPr>
        <p:spPr>
          <a:xfrm>
            <a:off x="650160" y="389160"/>
            <a:ext cx="11703600" cy="162828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42" name="PlaceHolder 3"/>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80" name="PlaceHolder 2"/>
          <p:cNvSpPr>
            <a:spLocks noGrp="1"/>
          </p:cNvSpPr>
          <p:nvPr>
            <p:ph type="title"/>
          </p:nvPr>
        </p:nvSpPr>
        <p:spPr>
          <a:xfrm>
            <a:off x="650160" y="389160"/>
            <a:ext cx="11703600" cy="162828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81" name="PlaceHolder 3"/>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119" name="PlaceHolder 2"/>
          <p:cNvSpPr>
            <a:spLocks noGrp="1"/>
          </p:cNvSpPr>
          <p:nvPr>
            <p:ph type="title"/>
          </p:nvPr>
        </p:nvSpPr>
        <p:spPr>
          <a:xfrm>
            <a:off x="650160" y="389160"/>
            <a:ext cx="11703600" cy="162828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120" name="PlaceHolder 3"/>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158" name="PlaceHolder 2"/>
          <p:cNvSpPr>
            <a:spLocks noGrp="1"/>
          </p:cNvSpPr>
          <p:nvPr>
            <p:ph type="title"/>
          </p:nvPr>
        </p:nvSpPr>
        <p:spPr>
          <a:xfrm>
            <a:off x="650160" y="389160"/>
            <a:ext cx="11703600" cy="162828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159" name="PlaceHolder 3"/>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197" name="PlaceHolder 2"/>
          <p:cNvSpPr>
            <a:spLocks noGrp="1"/>
          </p:cNvSpPr>
          <p:nvPr>
            <p:ph type="title"/>
          </p:nvPr>
        </p:nvSpPr>
        <p:spPr>
          <a:xfrm>
            <a:off x="650160" y="389160"/>
            <a:ext cx="11703600" cy="162828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198" name="PlaceHolder 3"/>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nadiaeghbal.com/project-health" TargetMode="External"/><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13.xml"/><Relationship Id="rId7"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www.fperez.org/talks/index.html" TargetMode="External"/><Relationship Id="rId3" Type="http://schemas.openxmlformats.org/officeDocument/2006/relationships/slideLayout" Target="../slideLayouts/slideLayout2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www.fperez.org/talks/index.html" TargetMode="External"/><Relationship Id="rId3" Type="http://schemas.openxmlformats.org/officeDocument/2006/relationships/slideLayout" Target="../slideLayouts/slideLayout25.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666720" y="324000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Inside NumPy: preparing for the next decade</a:t>
            </a:r>
            <a:endParaRPr b="0" lang="en-AU" sz="4000" spc="-1" strike="noStrike">
              <a:latin typeface="Arial"/>
            </a:endParaRPr>
          </a:p>
        </p:txBody>
      </p:sp>
      <p:sp>
        <p:nvSpPr>
          <p:cNvPr id="242" name="CustomShape 2"/>
          <p:cNvSpPr/>
          <p:nvPr/>
        </p:nvSpPr>
        <p:spPr>
          <a:xfrm>
            <a:off x="571680" y="5004000"/>
            <a:ext cx="11860200" cy="1014480"/>
          </a:xfrm>
          <a:prstGeom prst="rect">
            <a:avLst/>
          </a:prstGeom>
          <a:noFill/>
          <a:ln w="12600">
            <a:noFill/>
          </a:ln>
        </p:spPr>
        <p:style>
          <a:lnRef idx="0"/>
          <a:fillRef idx="0"/>
          <a:effectRef idx="0"/>
          <a:fontRef idx="minor"/>
        </p:style>
        <p:txBody>
          <a:bodyPr lIns="50760" rIns="50760" tIns="50760" bIns="50760"/>
          <a:p>
            <a:pPr>
              <a:lnSpc>
                <a:spcPct val="100000"/>
              </a:lnSpc>
              <a:spcBef>
                <a:spcPts val="4201"/>
              </a:spcBef>
            </a:pPr>
            <a:r>
              <a:rPr b="0" lang="en-AU" sz="3200" spc="-1" strike="noStrike">
                <a:solidFill>
                  <a:srgbClr val="000000"/>
                </a:solidFill>
                <a:latin typeface="Helvetica Neue Light"/>
                <a:ea typeface="Helvetica Neue Light"/>
              </a:rPr>
              <a:t>Matti Picus, Ralf Gommers, Sebastian Berg, </a:t>
            </a:r>
            <a:br/>
            <a:r>
              <a:rPr b="0" lang="en-AU" sz="3200" spc="-1" strike="noStrike">
                <a:solidFill>
                  <a:srgbClr val="000000"/>
                </a:solidFill>
                <a:latin typeface="Helvetica Neue Light"/>
                <a:ea typeface="Helvetica Neue Light"/>
              </a:rPr>
              <a:t>Tyler Reddy, Stéfan van der Walt, Charles Harris</a:t>
            </a:r>
            <a:endParaRPr b="0" lang="en-AU" sz="3200" spc="-1" strike="noStrike">
              <a:latin typeface="Arial"/>
            </a:endParaRPr>
          </a:p>
        </p:txBody>
      </p:sp>
      <p:pic>
        <p:nvPicPr>
          <p:cNvPr id="243" name="1*mc5YIn7jvo5uwuqBOUDw7Q.jpeg" descr=""/>
          <p:cNvPicPr/>
          <p:nvPr/>
        </p:nvPicPr>
        <p:blipFill>
          <a:blip r:embed="rId1"/>
          <a:stretch/>
        </p:blipFill>
        <p:spPr>
          <a:xfrm>
            <a:off x="3680280" y="19080"/>
            <a:ext cx="5643000" cy="3173400"/>
          </a:xfrm>
          <a:prstGeom prst="rect">
            <a:avLst/>
          </a:prstGeom>
          <a:ln w="12600">
            <a:noFill/>
          </a:ln>
        </p:spPr>
      </p:pic>
      <p:pic>
        <p:nvPicPr>
          <p:cNvPr id="244" name="NumFOCUS_sponsored_project.png" descr=""/>
          <p:cNvPicPr/>
          <p:nvPr/>
        </p:nvPicPr>
        <p:blipFill>
          <a:blip r:embed="rId2"/>
          <a:stretch/>
        </p:blipFill>
        <p:spPr>
          <a:xfrm>
            <a:off x="4818600" y="8146440"/>
            <a:ext cx="3366360" cy="1014480"/>
          </a:xfrm>
          <a:prstGeom prst="rect">
            <a:avLst/>
          </a:prstGeom>
          <a:ln w="12600">
            <a:noFill/>
          </a:ln>
        </p:spPr>
      </p:pic>
      <p:sp>
        <p:nvSpPr>
          <p:cNvPr id="245" name="CustomShape 3"/>
          <p:cNvSpPr/>
          <p:nvPr/>
        </p:nvSpPr>
        <p:spPr>
          <a:xfrm>
            <a:off x="2736000" y="9144000"/>
            <a:ext cx="10078920" cy="345240"/>
          </a:xfrm>
          <a:prstGeom prst="rect">
            <a:avLst/>
          </a:prstGeom>
          <a:noFill/>
          <a:ln>
            <a:noFill/>
          </a:ln>
        </p:spPr>
        <p:style>
          <a:lnRef idx="0"/>
          <a:fillRef idx="0"/>
          <a:effectRef idx="0"/>
          <a:fontRef idx="minor"/>
        </p:style>
        <p:txBody>
          <a:bodyPr lIns="90000" rIns="90000" tIns="45000" bIns="45000"/>
          <a:p>
            <a:pPr>
              <a:lnSpc>
                <a:spcPct val="100000"/>
              </a:lnSpc>
            </a:pPr>
            <a:r>
              <a:rPr b="0" lang="en-AU" sz="1800" spc="-1" strike="noStrike">
                <a:solidFill>
                  <a:srgbClr val="000000"/>
                </a:solidFill>
                <a:latin typeface="Arial"/>
                <a:ea typeface="DejaVu Sans"/>
              </a:rPr>
              <a:t>Adapted from a talk at SciPyUSA 2019 https://www.youtube.com/watch?v=dBTJD_FDVjU</a:t>
            </a:r>
            <a:endParaRPr b="0" lang="en-AU"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3600" spc="-1" strike="noStrike">
                <a:solidFill>
                  <a:srgbClr val="000000"/>
                </a:solidFill>
                <a:latin typeface="Helvetica Neue Light"/>
                <a:ea typeface="Helvetica Neue Light"/>
              </a:rPr>
              <a:t>Impact of grant funding — an attempt to quantify</a:t>
            </a:r>
            <a:endParaRPr b="0" lang="en-AU" sz="3600" spc="-1" strike="noStrike">
              <a:latin typeface="Arial"/>
            </a:endParaRPr>
          </a:p>
        </p:txBody>
      </p:sp>
      <p:sp>
        <p:nvSpPr>
          <p:cNvPr id="295" name="CustomShape 2"/>
          <p:cNvSpPr/>
          <p:nvPr/>
        </p:nvSpPr>
        <p:spPr>
          <a:xfrm>
            <a:off x="208800" y="8558280"/>
            <a:ext cx="12585600" cy="5274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AU" sz="2800" spc="-1" strike="noStrike">
                <a:solidFill>
                  <a:srgbClr val="000000"/>
                </a:solidFill>
                <a:latin typeface="Helvetica Neue Light"/>
                <a:ea typeface="Helvetica Neue Light"/>
              </a:rPr>
              <a:t>Issue/PR count rate of change is key indicator of project health.</a:t>
            </a:r>
            <a:endParaRPr b="0" lang="en-AU" sz="2800" spc="-1" strike="noStrike">
              <a:latin typeface="Arial"/>
            </a:endParaRPr>
          </a:p>
        </p:txBody>
      </p:sp>
      <p:sp>
        <p:nvSpPr>
          <p:cNvPr id="296" name="CustomShape 3"/>
          <p:cNvSpPr/>
          <p:nvPr/>
        </p:nvSpPr>
        <p:spPr>
          <a:xfrm>
            <a:off x="5266080" y="9315360"/>
            <a:ext cx="7525080" cy="40572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000" spc="-1" strike="noStrike">
                <a:solidFill>
                  <a:srgbClr val="000000"/>
                </a:solidFill>
                <a:latin typeface="Helvetica Neue"/>
                <a:ea typeface="Helvetica Neue"/>
              </a:rPr>
              <a:t>Nadia Eghbal, </a:t>
            </a:r>
            <a:r>
              <a:rPr b="0" i="1" lang="en-AU" sz="2000" spc="-1" strike="noStrike" u="sng">
                <a:solidFill>
                  <a:srgbClr val="0000ff"/>
                </a:solidFill>
                <a:uFillTx/>
                <a:latin typeface="Helvetica Neue"/>
                <a:ea typeface="Helvetica Neue"/>
                <a:hlinkClick r:id="rId1"/>
              </a:rPr>
              <a:t>Methodologies for measuring project health</a:t>
            </a:r>
            <a:endParaRPr b="0" lang="en-AU" sz="2000" spc="-1" strike="noStrike">
              <a:latin typeface="Arial"/>
            </a:endParaRPr>
          </a:p>
        </p:txBody>
      </p:sp>
      <p:pic>
        <p:nvPicPr>
          <p:cNvPr id="297" name="issues_prs_delta(1).pdf" descr=""/>
          <p:cNvPicPr/>
          <p:nvPr/>
        </p:nvPicPr>
        <p:blipFill>
          <a:blip r:embed="rId2"/>
          <a:stretch/>
        </p:blipFill>
        <p:spPr>
          <a:xfrm>
            <a:off x="1618560" y="2077920"/>
            <a:ext cx="9314280" cy="6208920"/>
          </a:xfrm>
          <a:prstGeom prst="rect">
            <a:avLst/>
          </a:prstGeom>
          <a:ln w="12600">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Impact of grant funding — qualitative</a:t>
            </a:r>
            <a:endParaRPr b="0" lang="en-AU" sz="4000" spc="-1" strike="noStrike">
              <a:latin typeface="Arial"/>
            </a:endParaRPr>
          </a:p>
        </p:txBody>
      </p:sp>
      <p:sp>
        <p:nvSpPr>
          <p:cNvPr id="299" name="CustomShape 2"/>
          <p:cNvSpPr/>
          <p:nvPr/>
        </p:nvSpPr>
        <p:spPr>
          <a:xfrm>
            <a:off x="571680" y="2222640"/>
            <a:ext cx="11860200" cy="6666120"/>
          </a:xfrm>
          <a:prstGeom prst="rect">
            <a:avLst/>
          </a:prstGeom>
          <a:noFill/>
          <a:ln w="12600">
            <a:noFill/>
          </a:ln>
        </p:spPr>
        <p:style>
          <a:lnRef idx="0"/>
          <a:fillRef idx="0"/>
          <a:effectRef idx="0"/>
          <a:fontRef idx="minor"/>
        </p:style>
        <p:txBody>
          <a:bodyPr lIns="50760" rIns="50760" tIns="50760" bIns="50760"/>
          <a:p>
            <a:pPr marL="452520" indent="-451080">
              <a:lnSpc>
                <a:spcPct val="100000"/>
              </a:lnSpc>
              <a:spcBef>
                <a:spcPts val="1984"/>
              </a:spcBef>
              <a:buClr>
                <a:srgbClr val="747474"/>
              </a:buClr>
              <a:buSzPct val="75000"/>
              <a:buFont typeface="Helvetica Neue"/>
              <a:buChar char="•"/>
            </a:pPr>
            <a:r>
              <a:rPr b="0" lang="en-AU" sz="3200" spc="-1" strike="noStrike">
                <a:solidFill>
                  <a:srgbClr val="000000"/>
                </a:solidFill>
                <a:latin typeface="Helvetica Neue Light"/>
                <a:ea typeface="Helvetica Neue Light"/>
              </a:rPr>
              <a:t>We now have a </a:t>
            </a:r>
            <a:r>
              <a:rPr b="1" lang="en-AU" sz="3200" spc="-1" strike="noStrike">
                <a:solidFill>
                  <a:srgbClr val="000000"/>
                </a:solidFill>
                <a:latin typeface="Helvetica Neue"/>
                <a:ea typeface="Helvetica Neue"/>
              </a:rPr>
              <a:t>roadmap</a:t>
            </a:r>
            <a:endParaRPr b="0" lang="en-AU" sz="3200" spc="-1" strike="noStrike">
              <a:latin typeface="Arial"/>
            </a:endParaRPr>
          </a:p>
          <a:p>
            <a:pPr marL="452520" indent="-451080">
              <a:lnSpc>
                <a:spcPct val="100000"/>
              </a:lnSpc>
              <a:spcBef>
                <a:spcPts val="1984"/>
              </a:spcBef>
              <a:buClr>
                <a:srgbClr val="747474"/>
              </a:buClr>
              <a:buSzPct val="75000"/>
              <a:buFont typeface="Helvetica Neue"/>
              <a:buChar char="•"/>
            </a:pPr>
            <a:r>
              <a:rPr b="0" lang="en-AU" sz="3200" spc="-1" strike="noStrike">
                <a:solidFill>
                  <a:srgbClr val="000000"/>
                </a:solidFill>
                <a:latin typeface="Helvetica Neue Light"/>
                <a:ea typeface="Helvetica Neue"/>
              </a:rPr>
              <a:t>We’ve</a:t>
            </a:r>
            <a:r>
              <a:rPr b="0" lang="en-AU" sz="3200" spc="-1" strike="noStrike">
                <a:solidFill>
                  <a:srgbClr val="000000"/>
                </a:solidFill>
                <a:latin typeface="Helvetica Neue Light"/>
                <a:ea typeface="Helvetica Neue Light"/>
              </a:rPr>
              <a:t> been able to organize </a:t>
            </a:r>
            <a:r>
              <a:rPr b="1" lang="en-AU" sz="3200" spc="-1" strike="noStrike">
                <a:solidFill>
                  <a:srgbClr val="000000"/>
                </a:solidFill>
                <a:latin typeface="Helvetica Neue"/>
                <a:ea typeface="Helvetica Neue"/>
              </a:rPr>
              <a:t>core team sprints </a:t>
            </a:r>
            <a:r>
              <a:rPr b="0" lang="en-AU" sz="3200" spc="-1" strike="noStrike">
                <a:solidFill>
                  <a:srgbClr val="000000"/>
                </a:solidFill>
                <a:latin typeface="Helvetica Neue"/>
                <a:ea typeface="Helvetica Neue"/>
              </a:rPr>
              <a:t>about every two months with around 5-10 participants</a:t>
            </a:r>
            <a:endParaRPr b="0" lang="en-AU" sz="3200" spc="-1" strike="noStrike">
              <a:latin typeface="Arial"/>
            </a:endParaRPr>
          </a:p>
          <a:p>
            <a:pPr marL="452520" indent="-451080">
              <a:lnSpc>
                <a:spcPct val="100000"/>
              </a:lnSpc>
              <a:spcBef>
                <a:spcPts val="1984"/>
              </a:spcBef>
              <a:buClr>
                <a:srgbClr val="747474"/>
              </a:buClr>
              <a:buSzPct val="75000"/>
              <a:buFont typeface="Helvetica Neue"/>
              <a:buChar char="•"/>
            </a:pPr>
            <a:r>
              <a:rPr b="1" lang="en-AU" sz="3200" spc="-1" strike="noStrike">
                <a:solidFill>
                  <a:srgbClr val="000000"/>
                </a:solidFill>
                <a:latin typeface="Helvetica Neue"/>
                <a:ea typeface="Helvetica Neue"/>
              </a:rPr>
              <a:t>NumPy Enhancement Proposal</a:t>
            </a:r>
            <a:r>
              <a:rPr b="0" lang="en-AU" sz="3200" spc="-1" strike="noStrike">
                <a:solidFill>
                  <a:srgbClr val="000000"/>
                </a:solidFill>
                <a:latin typeface="Helvetica Neue Light"/>
                <a:ea typeface="Helvetica Neue Light"/>
              </a:rPr>
              <a:t> process revived:matmul, random, __array_function__ protocol, and more</a:t>
            </a:r>
            <a:endParaRPr b="0" lang="en-AU" sz="3200" spc="-1" strike="noStrike">
              <a:latin typeface="Arial"/>
            </a:endParaRPr>
          </a:p>
          <a:p>
            <a:pPr marL="452520" indent="-451080">
              <a:lnSpc>
                <a:spcPct val="100000"/>
              </a:lnSpc>
              <a:spcBef>
                <a:spcPts val="1984"/>
              </a:spcBef>
              <a:buClr>
                <a:srgbClr val="747474"/>
              </a:buClr>
              <a:buSzPct val="75000"/>
              <a:buFont typeface="Helvetica Neue"/>
              <a:buChar char="•"/>
            </a:pPr>
            <a:r>
              <a:rPr b="0" lang="en-AU" sz="3200" spc="-1" strike="noStrike">
                <a:solidFill>
                  <a:srgbClr val="000000"/>
                </a:solidFill>
                <a:latin typeface="Helvetica Neue Light"/>
                <a:ea typeface="Helvetica Neue Light"/>
              </a:rPr>
              <a:t>We paid down a decent amount of </a:t>
            </a:r>
            <a:r>
              <a:rPr b="1" lang="en-AU" sz="3200" spc="-1" strike="noStrike">
                <a:solidFill>
                  <a:srgbClr val="000000"/>
                </a:solidFill>
                <a:latin typeface="Helvetica Neue"/>
                <a:ea typeface="Helvetica Neue"/>
              </a:rPr>
              <a:t>technical debt </a:t>
            </a:r>
            <a:r>
              <a:rPr b="0" lang="en-AU" sz="3200" spc="-1" strike="noStrike">
                <a:solidFill>
                  <a:srgbClr val="000000"/>
                </a:solidFill>
                <a:latin typeface="Helvetica Neue"/>
                <a:ea typeface="Helvetica Neue"/>
              </a:rPr>
              <a:t>around CI, esoteric platforms, open issues and Prs</a:t>
            </a:r>
            <a:endParaRPr b="0" lang="en-AU" sz="3200" spc="-1" strike="noStrike">
              <a:latin typeface="Arial"/>
            </a:endParaRPr>
          </a:p>
          <a:p>
            <a:pPr marL="452520" indent="-451080">
              <a:lnSpc>
                <a:spcPct val="100000"/>
              </a:lnSpc>
              <a:spcBef>
                <a:spcPts val="1984"/>
              </a:spcBef>
              <a:buClr>
                <a:srgbClr val="747474"/>
              </a:buClr>
              <a:buSzPct val="75000"/>
              <a:buFont typeface="Helvetica Neue"/>
              <a:buChar char="•"/>
            </a:pPr>
            <a:r>
              <a:rPr b="0" lang="en-AU" sz="3200" spc="-1" strike="noStrike">
                <a:solidFill>
                  <a:srgbClr val="000000"/>
                </a:solidFill>
                <a:latin typeface="Helvetica Neue Light"/>
                <a:ea typeface="Helvetica Neue Light"/>
              </a:rPr>
              <a:t>The 1.17.0 release is the</a:t>
            </a:r>
            <a:r>
              <a:rPr b="1" lang="en-AU" sz="3200" spc="-1" strike="noStrike">
                <a:solidFill>
                  <a:srgbClr val="000000"/>
                </a:solidFill>
                <a:latin typeface="Helvetica Neue"/>
                <a:ea typeface="Helvetica Neue"/>
              </a:rPr>
              <a:t> largest release</a:t>
            </a:r>
            <a:r>
              <a:rPr b="0" lang="en-AU" sz="3200" spc="-1" strike="noStrike">
                <a:solidFill>
                  <a:srgbClr val="000000"/>
                </a:solidFill>
                <a:latin typeface="Helvetica Neue Light"/>
                <a:ea typeface="Helvetica Neue Light"/>
              </a:rPr>
              <a:t> since 1.7.0 in 2013.</a:t>
            </a:r>
            <a:endParaRPr b="0" lang="en-AU" sz="3200" spc="-1" strike="noStrike">
              <a:latin typeface="Arial"/>
            </a:endParaRPr>
          </a:p>
          <a:p>
            <a:pPr marL="452520" indent="-451080">
              <a:lnSpc>
                <a:spcPct val="100000"/>
              </a:lnSpc>
              <a:spcBef>
                <a:spcPts val="1984"/>
              </a:spcBef>
              <a:buClr>
                <a:srgbClr val="747474"/>
              </a:buClr>
              <a:buSzPct val="75000"/>
              <a:buFont typeface="Helvetica Neue"/>
              <a:buChar char="•"/>
            </a:pPr>
            <a:r>
              <a:rPr b="0" lang="en-AU" sz="3200" spc="-1" strike="noStrike">
                <a:solidFill>
                  <a:srgbClr val="000000"/>
                </a:solidFill>
                <a:latin typeface="Helvetica Neue Light"/>
                <a:ea typeface="Helvetica Neue Light"/>
              </a:rPr>
              <a:t>Planning the </a:t>
            </a:r>
            <a:r>
              <a:rPr b="1" i="1" lang="en-AU" sz="3200" spc="-1" strike="noStrike">
                <a:solidFill>
                  <a:srgbClr val="000000"/>
                </a:solidFill>
                <a:latin typeface="Helvetica Neue"/>
                <a:ea typeface="Helvetica Neue"/>
              </a:rPr>
              <a:t>Array Developer Summit</a:t>
            </a:r>
            <a:r>
              <a:rPr b="0" lang="en-AU" sz="3200" spc="-1" strike="noStrike">
                <a:solidFill>
                  <a:srgbClr val="000000"/>
                </a:solidFill>
                <a:latin typeface="Helvetica Neue Light"/>
                <a:ea typeface="Helvetica Neue Light"/>
              </a:rPr>
              <a:t> for next March for all tensor/array-like projects</a:t>
            </a:r>
            <a:endParaRPr b="0" lang="en-AU"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270080" y="2280600"/>
            <a:ext cx="10463400" cy="4733640"/>
          </a:xfrm>
          <a:prstGeom prst="rect">
            <a:avLst/>
          </a:prstGeom>
          <a:noFill/>
          <a:ln w="12600">
            <a:noFill/>
          </a:ln>
        </p:spPr>
        <p:style>
          <a:lnRef idx="0"/>
          <a:fillRef idx="0"/>
          <a:effectRef idx="0"/>
          <a:fontRef idx="minor"/>
        </p:style>
        <p:txBody>
          <a:bodyPr lIns="50760" rIns="50760" tIns="50760" bIns="50760" anchor="ctr"/>
          <a:p>
            <a:pPr algn="ctr">
              <a:lnSpc>
                <a:spcPct val="100000"/>
              </a:lnSpc>
              <a:spcBef>
                <a:spcPts val="2401"/>
              </a:spcBef>
            </a:pPr>
            <a:r>
              <a:rPr b="0" lang="en-AU" sz="4000" spc="-1" strike="noStrike">
                <a:solidFill>
                  <a:srgbClr val="000000"/>
                </a:solidFill>
                <a:latin typeface="Helvetica Neue Light"/>
                <a:ea typeface="Helvetica Neue Light"/>
              </a:rPr>
              <a:t>Has grant funding over the last year invigorated the NumPy project?</a:t>
            </a:r>
            <a:endParaRPr b="0" lang="en-AU" sz="4000" spc="-1" strike="noStrike">
              <a:latin typeface="Arial"/>
            </a:endParaRPr>
          </a:p>
          <a:p>
            <a:pPr algn="ctr">
              <a:lnSpc>
                <a:spcPct val="100000"/>
              </a:lnSpc>
              <a:spcBef>
                <a:spcPts val="2401"/>
              </a:spcBef>
            </a:pPr>
            <a:endParaRPr b="0" lang="en-AU" sz="4000" spc="-1" strike="noStrike">
              <a:latin typeface="Arial"/>
            </a:endParaRPr>
          </a:p>
          <a:p>
            <a:pPr algn="ctr">
              <a:lnSpc>
                <a:spcPct val="100000"/>
              </a:lnSpc>
              <a:spcBef>
                <a:spcPts val="2401"/>
              </a:spcBef>
            </a:pPr>
            <a:r>
              <a:rPr b="1" lang="en-AU" sz="4000" spc="-1" strike="noStrike">
                <a:solidFill>
                  <a:srgbClr val="000000"/>
                </a:solidFill>
                <a:latin typeface="Helvetica Neue"/>
                <a:ea typeface="Helvetica Neue"/>
              </a:rPr>
              <a:t>Yes, we think so.</a:t>
            </a:r>
            <a:endParaRPr b="0" lang="en-AU" sz="4000" spc="-1" strike="noStrike">
              <a:latin typeface="Arial"/>
            </a:endParaRPr>
          </a:p>
          <a:p>
            <a:pPr>
              <a:lnSpc>
                <a:spcPct val="100000"/>
              </a:lnSpc>
              <a:spcBef>
                <a:spcPts val="2401"/>
              </a:spcBef>
            </a:pPr>
            <a:r>
              <a:rPr b="0" lang="en-AU" sz="4000" spc="-1" strike="noStrike">
                <a:solidFill>
                  <a:srgbClr val="000000"/>
                </a:solidFill>
                <a:latin typeface="Helvetica Neue Light"/>
                <a:ea typeface="Helvetica Neue Light"/>
              </a:rPr>
              <a:t>Faster progress and more hands for maintenance also makes it </a:t>
            </a:r>
            <a:r>
              <a:rPr b="0" i="1" lang="en-AU" sz="4000" spc="-1" strike="noStrike">
                <a:solidFill>
                  <a:srgbClr val="000000"/>
                </a:solidFill>
                <a:latin typeface="Helvetica Neue"/>
                <a:ea typeface="Helvetica Neue"/>
              </a:rPr>
              <a:t>more fun,</a:t>
            </a:r>
            <a:r>
              <a:rPr b="0" lang="en-AU" sz="4000" spc="-1" strike="noStrike">
                <a:solidFill>
                  <a:srgbClr val="000000"/>
                </a:solidFill>
                <a:latin typeface="Helvetica Neue"/>
                <a:ea typeface="Helvetica Neue"/>
              </a:rPr>
              <a:t> more bandwidth for outreach and education</a:t>
            </a:r>
            <a:r>
              <a:rPr b="0" lang="en-AU" sz="4000" spc="-1" strike="noStrike">
                <a:solidFill>
                  <a:srgbClr val="000000"/>
                </a:solidFill>
                <a:latin typeface="Helvetica Neue Light"/>
                <a:ea typeface="Helvetica Neue Light"/>
              </a:rPr>
              <a:t>.</a:t>
            </a:r>
            <a:endParaRPr b="0" lang="en-AU" sz="4000" spc="-1" strike="noStrike">
              <a:latin typeface="Arial"/>
            </a:endParaRPr>
          </a:p>
          <a:p>
            <a:pPr>
              <a:lnSpc>
                <a:spcPct val="100000"/>
              </a:lnSpc>
              <a:spcBef>
                <a:spcPts val="2401"/>
              </a:spcBef>
            </a:pPr>
            <a:r>
              <a:rPr b="0" lang="en-AU" sz="4000" spc="-1" strike="noStrike">
                <a:solidFill>
                  <a:srgbClr val="000000"/>
                </a:solidFill>
                <a:latin typeface="Helvetica Neue Light"/>
                <a:ea typeface="Helvetica Neue Light"/>
              </a:rPr>
              <a:t>The package’s popularity enables it to engage with top-of-the field domain experts</a:t>
            </a:r>
            <a:endParaRPr b="0" lang="en-AU" sz="4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270080" y="2903040"/>
            <a:ext cx="10463400" cy="3489120"/>
          </a:xfrm>
          <a:prstGeom prst="rect">
            <a:avLst/>
          </a:prstGeom>
          <a:noFill/>
          <a:ln w="12600">
            <a:noFill/>
          </a:ln>
        </p:spPr>
        <p:style>
          <a:lnRef idx="0"/>
          <a:fillRef idx="0"/>
          <a:effectRef idx="0"/>
          <a:fontRef idx="minor"/>
        </p:style>
        <p:txBody>
          <a:bodyPr lIns="50760" rIns="50760" tIns="50760" bIns="50760" anchor="ctr"/>
          <a:p>
            <a:pPr algn="ctr">
              <a:lnSpc>
                <a:spcPct val="100000"/>
              </a:lnSpc>
              <a:spcBef>
                <a:spcPts val="2401"/>
              </a:spcBef>
            </a:pPr>
            <a:endParaRPr b="0" lang="en-AU" sz="1800" spc="-1" strike="noStrike">
              <a:latin typeface="Arial"/>
            </a:endParaRPr>
          </a:p>
          <a:p>
            <a:pPr algn="ctr">
              <a:lnSpc>
                <a:spcPct val="100000"/>
              </a:lnSpc>
              <a:spcBef>
                <a:spcPts val="2401"/>
              </a:spcBef>
            </a:pPr>
            <a:endParaRPr b="0" lang="en-AU" sz="1800" spc="-1" strike="noStrike">
              <a:latin typeface="Arial"/>
            </a:endParaRPr>
          </a:p>
          <a:p>
            <a:pPr algn="ctr">
              <a:lnSpc>
                <a:spcPct val="100000"/>
              </a:lnSpc>
              <a:spcBef>
                <a:spcPts val="2401"/>
              </a:spcBef>
            </a:pPr>
            <a:endParaRPr b="0" lang="en-AU" sz="1800" spc="-1" strike="noStrike">
              <a:latin typeface="Arial"/>
            </a:endParaRPr>
          </a:p>
          <a:p>
            <a:pPr algn="ctr">
              <a:lnSpc>
                <a:spcPct val="100000"/>
              </a:lnSpc>
              <a:spcBef>
                <a:spcPts val="2401"/>
              </a:spcBef>
            </a:pPr>
            <a:endParaRPr b="0" lang="en-AU" sz="1800" spc="-1" strike="noStrike">
              <a:latin typeface="Arial"/>
            </a:endParaRPr>
          </a:p>
          <a:p>
            <a:pPr algn="ctr">
              <a:lnSpc>
                <a:spcPct val="100000"/>
              </a:lnSpc>
              <a:spcBef>
                <a:spcPts val="2401"/>
              </a:spcBef>
            </a:pPr>
            <a:r>
              <a:rPr b="1" lang="en-AU" sz="3600" spc="-1" strike="noStrike">
                <a:solidFill>
                  <a:srgbClr val="000000"/>
                </a:solidFill>
                <a:latin typeface="Helvetica Neue"/>
                <a:ea typeface="Helvetica Neue"/>
              </a:rPr>
              <a:t>More healthy than a year ago.</a:t>
            </a:r>
            <a:endParaRPr b="0" lang="en-AU" sz="3600" spc="-1" strike="noStrike">
              <a:latin typeface="Arial"/>
            </a:endParaRPr>
          </a:p>
          <a:p>
            <a:pPr>
              <a:lnSpc>
                <a:spcPct val="100000"/>
              </a:lnSpc>
              <a:spcBef>
                <a:spcPts val="2401"/>
              </a:spcBef>
            </a:pPr>
            <a:r>
              <a:rPr b="0" lang="en-AU" sz="3600" spc="-1" strike="noStrike">
                <a:solidFill>
                  <a:srgbClr val="000000"/>
                </a:solidFill>
                <a:latin typeface="Helvetica Neue Light"/>
                <a:ea typeface="Helvetica Neue Light"/>
              </a:rPr>
              <a:t>Still a worry though. Bus factor estimate: 5-7</a:t>
            </a:r>
            <a:endParaRPr b="0" lang="en-AU" sz="3600" spc="-1" strike="noStrike">
              <a:latin typeface="Arial"/>
            </a:endParaRPr>
          </a:p>
          <a:p>
            <a:pPr>
              <a:lnSpc>
                <a:spcPct val="100000"/>
              </a:lnSpc>
              <a:spcBef>
                <a:spcPts val="2401"/>
              </a:spcBef>
            </a:pPr>
            <a:r>
              <a:rPr b="0" lang="en-AU" sz="3600" spc="-1" strike="noStrike">
                <a:solidFill>
                  <a:srgbClr val="000000"/>
                </a:solidFill>
                <a:latin typeface="Helvetica Neue Light"/>
                <a:ea typeface="Helvetica Neue Light"/>
              </a:rPr>
              <a:t>Parts of the code base still lag: financial, polynomial, ... After the dtype system is revamped we should revisit the handling of </a:t>
            </a:r>
            <a:r>
              <a:rPr b="1" lang="en-AU" sz="3600" spc="-1" strike="noStrike">
                <a:solidFill>
                  <a:srgbClr val="000000"/>
                </a:solidFill>
                <a:latin typeface="Helvetica Neue Light"/>
                <a:ea typeface="Helvetica Neue Light"/>
              </a:rPr>
              <a:t>not-available values</a:t>
            </a:r>
            <a:r>
              <a:rPr b="0" lang="en-AU" sz="3600" spc="-1" strike="noStrike">
                <a:solidFill>
                  <a:srgbClr val="000000"/>
                </a:solidFill>
                <a:latin typeface="Helvetica Neue Light"/>
                <a:ea typeface="Helvetica Neue Light"/>
              </a:rPr>
              <a:t> and </a:t>
            </a:r>
            <a:r>
              <a:rPr b="1" lang="en-AU" sz="3600" spc="-1" strike="noStrike">
                <a:solidFill>
                  <a:srgbClr val="000000"/>
                </a:solidFill>
                <a:latin typeface="Helvetica Neue Light"/>
                <a:ea typeface="Helvetica Neue Light"/>
              </a:rPr>
              <a:t>MaskedArrays</a:t>
            </a:r>
            <a:endParaRPr b="0" lang="en-AU" sz="3600" spc="-1" strike="noStrike">
              <a:latin typeface="Arial"/>
            </a:endParaRPr>
          </a:p>
          <a:p>
            <a:pPr>
              <a:lnSpc>
                <a:spcPct val="100000"/>
              </a:lnSpc>
              <a:spcBef>
                <a:spcPts val="2401"/>
              </a:spcBef>
            </a:pPr>
            <a:r>
              <a:rPr b="0" lang="en-AU" sz="3600" spc="-1" strike="noStrike">
                <a:solidFill>
                  <a:srgbClr val="000000"/>
                </a:solidFill>
                <a:latin typeface="Helvetica Neue Light"/>
                <a:ea typeface="Helvetica Neue Light"/>
              </a:rPr>
              <a:t>Successfully straddling the worlds of academia and industry with sponsors/contributors from both.</a:t>
            </a:r>
            <a:endParaRPr b="0" lang="en-AU" sz="3600" spc="-1" strike="noStrike">
              <a:latin typeface="Arial"/>
            </a:endParaRPr>
          </a:p>
          <a:p>
            <a:pPr algn="ctr">
              <a:lnSpc>
                <a:spcPct val="100000"/>
              </a:lnSpc>
              <a:spcBef>
                <a:spcPts val="2401"/>
              </a:spcBef>
            </a:pPr>
            <a:endParaRPr b="0" lang="en-AU" sz="3600" spc="-1" strike="noStrike">
              <a:latin typeface="Arial"/>
            </a:endParaRPr>
          </a:p>
        </p:txBody>
      </p:sp>
      <p:sp>
        <p:nvSpPr>
          <p:cNvPr id="302" name="CustomShape 2"/>
          <p:cNvSpPr/>
          <p:nvPr/>
        </p:nvSpPr>
        <p:spPr>
          <a:xfrm>
            <a:off x="504000" y="1368000"/>
            <a:ext cx="9781560" cy="622080"/>
          </a:xfrm>
          <a:prstGeom prst="rect">
            <a:avLst/>
          </a:prstGeom>
          <a:noFill/>
          <a:ln>
            <a:noFill/>
          </a:ln>
        </p:spPr>
        <p:style>
          <a:lnRef idx="0"/>
          <a:fillRef idx="0"/>
          <a:effectRef idx="0"/>
          <a:fontRef idx="minor"/>
        </p:style>
        <p:txBody>
          <a:bodyPr lIns="90000" rIns="90000" tIns="45000" bIns="45000"/>
          <a:p>
            <a:pPr>
              <a:lnSpc>
                <a:spcPct val="100000"/>
              </a:lnSpc>
            </a:pPr>
            <a:r>
              <a:rPr b="0" lang="en-AU" sz="3600" spc="-1" strike="noStrike">
                <a:solidFill>
                  <a:srgbClr val="000000"/>
                </a:solidFill>
                <a:latin typeface="Helvetica Neue Light"/>
                <a:ea typeface="Helvetica Neue Light"/>
              </a:rPr>
              <a:t>How healthy/sustainable is NumPy today?</a:t>
            </a:r>
            <a:endParaRPr b="0" lang="en-AU" sz="3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3" name="piggy-bank-on-blue.jpg" descr=""/>
          <p:cNvPicPr/>
          <p:nvPr/>
        </p:nvPicPr>
        <p:blipFill>
          <a:blip r:embed="rId1"/>
          <a:srcRect l="5560" t="0" r="5560" b="0"/>
          <a:stretch/>
        </p:blipFill>
        <p:spPr>
          <a:xfrm>
            <a:off x="0" y="0"/>
            <a:ext cx="13003200" cy="9752040"/>
          </a:xfrm>
          <a:prstGeom prst="rect">
            <a:avLst/>
          </a:prstGeom>
          <a:ln w="12600">
            <a:solidFill>
              <a:srgbClr val="9a9a9a"/>
            </a:solidFill>
            <a:miter/>
          </a:ln>
        </p:spPr>
      </p:pic>
      <p:sp>
        <p:nvSpPr>
          <p:cNvPr id="304"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1" lang="en-AU" sz="4200" spc="-1" strike="noStrike">
                <a:solidFill>
                  <a:srgbClr val="ffffff"/>
                </a:solidFill>
                <a:latin typeface="Helvetica Neue"/>
                <a:ea typeface="Helvetica Neue"/>
              </a:rPr>
              <a:t>Funding</a:t>
            </a:r>
            <a:endParaRPr b="0" lang="en-AU" sz="4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Funding  — what to pay for?</a:t>
            </a:r>
            <a:endParaRPr b="0" lang="en-AU" sz="4000" spc="-1" strike="noStrike">
              <a:latin typeface="Arial"/>
            </a:endParaRPr>
          </a:p>
        </p:txBody>
      </p:sp>
      <p:sp>
        <p:nvSpPr>
          <p:cNvPr id="306" name="CustomShape 2"/>
          <p:cNvSpPr/>
          <p:nvPr/>
        </p:nvSpPr>
        <p:spPr>
          <a:xfrm>
            <a:off x="571680" y="2222640"/>
            <a:ext cx="11860200" cy="6666120"/>
          </a:xfrm>
          <a:prstGeom prst="rect">
            <a:avLst/>
          </a:prstGeom>
          <a:noFill/>
          <a:ln w="12600">
            <a:noFill/>
          </a:ln>
        </p:spPr>
        <p:style>
          <a:lnRef idx="0"/>
          <a:fillRef idx="0"/>
          <a:effectRef idx="0"/>
          <a:fontRef idx="minor"/>
        </p:style>
        <p:txBody>
          <a:bodyPr lIns="50760" rIns="50760" tIns="50760" bIns="50760"/>
          <a:p>
            <a:pPr marL="452520" indent="-451080">
              <a:lnSpc>
                <a:spcPct val="100000"/>
              </a:lnSpc>
              <a:spcBef>
                <a:spcPts val="4099"/>
              </a:spcBef>
              <a:buClr>
                <a:srgbClr val="747474"/>
              </a:buClr>
              <a:buSzPct val="75000"/>
              <a:buFont typeface="Helvetica Neue"/>
              <a:buChar char="•"/>
            </a:pPr>
            <a:r>
              <a:rPr b="0" lang="en-AU" sz="3200" spc="-1" strike="noStrike">
                <a:solidFill>
                  <a:srgbClr val="000000"/>
                </a:solidFill>
                <a:latin typeface="Helvetica Neue Light"/>
                <a:ea typeface="Helvetica Neue Light"/>
              </a:rPr>
              <a:t>Pay for things that are important </a:t>
            </a:r>
            <a:r>
              <a:rPr b="0" i="1" lang="en-AU" sz="3200" spc="-1" strike="noStrike">
                <a:solidFill>
                  <a:srgbClr val="000000"/>
                </a:solidFill>
                <a:latin typeface="Helvetica Neue"/>
                <a:ea typeface="Helvetica Neue"/>
              </a:rPr>
              <a:t>and</a:t>
            </a:r>
            <a:r>
              <a:rPr b="0" lang="en-AU" sz="3200" spc="-1" strike="noStrike">
                <a:solidFill>
                  <a:srgbClr val="000000"/>
                </a:solidFill>
                <a:latin typeface="Helvetica Neue Light"/>
                <a:ea typeface="Helvetica Neue Light"/>
              </a:rPr>
              <a:t> otherwise won't get done.</a:t>
            </a:r>
            <a:endParaRPr b="0" lang="en-AU" sz="3200" spc="-1" strike="noStrike">
              <a:latin typeface="Arial"/>
            </a:endParaRPr>
          </a:p>
          <a:p>
            <a:pPr marL="452520" indent="-451080">
              <a:lnSpc>
                <a:spcPct val="100000"/>
              </a:lnSpc>
              <a:spcBef>
                <a:spcPts val="4099"/>
              </a:spcBef>
              <a:buClr>
                <a:srgbClr val="747474"/>
              </a:buClr>
              <a:buSzPct val="75000"/>
              <a:buFont typeface="Helvetica Neue"/>
              <a:buChar char="•"/>
            </a:pPr>
            <a:r>
              <a:rPr b="0" lang="en-AU" sz="3200" spc="-1" strike="noStrike">
                <a:solidFill>
                  <a:srgbClr val="000000"/>
                </a:solidFill>
                <a:latin typeface="Helvetica Neue Light"/>
                <a:ea typeface="Helvetica Neue Light"/>
              </a:rPr>
              <a:t>Think broadly. There's more to a project than code!</a:t>
            </a:r>
            <a:endParaRPr b="0" lang="en-AU" sz="3200" spc="-1" strike="noStrike">
              <a:latin typeface="Arial"/>
            </a:endParaRPr>
          </a:p>
          <a:p>
            <a:pPr marL="452520" indent="-451080">
              <a:lnSpc>
                <a:spcPct val="100000"/>
              </a:lnSpc>
              <a:spcBef>
                <a:spcPts val="4099"/>
              </a:spcBef>
              <a:buClr>
                <a:srgbClr val="747474"/>
              </a:buClr>
              <a:buSzPct val="75000"/>
              <a:buFont typeface="Helvetica Neue"/>
              <a:buChar char="•"/>
            </a:pPr>
            <a:r>
              <a:rPr b="0" lang="en-AU" sz="3200" spc="-1" strike="noStrike">
                <a:solidFill>
                  <a:srgbClr val="000000"/>
                </a:solidFill>
                <a:latin typeface="Helvetica Neue Light"/>
                <a:ea typeface="Helvetica Neue Light"/>
              </a:rPr>
              <a:t>Balance maintenance &amp; innovation: keep people motivated!</a:t>
            </a:r>
            <a:endParaRPr b="0" lang="en-AU" sz="3200" spc="-1" strike="noStrike">
              <a:latin typeface="Arial"/>
            </a:endParaRPr>
          </a:p>
          <a:p>
            <a:pPr marL="452520" indent="-451080">
              <a:lnSpc>
                <a:spcPct val="100000"/>
              </a:lnSpc>
              <a:spcBef>
                <a:spcPts val="4099"/>
              </a:spcBef>
              <a:buClr>
                <a:srgbClr val="747474"/>
              </a:buClr>
              <a:buSzPct val="75000"/>
              <a:buFont typeface="Helvetica Neue"/>
              <a:buChar char="•"/>
            </a:pPr>
            <a:r>
              <a:rPr b="0" lang="en-AU" sz="3200" spc="-1" strike="noStrike">
                <a:solidFill>
                  <a:srgbClr val="000000"/>
                </a:solidFill>
                <a:latin typeface="Helvetica Neue Light"/>
                <a:ea typeface="Helvetica Neue Light"/>
              </a:rPr>
              <a:t>Plan for sustainability. Don't start depending on funding unless you’re fairly certain it’s stable.</a:t>
            </a:r>
            <a:endParaRPr b="0" lang="en-AU" sz="3200" spc="-1" strike="noStrike">
              <a:latin typeface="Arial"/>
            </a:endParaRPr>
          </a:p>
          <a:p>
            <a:pPr marL="452520" indent="-451080">
              <a:lnSpc>
                <a:spcPct val="100000"/>
              </a:lnSpc>
              <a:spcBef>
                <a:spcPts val="4099"/>
              </a:spcBef>
              <a:buClr>
                <a:srgbClr val="747474"/>
              </a:buClr>
              <a:buSzPct val="75000"/>
              <a:buFont typeface="Helvetica Neue"/>
              <a:buChar char="•"/>
            </a:pPr>
            <a:r>
              <a:rPr b="0" lang="en-AU" sz="3200" spc="-1" strike="noStrike">
                <a:solidFill>
                  <a:srgbClr val="000000"/>
                </a:solidFill>
                <a:latin typeface="Helvetica Neue Light"/>
                <a:ea typeface="Helvetica Neue Light"/>
              </a:rPr>
              <a:t>Make the life of volunteer maintainers </a:t>
            </a:r>
            <a:r>
              <a:rPr b="1" lang="en-AU" sz="3200" spc="-1" strike="noStrike">
                <a:solidFill>
                  <a:srgbClr val="000000"/>
                </a:solidFill>
                <a:latin typeface="Helvetica Neue Light"/>
                <a:ea typeface="Helvetica Neue Light"/>
              </a:rPr>
              <a:t>easier</a:t>
            </a:r>
            <a:r>
              <a:rPr b="0" lang="en-AU" sz="3200" spc="-1" strike="noStrike">
                <a:solidFill>
                  <a:srgbClr val="000000"/>
                </a:solidFill>
                <a:latin typeface="Helvetica Neue Light"/>
                <a:ea typeface="Helvetica Neue Light"/>
              </a:rPr>
              <a:t>, not harder!</a:t>
            </a:r>
            <a:endParaRPr b="0" lang="en-AU"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Funding  — who to pay?</a:t>
            </a:r>
            <a:endParaRPr b="0" lang="en-AU" sz="4000" spc="-1" strike="noStrike">
              <a:latin typeface="Arial"/>
            </a:endParaRPr>
          </a:p>
        </p:txBody>
      </p:sp>
      <p:sp>
        <p:nvSpPr>
          <p:cNvPr id="308" name="CustomShape 2"/>
          <p:cNvSpPr/>
          <p:nvPr/>
        </p:nvSpPr>
        <p:spPr>
          <a:xfrm>
            <a:off x="571680" y="2222640"/>
            <a:ext cx="11860200" cy="6666120"/>
          </a:xfrm>
          <a:prstGeom prst="rect">
            <a:avLst/>
          </a:prstGeom>
          <a:noFill/>
          <a:ln w="12600">
            <a:noFill/>
          </a:ln>
        </p:spPr>
        <p:style>
          <a:lnRef idx="0"/>
          <a:fillRef idx="0"/>
          <a:effectRef idx="0"/>
          <a:fontRef idx="minor"/>
        </p:style>
        <p:txBody>
          <a:bodyPr lIns="50760" rIns="50760" tIns="50760" bIns="50760"/>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All else being equal, give preference to existing maintainers.</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Pay attention to communication and self-management skills, in addition to technical skills and motivation.</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Consider this an opportunity to make your project more diverse.</a:t>
            </a:r>
            <a:endParaRPr b="0" lang="en-AU"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4095720" y="4368240"/>
            <a:ext cx="4812120" cy="10155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1" lang="en-AU" sz="6000" spc="-1" strike="noStrike">
                <a:solidFill>
                  <a:srgbClr val="000000"/>
                </a:solidFill>
                <a:latin typeface="Helvetica Neue"/>
                <a:ea typeface="Helvetica Neue"/>
              </a:rPr>
              <a:t>Challenges</a:t>
            </a:r>
            <a:endParaRPr b="0" lang="en-AU" sz="6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Sustainability — maintainer bandwidth</a:t>
            </a:r>
            <a:endParaRPr b="0" lang="en-AU" sz="4000" spc="-1" strike="noStrike">
              <a:latin typeface="Arial"/>
            </a:endParaRPr>
          </a:p>
        </p:txBody>
      </p:sp>
      <p:sp>
        <p:nvSpPr>
          <p:cNvPr id="311" name="CustomShape 2"/>
          <p:cNvSpPr/>
          <p:nvPr/>
        </p:nvSpPr>
        <p:spPr>
          <a:xfrm>
            <a:off x="571680" y="2222640"/>
            <a:ext cx="11860200" cy="6666120"/>
          </a:xfrm>
          <a:prstGeom prst="rect">
            <a:avLst/>
          </a:prstGeom>
          <a:noFill/>
          <a:ln w="12600">
            <a:noFill/>
          </a:ln>
        </p:spPr>
        <p:style>
          <a:lnRef idx="0"/>
          <a:fillRef idx="0"/>
          <a:effectRef idx="0"/>
          <a:fontRef idx="minor"/>
        </p:style>
        <p:txBody>
          <a:bodyPr lIns="50760" rIns="50760" tIns="50760" bIns="50760"/>
          <a:p>
            <a:pPr>
              <a:lnSpc>
                <a:spcPct val="100000"/>
              </a:lnSpc>
              <a:spcBef>
                <a:spcPts val="4201"/>
              </a:spcBef>
            </a:pPr>
            <a:r>
              <a:rPr b="0" lang="en-AU" sz="3200" spc="-1" strike="noStrike">
                <a:solidFill>
                  <a:srgbClr val="000000"/>
                </a:solidFill>
                <a:latin typeface="Helvetica Neue Light"/>
                <a:ea typeface="Helvetica Neue Light"/>
              </a:rPr>
              <a:t>Of the 11 Steering Council members:</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3 are very active (Chuck, Eric, Stephan) </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3 are paid to work on NumPy</a:t>
            </a:r>
            <a:br/>
            <a:r>
              <a:rPr b="0" lang="en-AU" sz="3200" spc="-1" strike="noStrike">
                <a:solidFill>
                  <a:srgbClr val="000000"/>
                </a:solidFill>
                <a:latin typeface="Helvetica Neue Light"/>
                <a:ea typeface="Helvetica Neue Light"/>
              </a:rPr>
              <a:t>(Sebastian full-time,</a:t>
            </a:r>
            <a:br/>
            <a:r>
              <a:rPr b="0" lang="en-AU" sz="3200" spc="-1" strike="noStrike">
                <a:solidFill>
                  <a:srgbClr val="000000"/>
                </a:solidFill>
                <a:latin typeface="Helvetica Neue Light"/>
                <a:ea typeface="Helvetica Neue Light"/>
              </a:rPr>
              <a:t> Stéfan &amp; Ralf a small part of their time (~1 day/wk))</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5 are in low-activity mode (infrequent emails/commits)</a:t>
            </a:r>
            <a:endParaRPr b="0" lang="en-AU" sz="3200" spc="-1" strike="noStrike">
              <a:latin typeface="Arial"/>
            </a:endParaRPr>
          </a:p>
          <a:p>
            <a:pPr>
              <a:lnSpc>
                <a:spcPct val="100000"/>
              </a:lnSpc>
              <a:spcBef>
                <a:spcPts val="4201"/>
              </a:spcBef>
            </a:pPr>
            <a:r>
              <a:rPr b="0" i="1" lang="en-AU" sz="3200" spc="-1" strike="noStrike">
                <a:solidFill>
                  <a:srgbClr val="000000"/>
                </a:solidFill>
                <a:latin typeface="Helvetica Neue"/>
                <a:ea typeface="Helvetica Neue"/>
              </a:rPr>
              <a:t>This is still a major challenge! NumPy depends both on a handful of people, and probably on continued funding.</a:t>
            </a:r>
            <a:endParaRPr b="0" lang="en-AU" sz="3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The project beyond code</a:t>
            </a:r>
            <a:endParaRPr b="0" lang="en-AU" sz="4000" spc="-1" strike="noStrike">
              <a:latin typeface="Arial"/>
            </a:endParaRPr>
          </a:p>
        </p:txBody>
      </p:sp>
      <p:sp>
        <p:nvSpPr>
          <p:cNvPr id="313" name="CustomShape 2"/>
          <p:cNvSpPr/>
          <p:nvPr/>
        </p:nvSpPr>
        <p:spPr>
          <a:xfrm>
            <a:off x="571680" y="2222640"/>
            <a:ext cx="11860200" cy="6666120"/>
          </a:xfrm>
          <a:prstGeom prst="rect">
            <a:avLst/>
          </a:prstGeom>
          <a:noFill/>
          <a:ln w="12600">
            <a:noFill/>
          </a:ln>
        </p:spPr>
        <p:style>
          <a:lnRef idx="0"/>
          <a:fillRef idx="0"/>
          <a:effectRef idx="0"/>
          <a:fontRef idx="minor"/>
        </p:style>
        <p:txBody>
          <a:bodyPr lIns="50760" rIns="50760" tIns="50760" bIns="50760"/>
          <a:p>
            <a:pPr>
              <a:lnSpc>
                <a:spcPct val="100000"/>
              </a:lnSpc>
              <a:spcBef>
                <a:spcPts val="4201"/>
              </a:spcBef>
            </a:pPr>
            <a:r>
              <a:rPr b="0" lang="en-AU" sz="3200" spc="-1" strike="noStrike">
                <a:solidFill>
                  <a:srgbClr val="000000"/>
                </a:solidFill>
                <a:latin typeface="Helvetica Neue Light"/>
                <a:ea typeface="Helvetica Neue Light"/>
              </a:rPr>
              <a:t>It’s still hard getting work done on:</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High-level documentation</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Website</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Community building</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Governance and project management</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Long-term planning (both technical and organizational)</a:t>
            </a:r>
            <a:endParaRPr b="0" lang="en-AU"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A very brief history of NumPy: an incredibly mature codebase!</a:t>
            </a:r>
            <a:endParaRPr b="0" lang="en-AU" sz="4000" spc="-1" strike="noStrike">
              <a:latin typeface="Arial"/>
            </a:endParaRPr>
          </a:p>
        </p:txBody>
      </p:sp>
      <p:sp>
        <p:nvSpPr>
          <p:cNvPr id="247" name="CustomShape 2"/>
          <p:cNvSpPr/>
          <p:nvPr/>
        </p:nvSpPr>
        <p:spPr>
          <a:xfrm>
            <a:off x="571680" y="2228760"/>
            <a:ext cx="11860200" cy="6666120"/>
          </a:xfrm>
          <a:prstGeom prst="rect">
            <a:avLst/>
          </a:prstGeom>
          <a:noFill/>
          <a:ln w="12600">
            <a:noFill/>
          </a:ln>
        </p:spPr>
        <p:style>
          <a:lnRef idx="0"/>
          <a:fillRef idx="0"/>
          <a:effectRef idx="0"/>
          <a:fontRef idx="minor"/>
        </p:style>
        <p:txBody>
          <a:bodyPr lIns="50760" rIns="50760" tIns="50760" bIns="50760"/>
          <a:p>
            <a:pPr>
              <a:lnSpc>
                <a:spcPct val="100000"/>
              </a:lnSpc>
              <a:spcBef>
                <a:spcPts val="1984"/>
              </a:spcBef>
            </a:pPr>
            <a:r>
              <a:rPr b="0" lang="en-AU" sz="3200" spc="-1" strike="noStrike">
                <a:solidFill>
                  <a:srgbClr val="000000"/>
                </a:solidFill>
                <a:latin typeface="Helvetica Neue Light"/>
                <a:ea typeface="Helvetica Neue Light"/>
              </a:rPr>
              <a:t>1994: Early Matrix object (Jim Fulton)</a:t>
            </a:r>
            <a:endParaRPr b="0" lang="en-AU" sz="3200" spc="-1" strike="noStrike">
              <a:latin typeface="Arial"/>
            </a:endParaRPr>
          </a:p>
          <a:p>
            <a:pPr>
              <a:lnSpc>
                <a:spcPct val="100000"/>
              </a:lnSpc>
              <a:spcBef>
                <a:spcPts val="1984"/>
              </a:spcBef>
            </a:pPr>
            <a:r>
              <a:rPr b="0" lang="en-AU" sz="3200" spc="-1" strike="noStrike">
                <a:solidFill>
                  <a:srgbClr val="000000"/>
                </a:solidFill>
                <a:latin typeface="Helvetica Neue Light"/>
                <a:ea typeface="Helvetica Neue Light"/>
              </a:rPr>
              <a:t>1995: Numeric (James Huginin, …)</a:t>
            </a:r>
            <a:endParaRPr b="0" lang="en-AU" sz="3200" spc="-1" strike="noStrike">
              <a:latin typeface="Arial"/>
            </a:endParaRPr>
          </a:p>
          <a:p>
            <a:pPr>
              <a:lnSpc>
                <a:spcPct val="100000"/>
              </a:lnSpc>
              <a:spcBef>
                <a:spcPts val="1984"/>
              </a:spcBef>
            </a:pPr>
            <a:r>
              <a:rPr b="0" lang="en-AU" sz="3200" spc="-1" strike="noStrike">
                <a:solidFill>
                  <a:srgbClr val="000000"/>
                </a:solidFill>
                <a:latin typeface="Helvetica Neue Light"/>
                <a:ea typeface="Helvetica Neue Light"/>
              </a:rPr>
              <a:t>2003: NumArray split off (team at STScl)</a:t>
            </a:r>
            <a:endParaRPr b="0" lang="en-AU" sz="3200" spc="-1" strike="noStrike">
              <a:latin typeface="Arial"/>
            </a:endParaRPr>
          </a:p>
          <a:p>
            <a:pPr>
              <a:lnSpc>
                <a:spcPct val="100000"/>
              </a:lnSpc>
              <a:spcBef>
                <a:spcPts val="1984"/>
              </a:spcBef>
            </a:pPr>
            <a:r>
              <a:rPr b="0" lang="en-AU" sz="3200" spc="-1" strike="noStrike">
                <a:solidFill>
                  <a:srgbClr val="000000"/>
                </a:solidFill>
                <a:latin typeface="Helvetica Neue Light"/>
                <a:ea typeface="Helvetica Neue Light"/>
              </a:rPr>
              <a:t>2005: NumPy created from Numeric and Numarray (Travis Oliphant)</a:t>
            </a:r>
            <a:endParaRPr b="0" lang="en-AU" sz="3200" spc="-1" strike="noStrike">
              <a:latin typeface="Arial"/>
            </a:endParaRPr>
          </a:p>
          <a:p>
            <a:pPr>
              <a:lnSpc>
                <a:spcPct val="100000"/>
              </a:lnSpc>
              <a:spcBef>
                <a:spcPts val="1984"/>
              </a:spcBef>
            </a:pPr>
            <a:r>
              <a:rPr b="0" lang="en-AU" sz="3200" spc="-1" strike="noStrike">
                <a:solidFill>
                  <a:srgbClr val="000000"/>
                </a:solidFill>
                <a:latin typeface="Helvetica Neue Light"/>
                <a:ea typeface="Helvetica Neue Light"/>
              </a:rPr>
              <a:t>2006: NumPy 1.0</a:t>
            </a:r>
            <a:endParaRPr b="0" lang="en-AU" sz="3200" spc="-1" strike="noStrike">
              <a:latin typeface="Arial"/>
            </a:endParaRPr>
          </a:p>
          <a:p>
            <a:pPr>
              <a:lnSpc>
                <a:spcPct val="100000"/>
              </a:lnSpc>
              <a:spcBef>
                <a:spcPts val="1984"/>
              </a:spcBef>
            </a:pPr>
            <a:r>
              <a:rPr b="0" lang="en-AU" sz="3200" spc="-1" strike="noStrike">
                <a:solidFill>
                  <a:srgbClr val="000000"/>
                </a:solidFill>
                <a:latin typeface="Helvetica Neue Light"/>
                <a:ea typeface="Helvetica Neue Light"/>
              </a:rPr>
              <a:t>……</a:t>
            </a:r>
            <a:r>
              <a:rPr b="0" lang="en-AU" sz="3200" spc="-1" strike="noStrike">
                <a:solidFill>
                  <a:srgbClr val="000000"/>
                </a:solidFill>
                <a:latin typeface="Helvetica Neue Light"/>
                <a:ea typeface="Helvetica Neue Light"/>
              </a:rPr>
              <a:t>.: 1-2 releases every year, gradual progress, transition from SVN to git and GitHub</a:t>
            </a:r>
            <a:endParaRPr b="0" lang="en-AU" sz="3200" spc="-1" strike="noStrike">
              <a:latin typeface="Arial"/>
            </a:endParaRPr>
          </a:p>
          <a:p>
            <a:pPr>
              <a:lnSpc>
                <a:spcPct val="100000"/>
              </a:lnSpc>
              <a:spcBef>
                <a:spcPts val="1984"/>
              </a:spcBef>
            </a:pPr>
            <a:r>
              <a:rPr b="0" lang="en-AU" sz="3200" spc="-1" strike="noStrike">
                <a:solidFill>
                  <a:srgbClr val="000000"/>
                </a:solidFill>
                <a:latin typeface="Helvetica Neue Light"/>
                <a:ea typeface="Helvetica Neue Light"/>
              </a:rPr>
              <a:t>2015: governance and NumFOCUS relationship formalized</a:t>
            </a:r>
            <a:endParaRPr b="0" lang="en-AU" sz="3200" spc="-1" strike="noStrike">
              <a:latin typeface="Arial"/>
            </a:endParaRPr>
          </a:p>
          <a:p>
            <a:pPr>
              <a:lnSpc>
                <a:spcPct val="100000"/>
              </a:lnSpc>
              <a:spcBef>
                <a:spcPts val="1984"/>
              </a:spcBef>
            </a:pPr>
            <a:r>
              <a:rPr b="0" lang="en-AU" sz="3200" spc="-1" strike="noStrike">
                <a:solidFill>
                  <a:srgbClr val="000000"/>
                </a:solidFill>
                <a:latin typeface="Helvetica Neue Light"/>
                <a:ea typeface="Helvetica Neue Light"/>
              </a:rPr>
              <a:t>2018: first-ever directly paid developers hired</a:t>
            </a:r>
            <a:endParaRPr b="0" lang="en-AU"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Improving NumPy’s culture</a:t>
            </a:r>
            <a:endParaRPr b="0" lang="en-AU" sz="4000" spc="-1" strike="noStrike">
              <a:latin typeface="Arial"/>
            </a:endParaRPr>
          </a:p>
        </p:txBody>
      </p:sp>
      <p:sp>
        <p:nvSpPr>
          <p:cNvPr id="315" name="CustomShape 2"/>
          <p:cNvSpPr/>
          <p:nvPr/>
        </p:nvSpPr>
        <p:spPr>
          <a:xfrm>
            <a:off x="571680" y="2222640"/>
            <a:ext cx="11860200" cy="6666120"/>
          </a:xfrm>
          <a:prstGeom prst="rect">
            <a:avLst/>
          </a:prstGeom>
          <a:noFill/>
          <a:ln w="12600">
            <a:noFill/>
          </a:ln>
        </p:spPr>
        <p:style>
          <a:lnRef idx="0"/>
          <a:fillRef idx="0"/>
          <a:effectRef idx="0"/>
          <a:fontRef idx="minor"/>
        </p:style>
        <p:txBody>
          <a:bodyPr lIns="50760" rIns="50760" tIns="50760" bIns="50760"/>
          <a:p>
            <a:pPr>
              <a:lnSpc>
                <a:spcPct val="100000"/>
              </a:lnSpc>
              <a:spcBef>
                <a:spcPts val="4201"/>
              </a:spcBef>
            </a:pPr>
            <a:endParaRPr b="0" lang="en-AU" sz="18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We still struggle with a lack of diversity: </a:t>
            </a:r>
            <a:r>
              <a:rPr b="0" i="1" lang="en-AU" sz="3200" spc="-1" strike="noStrike">
                <a:solidFill>
                  <a:srgbClr val="000000"/>
                </a:solidFill>
                <a:latin typeface="Helvetica Neue"/>
                <a:ea typeface="Helvetica Neue"/>
              </a:rPr>
              <a:t>all</a:t>
            </a:r>
            <a:r>
              <a:rPr b="0" lang="en-AU" sz="3200" spc="-1" strike="noStrike">
                <a:solidFill>
                  <a:srgbClr val="000000"/>
                </a:solidFill>
                <a:latin typeface="Helvetica Neue Light"/>
                <a:ea typeface="Helvetica Neue Light"/>
              </a:rPr>
              <a:t> maintainers are white and male.</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Our GitHub and mailing list culture is infrequently not as friendly and welcoming as we’d all like it to be. </a:t>
            </a:r>
            <a:endParaRPr b="0" lang="en-AU"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5142600" y="4368240"/>
            <a:ext cx="2718360" cy="10155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1" lang="en-AU" sz="6000" spc="-1" strike="noStrike">
                <a:solidFill>
                  <a:srgbClr val="000000"/>
                </a:solidFill>
                <a:latin typeface="Helvetica Neue"/>
                <a:ea typeface="Helvetica Neue"/>
              </a:rPr>
              <a:t>Vision</a:t>
            </a:r>
            <a:endParaRPr b="0" lang="en-AU" sz="6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Scope &amp; Vision</a:t>
            </a:r>
            <a:endParaRPr b="0" lang="en-AU" sz="4000" spc="-1" strike="noStrike">
              <a:latin typeface="Arial"/>
            </a:endParaRPr>
          </a:p>
        </p:txBody>
      </p:sp>
      <p:sp>
        <p:nvSpPr>
          <p:cNvPr id="318" name="CustomShape 2"/>
          <p:cNvSpPr/>
          <p:nvPr/>
        </p:nvSpPr>
        <p:spPr>
          <a:xfrm>
            <a:off x="629640" y="3315600"/>
            <a:ext cx="11744280" cy="448596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AU" sz="2800" spc="-1" strike="noStrike">
                <a:solidFill>
                  <a:srgbClr val="000000"/>
                </a:solidFill>
                <a:latin typeface="Helvetica Neue Light"/>
                <a:ea typeface="Helvetica Neue Light"/>
              </a:rPr>
              <a:t>The key thing NumPy offers is: </a:t>
            </a:r>
            <a:endParaRPr b="0" lang="en-AU" sz="2800" spc="-1" strike="noStrike">
              <a:latin typeface="Arial"/>
            </a:endParaRPr>
          </a:p>
          <a:p>
            <a:pPr>
              <a:lnSpc>
                <a:spcPct val="100000"/>
              </a:lnSpc>
            </a:pPr>
            <a:r>
              <a:rPr b="0" lang="en-AU" sz="2800" spc="-1" strike="noStrike">
                <a:solidFill>
                  <a:srgbClr val="000000"/>
                </a:solidFill>
                <a:latin typeface="Helvetica Neue Light"/>
                <a:ea typeface="Helvetica Neue Light"/>
              </a:rPr>
              <a:t>        </a:t>
            </a:r>
            <a:r>
              <a:rPr b="1" lang="en-AU" sz="2800" spc="-1" strike="noStrike">
                <a:solidFill>
                  <a:srgbClr val="000000"/>
                </a:solidFill>
                <a:latin typeface="Helvetica Neue"/>
                <a:ea typeface="Helvetica Neue"/>
              </a:rPr>
              <a:t>an</a:t>
            </a:r>
            <a:r>
              <a:rPr b="0" lang="en-AU" sz="2800" spc="-1" strike="noStrike">
                <a:solidFill>
                  <a:srgbClr val="000000"/>
                </a:solidFill>
                <a:latin typeface="Helvetica Neue Light"/>
                <a:ea typeface="Helvetica Neue Light"/>
              </a:rPr>
              <a:t> </a:t>
            </a:r>
            <a:r>
              <a:rPr b="1" lang="en-AU" sz="2800" spc="-1" strike="noStrike">
                <a:solidFill>
                  <a:srgbClr val="773a33"/>
                </a:solidFill>
                <a:latin typeface="Helvetica Neue"/>
                <a:ea typeface="Helvetica Neue"/>
              </a:rPr>
              <a:t>array object </a:t>
            </a:r>
            <a:r>
              <a:rPr b="0" lang="en-AU" sz="2000" spc="-1" strike="noStrike">
                <a:solidFill>
                  <a:srgbClr val="773a33"/>
                </a:solidFill>
                <a:latin typeface="Helvetica Neue Light"/>
                <a:ea typeface="Helvetica Neue Light"/>
              </a:rPr>
              <a:t>(</a:t>
            </a:r>
            <a:r>
              <a:rPr b="0" i="1" lang="en-AU" sz="2000" spc="-1" strike="noStrike">
                <a:solidFill>
                  <a:srgbClr val="773a33"/>
                </a:solidFill>
                <a:latin typeface="Helvetica Neue"/>
                <a:ea typeface="Helvetica Neue"/>
              </a:rPr>
              <a:t>N-dimensional, in-memory, on CPUs</a:t>
            </a:r>
            <a:r>
              <a:rPr b="0" lang="en-AU" sz="2000" spc="-1" strike="noStrike">
                <a:solidFill>
                  <a:srgbClr val="773a33"/>
                </a:solidFill>
                <a:latin typeface="Helvetica Neue Light"/>
                <a:ea typeface="Helvetica Neue Light"/>
              </a:rPr>
              <a:t>)</a:t>
            </a:r>
            <a:r>
              <a:rPr b="1" lang="en-AU" sz="2000" spc="-1" strike="noStrike">
                <a:solidFill>
                  <a:srgbClr val="000000"/>
                </a:solidFill>
                <a:latin typeface="Helvetica Neue"/>
                <a:ea typeface="Helvetica Neue"/>
              </a:rPr>
              <a:t> </a:t>
            </a:r>
            <a:endParaRPr b="0" lang="en-AU" sz="2000" spc="-1" strike="noStrike">
              <a:latin typeface="Arial"/>
            </a:endParaRPr>
          </a:p>
          <a:p>
            <a:pPr>
              <a:lnSpc>
                <a:spcPct val="100000"/>
              </a:lnSpc>
            </a:pPr>
            <a:r>
              <a:rPr b="1" lang="en-AU" sz="2800" spc="-1" strike="noStrike">
                <a:solidFill>
                  <a:srgbClr val="000000"/>
                </a:solidFill>
                <a:latin typeface="Helvetica Neue"/>
                <a:ea typeface="Helvetica Neue"/>
              </a:rPr>
              <a:t>       </a:t>
            </a:r>
            <a:r>
              <a:rPr b="1" lang="en-AU" sz="2800" spc="-1" strike="noStrike">
                <a:solidFill>
                  <a:srgbClr val="000000"/>
                </a:solidFill>
                <a:latin typeface="Helvetica Neue"/>
                <a:ea typeface="Helvetica Neue"/>
              </a:rPr>
              <a:t>and</a:t>
            </a:r>
            <a:r>
              <a:rPr b="1" lang="en-AU" sz="2800" spc="-1" strike="noStrike">
                <a:solidFill>
                  <a:srgbClr val="747474"/>
                </a:solidFill>
                <a:latin typeface="Helvetica Neue"/>
                <a:ea typeface="Helvetica Neue"/>
              </a:rPr>
              <a:t> </a:t>
            </a:r>
            <a:r>
              <a:rPr b="1" lang="en-AU" sz="2800" spc="-1" strike="noStrike">
                <a:solidFill>
                  <a:srgbClr val="275664"/>
                </a:solidFill>
                <a:latin typeface="Helvetica Neue"/>
                <a:ea typeface="Helvetica Neue"/>
              </a:rPr>
              <a:t>array computing APIs</a:t>
            </a:r>
            <a:endParaRPr b="0" lang="en-AU" sz="2800" spc="-1" strike="noStrike">
              <a:latin typeface="Arial"/>
            </a:endParaRPr>
          </a:p>
          <a:p>
            <a:pPr>
              <a:lnSpc>
                <a:spcPct val="100000"/>
              </a:lnSpc>
            </a:pPr>
            <a:r>
              <a:rPr b="1" lang="en-AU" sz="2800" spc="-1" strike="noStrike">
                <a:solidFill>
                  <a:srgbClr val="275664"/>
                </a:solidFill>
                <a:latin typeface="Helvetica Neue"/>
                <a:ea typeface="Helvetica Neue"/>
              </a:rPr>
              <a:t>	</a:t>
            </a:r>
            <a:r>
              <a:rPr b="1" lang="en-AU" sz="2800" spc="-1" strike="noStrike">
                <a:solidFill>
                  <a:srgbClr val="275664"/>
                </a:solidFill>
                <a:latin typeface="Helvetica Neue"/>
                <a:ea typeface="Helvetica Neue"/>
              </a:rPr>
              <a:t>	</a:t>
            </a:r>
            <a:r>
              <a:rPr b="1" lang="en-AU" sz="2800" spc="-1" strike="noStrike">
                <a:solidFill>
                  <a:srgbClr val="275664"/>
                </a:solidFill>
                <a:latin typeface="Helvetica Neue"/>
                <a:ea typeface="Helvetica Neue"/>
              </a:rPr>
              <a:t>and some utility routines like random numbers</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Helvetica Neue Light"/>
                <a:ea typeface="Helvetica Neue Light"/>
              </a:rPr>
              <a:t>NumPy lives at the heart of the numerical Python ecosystem. We want to:</a:t>
            </a:r>
            <a:endParaRPr b="0" lang="en-AU" sz="2800" spc="-1" strike="noStrike">
              <a:latin typeface="Arial"/>
            </a:endParaRPr>
          </a:p>
          <a:p>
            <a:pPr>
              <a:lnSpc>
                <a:spcPct val="100000"/>
              </a:lnSpc>
            </a:pPr>
            <a:r>
              <a:rPr b="0" lang="en-AU" sz="2800" spc="-1" strike="noStrike">
                <a:solidFill>
                  <a:srgbClr val="747474"/>
                </a:solidFill>
                <a:latin typeface="Helvetica Neue Light"/>
                <a:ea typeface="Helvetica Neue Light"/>
              </a:rPr>
              <a:t>        </a:t>
            </a:r>
            <a:r>
              <a:rPr b="1" lang="en-AU" sz="2800" spc="-1" strike="noStrike">
                <a:solidFill>
                  <a:srgbClr val="275664"/>
                </a:solidFill>
                <a:latin typeface="Helvetica Neue"/>
                <a:ea typeface="Helvetica Neue"/>
              </a:rPr>
              <a:t>evolve</a:t>
            </a:r>
            <a:r>
              <a:rPr b="0" lang="en-AU" sz="2800" spc="-1" strike="noStrike">
                <a:solidFill>
                  <a:srgbClr val="747474"/>
                </a:solidFill>
                <a:latin typeface="Helvetica Neue Light"/>
                <a:ea typeface="Helvetica Neue Light"/>
              </a:rPr>
              <a:t> </a:t>
            </a:r>
            <a:r>
              <a:rPr b="1" lang="en-AU" sz="2800" spc="-1" strike="noStrike">
                <a:solidFill>
                  <a:srgbClr val="000000"/>
                </a:solidFill>
                <a:latin typeface="Helvetica Neue"/>
                <a:ea typeface="Helvetica Neue"/>
              </a:rPr>
              <a:t>while remaining a</a:t>
            </a:r>
            <a:r>
              <a:rPr b="1" lang="en-AU" sz="2800" spc="-1" strike="noStrike">
                <a:solidFill>
                  <a:srgbClr val="747474"/>
                </a:solidFill>
                <a:latin typeface="Helvetica Neue"/>
                <a:ea typeface="Helvetica Neue"/>
              </a:rPr>
              <a:t> </a:t>
            </a:r>
            <a:r>
              <a:rPr b="1" lang="en-AU" sz="2800" spc="-1" strike="noStrike">
                <a:solidFill>
                  <a:srgbClr val="773a33"/>
                </a:solidFill>
                <a:latin typeface="Helvetica Neue"/>
                <a:ea typeface="Helvetica Neue"/>
              </a:rPr>
              <a:t>stable base</a:t>
            </a:r>
            <a:r>
              <a:rPr b="1" lang="en-AU" sz="2800" spc="-1" strike="noStrike">
                <a:solidFill>
                  <a:srgbClr val="747474"/>
                </a:solidFill>
                <a:latin typeface="Helvetica Neue"/>
                <a:ea typeface="Helvetica Neue"/>
              </a:rPr>
              <a:t>,</a:t>
            </a:r>
            <a:endParaRPr b="0" lang="en-AU" sz="2800" spc="-1" strike="noStrike">
              <a:latin typeface="Arial"/>
            </a:endParaRPr>
          </a:p>
          <a:p>
            <a:pPr>
              <a:lnSpc>
                <a:spcPct val="100000"/>
              </a:lnSpc>
            </a:pPr>
            <a:r>
              <a:rPr b="0" lang="en-AU" sz="2800" spc="-1" strike="noStrike">
                <a:solidFill>
                  <a:srgbClr val="747474"/>
                </a:solidFill>
                <a:latin typeface="Helvetica Neue Light"/>
                <a:ea typeface="Helvetica Neue Light"/>
              </a:rPr>
              <a:t>        </a:t>
            </a:r>
            <a:r>
              <a:rPr b="1" lang="en-AU" sz="2800" spc="-1" strike="noStrike">
                <a:solidFill>
                  <a:srgbClr val="275664"/>
                </a:solidFill>
                <a:latin typeface="Helvetica Neue"/>
                <a:ea typeface="Helvetica Neue"/>
              </a:rPr>
              <a:t>address bottlenecks</a:t>
            </a:r>
            <a:r>
              <a:rPr b="0" lang="en-AU" sz="2800" spc="-1" strike="noStrike">
                <a:solidFill>
                  <a:srgbClr val="747474"/>
                </a:solidFill>
                <a:latin typeface="Helvetica Neue Light"/>
                <a:ea typeface="Helvetica Neue Light"/>
              </a:rPr>
              <a:t> </a:t>
            </a:r>
            <a:r>
              <a:rPr b="1" lang="en-AU" sz="2800" spc="-1" strike="noStrike">
                <a:solidFill>
                  <a:srgbClr val="000000"/>
                </a:solidFill>
                <a:latin typeface="Helvetica Neue"/>
                <a:ea typeface="Helvetica Neue"/>
              </a:rPr>
              <a:t>that limit how the</a:t>
            </a:r>
            <a:br/>
            <a:r>
              <a:rPr b="1" lang="en-AU" sz="2800" spc="-1" strike="noStrike">
                <a:solidFill>
                  <a:srgbClr val="000000"/>
                </a:solidFill>
                <a:latin typeface="Helvetica Neue"/>
                <a:ea typeface="Helvetica Neue"/>
              </a:rPr>
              <a:t>                           wider ecosystem can grow,</a:t>
            </a:r>
            <a:endParaRPr b="0" lang="en-AU" sz="2800" spc="-1" strike="noStrike">
              <a:latin typeface="Arial"/>
            </a:endParaRPr>
          </a:p>
          <a:p>
            <a:pPr>
              <a:lnSpc>
                <a:spcPct val="100000"/>
              </a:lnSpc>
            </a:pPr>
            <a:r>
              <a:rPr b="1" lang="en-AU" sz="2800" spc="-1" strike="noStrike">
                <a:solidFill>
                  <a:srgbClr val="000000"/>
                </a:solidFill>
                <a:latin typeface="Helvetica Neue"/>
                <a:ea typeface="Helvetica Neue"/>
              </a:rPr>
              <a:t>        </a:t>
            </a:r>
            <a:r>
              <a:rPr b="1" lang="en-AU" sz="2800" spc="-1" strike="noStrike">
                <a:solidFill>
                  <a:srgbClr val="000000"/>
                </a:solidFill>
                <a:latin typeface="Helvetica Neue"/>
                <a:ea typeface="Helvetica Neue"/>
              </a:rPr>
              <a:t>and</a:t>
            </a:r>
            <a:r>
              <a:rPr b="1" lang="en-AU" sz="2800" spc="-1" strike="noStrike">
                <a:solidFill>
                  <a:srgbClr val="747474"/>
                </a:solidFill>
                <a:latin typeface="Helvetica Neue"/>
                <a:ea typeface="Helvetica Neue"/>
              </a:rPr>
              <a:t> </a:t>
            </a:r>
            <a:r>
              <a:rPr b="1" lang="en-AU" sz="2800" spc="-1" strike="noStrike">
                <a:solidFill>
                  <a:srgbClr val="275664"/>
                </a:solidFill>
                <a:latin typeface="Helvetica Neue"/>
                <a:ea typeface="Helvetica Neue"/>
              </a:rPr>
              <a:t>grow</a:t>
            </a:r>
            <a:r>
              <a:rPr b="1" lang="en-AU" sz="2800" spc="-1" strike="noStrike">
                <a:solidFill>
                  <a:srgbClr val="747474"/>
                </a:solidFill>
                <a:latin typeface="Helvetica Neue"/>
                <a:ea typeface="Helvetica Neue"/>
              </a:rPr>
              <a:t> </a:t>
            </a:r>
            <a:r>
              <a:rPr b="1" lang="en-AU" sz="2800" spc="-1" strike="noStrike">
                <a:solidFill>
                  <a:srgbClr val="000000"/>
                </a:solidFill>
                <a:latin typeface="Helvetica Neue"/>
                <a:ea typeface="Helvetica Neue"/>
              </a:rPr>
              <a:t>and</a:t>
            </a:r>
            <a:r>
              <a:rPr b="1" lang="en-AU" sz="2800" spc="-1" strike="noStrike">
                <a:solidFill>
                  <a:srgbClr val="747474"/>
                </a:solidFill>
                <a:latin typeface="Helvetica Neue"/>
                <a:ea typeface="Helvetica Neue"/>
              </a:rPr>
              <a:t> </a:t>
            </a:r>
            <a:r>
              <a:rPr b="1" lang="en-AU" sz="2800" spc="-1" strike="noStrike">
                <a:solidFill>
                  <a:srgbClr val="275664"/>
                </a:solidFill>
                <a:latin typeface="Helvetica Neue"/>
                <a:ea typeface="Helvetica Neue"/>
              </a:rPr>
              <a:t>diversify</a:t>
            </a:r>
            <a:r>
              <a:rPr b="1" lang="en-AU" sz="2800" spc="-1" strike="noStrike">
                <a:solidFill>
                  <a:srgbClr val="747474"/>
                </a:solidFill>
                <a:latin typeface="Helvetica Neue"/>
                <a:ea typeface="Helvetica Neue"/>
              </a:rPr>
              <a:t> </a:t>
            </a:r>
            <a:r>
              <a:rPr b="1" lang="en-AU" sz="2800" spc="-1" strike="noStrike">
                <a:solidFill>
                  <a:srgbClr val="000000"/>
                </a:solidFill>
                <a:latin typeface="Helvetica Neue"/>
                <a:ea typeface="Helvetica Neue"/>
              </a:rPr>
              <a:t>our</a:t>
            </a:r>
            <a:r>
              <a:rPr b="1" lang="en-AU" sz="2800" spc="-1" strike="noStrike">
                <a:solidFill>
                  <a:srgbClr val="747474"/>
                </a:solidFill>
                <a:latin typeface="Helvetica Neue"/>
                <a:ea typeface="Helvetica Neue"/>
              </a:rPr>
              <a:t> </a:t>
            </a:r>
            <a:r>
              <a:rPr b="1" lang="en-AU" sz="2800" spc="-1" strike="noStrike">
                <a:solidFill>
                  <a:srgbClr val="773a33"/>
                </a:solidFill>
                <a:latin typeface="Helvetica Neue"/>
                <a:ea typeface="Helvetica Neue"/>
              </a:rPr>
              <a:t>team and community</a:t>
            </a:r>
            <a:r>
              <a:rPr b="1" lang="en-AU" sz="2800" spc="-1" strike="noStrike">
                <a:solidFill>
                  <a:srgbClr val="747474"/>
                </a:solidFill>
                <a:latin typeface="Helvetica Neue"/>
                <a:ea typeface="Helvetica Neue"/>
              </a:rPr>
              <a:t>.</a:t>
            </a:r>
            <a:endParaRPr b="0" lang="en-AU" sz="2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What </a:t>
            </a:r>
            <a:r>
              <a:rPr b="0" lang="en-AU" sz="3600" spc="-1" strike="noStrike">
                <a:solidFill>
                  <a:srgbClr val="000000"/>
                </a:solidFill>
                <a:latin typeface="Helvetica Neue Light"/>
                <a:ea typeface="Helvetica Neue Light"/>
              </a:rPr>
              <a:t>does</a:t>
            </a:r>
            <a:r>
              <a:rPr b="0" lang="en-AU" sz="4000" spc="-1" strike="noStrike">
                <a:solidFill>
                  <a:srgbClr val="000000"/>
                </a:solidFill>
                <a:latin typeface="Helvetica Neue Light"/>
                <a:ea typeface="Helvetica Neue Light"/>
              </a:rPr>
              <a:t> NumPy need in order to thrive?</a:t>
            </a:r>
            <a:endParaRPr b="0" lang="en-AU" sz="4000" spc="-1" strike="noStrike">
              <a:latin typeface="Arial"/>
            </a:endParaRPr>
          </a:p>
        </p:txBody>
      </p:sp>
      <p:sp>
        <p:nvSpPr>
          <p:cNvPr id="320" name="CustomShape 2"/>
          <p:cNvSpPr/>
          <p:nvPr/>
        </p:nvSpPr>
        <p:spPr>
          <a:xfrm>
            <a:off x="571680" y="2222640"/>
            <a:ext cx="11860200" cy="6666120"/>
          </a:xfrm>
          <a:prstGeom prst="rect">
            <a:avLst/>
          </a:prstGeom>
          <a:noFill/>
          <a:ln w="12600">
            <a:noFill/>
          </a:ln>
        </p:spPr>
        <p:style>
          <a:lnRef idx="0"/>
          <a:fillRef idx="0"/>
          <a:effectRef idx="0"/>
          <a:fontRef idx="minor"/>
        </p:style>
        <p:txBody>
          <a:bodyPr lIns="50760" rIns="50760" tIns="50760" bIns="50760"/>
          <a:p>
            <a:pPr>
              <a:lnSpc>
                <a:spcPct val="100000"/>
              </a:lnSpc>
              <a:spcBef>
                <a:spcPts val="4201"/>
              </a:spcBef>
            </a:pPr>
            <a:endParaRPr b="0" lang="en-AU" sz="18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Sustained funding at a higher level than today.</a:t>
            </a:r>
            <a:r>
              <a:rPr b="1" lang="en-AU" sz="3200" spc="-1" strike="noStrike">
                <a:solidFill>
                  <a:srgbClr val="000000"/>
                </a:solidFill>
                <a:latin typeface="Helvetica Neue"/>
                <a:ea typeface="Helvetica Neue"/>
              </a:rPr>
              <a:t> </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More bandwidth from key people for long-term planning, managing the project</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Attracting people in roles that primarily focus on activities other than coding</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Also fund other key components in OSS data science: SciPy, Matplotlib, pandas, Scikit-learn, ... </a:t>
            </a:r>
            <a:endParaRPr b="0" lang="en-AU" sz="3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Parts of a plan to get there</a:t>
            </a:r>
            <a:endParaRPr b="0" lang="en-AU" sz="4000" spc="-1" strike="noStrike">
              <a:latin typeface="Arial"/>
            </a:endParaRPr>
          </a:p>
        </p:txBody>
      </p:sp>
      <p:sp>
        <p:nvSpPr>
          <p:cNvPr id="322" name="CustomShape 2"/>
          <p:cNvSpPr/>
          <p:nvPr/>
        </p:nvSpPr>
        <p:spPr>
          <a:xfrm>
            <a:off x="571680" y="2222640"/>
            <a:ext cx="11860200" cy="4472280"/>
          </a:xfrm>
          <a:prstGeom prst="rect">
            <a:avLst/>
          </a:prstGeom>
          <a:noFill/>
          <a:ln w="12600">
            <a:noFill/>
          </a:ln>
        </p:spPr>
        <p:style>
          <a:lnRef idx="0"/>
          <a:fillRef idx="0"/>
          <a:effectRef idx="0"/>
          <a:fontRef idx="minor"/>
        </p:style>
        <p:txBody>
          <a:bodyPr lIns="50760" rIns="50760" tIns="50760" bIns="50760"/>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In the next year, work with tech writers and web developers to start building a docs/web team.</a:t>
            </a:r>
            <a:br/>
            <a:r>
              <a:rPr b="0" i="1" lang="en-AU" sz="2600" spc="-1" strike="noStrike">
                <a:solidFill>
                  <a:srgbClr val="000000"/>
                </a:solidFill>
                <a:latin typeface="Helvetica Neue"/>
                <a:ea typeface="Helvetica Neue"/>
              </a:rPr>
              <a:t>Efforts already ongoing.</a:t>
            </a:r>
            <a:endParaRPr b="0" lang="en-AU" sz="26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Build a diverse and robust funding quilt:</a:t>
            </a:r>
            <a:br/>
            <a:r>
              <a:rPr b="0" lang="en-AU" sz="3200" spc="-1" strike="noStrike">
                <a:solidFill>
                  <a:srgbClr val="000000"/>
                </a:solidFill>
                <a:latin typeface="Helvetica Neue Light"/>
                <a:ea typeface="Helvetica Neue Light"/>
              </a:rPr>
              <a:t>Express our </a:t>
            </a:r>
            <a:r>
              <a:rPr b="1" lang="en-AU" sz="3200" spc="-1" strike="noStrike">
                <a:solidFill>
                  <a:srgbClr val="000000"/>
                </a:solidFill>
                <a:latin typeface="Helvetica Neue"/>
                <a:ea typeface="Helvetica Neue"/>
              </a:rPr>
              <a:t>needs</a:t>
            </a:r>
            <a:r>
              <a:rPr b="0" lang="en-AU" sz="3200" spc="-1" strike="noStrike">
                <a:solidFill>
                  <a:srgbClr val="000000"/>
                </a:solidFill>
                <a:latin typeface="Helvetica Neue Light"/>
                <a:ea typeface="Helvetica Neue Light"/>
              </a:rPr>
              <a:t> as a community (not just NumPy),</a:t>
            </a:r>
            <a:br/>
            <a:r>
              <a:rPr b="0" lang="en-AU" sz="3200" spc="-1" strike="noStrike">
                <a:solidFill>
                  <a:srgbClr val="000000"/>
                </a:solidFill>
                <a:latin typeface="Helvetica Neue Light"/>
                <a:ea typeface="Helvetica Neue Light"/>
              </a:rPr>
              <a:t>and </a:t>
            </a:r>
            <a:r>
              <a:rPr b="1" lang="en-AU" sz="3200" spc="-1" strike="noStrike">
                <a:solidFill>
                  <a:srgbClr val="000000"/>
                </a:solidFill>
                <a:latin typeface="Helvetica Neue"/>
                <a:ea typeface="Helvetica Neue"/>
              </a:rPr>
              <a:t>ask</a:t>
            </a:r>
            <a:r>
              <a:rPr b="0" lang="en-AU" sz="3200" spc="-1" strike="noStrike">
                <a:solidFill>
                  <a:srgbClr val="000000"/>
                </a:solidFill>
                <a:latin typeface="Helvetica Neue Light"/>
                <a:ea typeface="Helvetica Neue Light"/>
              </a:rPr>
              <a:t> funders and major users for contributions:</a:t>
            </a:r>
            <a:br/>
            <a:r>
              <a:rPr b="0" i="1" lang="en-AU" sz="2600" spc="-1" strike="noStrike">
                <a:solidFill>
                  <a:srgbClr val="000000"/>
                </a:solidFill>
                <a:latin typeface="Helvetica Neue"/>
                <a:ea typeface="Helvetica Neue"/>
              </a:rPr>
              <a:t>Recently started (e.g. pitched to NASA), want to make this much more concrete.</a:t>
            </a:r>
            <a:endParaRPr b="0" lang="en-AU" sz="2600" spc="-1" strike="noStrike">
              <a:latin typeface="Arial"/>
            </a:endParaRPr>
          </a:p>
        </p:txBody>
      </p:sp>
      <p:pic>
        <p:nvPicPr>
          <p:cNvPr id="323" name="" descr=""/>
          <p:cNvPicPr/>
          <p:nvPr/>
        </p:nvPicPr>
        <p:blipFill>
          <a:blip r:embed="rId1"/>
          <a:stretch/>
        </p:blipFill>
        <p:spPr>
          <a:xfrm>
            <a:off x="2633760" y="6815160"/>
            <a:ext cx="2261160" cy="959760"/>
          </a:xfrm>
          <a:prstGeom prst="rect">
            <a:avLst/>
          </a:prstGeom>
          <a:ln>
            <a:noFill/>
          </a:ln>
        </p:spPr>
      </p:pic>
      <p:pic>
        <p:nvPicPr>
          <p:cNvPr id="324" name="" descr=""/>
          <p:cNvPicPr/>
          <p:nvPr/>
        </p:nvPicPr>
        <p:blipFill>
          <a:blip r:embed="rId2"/>
          <a:stretch/>
        </p:blipFill>
        <p:spPr>
          <a:xfrm>
            <a:off x="4968000" y="6939720"/>
            <a:ext cx="1726920" cy="789840"/>
          </a:xfrm>
          <a:prstGeom prst="rect">
            <a:avLst/>
          </a:prstGeom>
          <a:ln>
            <a:noFill/>
          </a:ln>
        </p:spPr>
      </p:pic>
      <p:pic>
        <p:nvPicPr>
          <p:cNvPr id="325" name="" descr=""/>
          <p:cNvPicPr/>
          <p:nvPr/>
        </p:nvPicPr>
        <p:blipFill>
          <a:blip r:embed="rId3"/>
          <a:stretch/>
        </p:blipFill>
        <p:spPr>
          <a:xfrm>
            <a:off x="6758640" y="6995880"/>
            <a:ext cx="2096280" cy="733680"/>
          </a:xfrm>
          <a:prstGeom prst="rect">
            <a:avLst/>
          </a:prstGeom>
          <a:ln>
            <a:noFill/>
          </a:ln>
        </p:spPr>
      </p:pic>
      <p:pic>
        <p:nvPicPr>
          <p:cNvPr id="326" name="" descr=""/>
          <p:cNvPicPr/>
          <p:nvPr/>
        </p:nvPicPr>
        <p:blipFill>
          <a:blip r:embed="rId4"/>
          <a:stretch/>
        </p:blipFill>
        <p:spPr>
          <a:xfrm>
            <a:off x="8928000" y="6702840"/>
            <a:ext cx="1321200" cy="1144080"/>
          </a:xfrm>
          <a:prstGeom prst="rect">
            <a:avLst/>
          </a:prstGeom>
          <a:ln>
            <a:noFill/>
          </a:ln>
        </p:spPr>
      </p:pic>
      <p:pic>
        <p:nvPicPr>
          <p:cNvPr id="327" name="" descr=""/>
          <p:cNvPicPr/>
          <p:nvPr/>
        </p:nvPicPr>
        <p:blipFill>
          <a:blip r:embed="rId5"/>
          <a:stretch/>
        </p:blipFill>
        <p:spPr>
          <a:xfrm>
            <a:off x="10292400" y="6759720"/>
            <a:ext cx="2450520" cy="1087200"/>
          </a:xfrm>
          <a:prstGeom prst="rect">
            <a:avLst/>
          </a:prstGeom>
          <a:ln>
            <a:noFill/>
          </a:ln>
        </p:spPr>
      </p:pic>
      <p:graphicFrame>
        <p:nvGraphicFramePr>
          <p:cNvPr id="328" name="Table 3"/>
          <p:cNvGraphicFramePr/>
          <p:nvPr/>
        </p:nvGraphicFramePr>
        <p:xfrm>
          <a:off x="823320" y="7807680"/>
          <a:ext cx="5754960" cy="1438920"/>
        </p:xfrm>
        <a:graphic>
          <a:graphicData uri="http://schemas.openxmlformats.org/drawingml/2006/table">
            <a:tbl>
              <a:tblPr/>
              <a:tblGrid>
                <a:gridCol w="2293920"/>
                <a:gridCol w="1710000"/>
                <a:gridCol w="1751400"/>
              </a:tblGrid>
              <a:tr h="719640">
                <a:tc>
                  <a:txBody>
                    <a:bodyPr lIns="36000" rIns="36000"/>
                    <a:p>
                      <a:pPr>
                        <a:lnSpc>
                          <a:spcPct val="100000"/>
                        </a:lnSpc>
                      </a:pPr>
                      <a:r>
                        <a:rPr b="0" lang="en-AU" sz="2000" spc="-1" strike="noStrike">
                          <a:latin typeface="Arial"/>
                        </a:rPr>
                        <a:t>Maintenance</a:t>
                      </a:r>
                      <a:endParaRPr b="0" lang="en-AU" sz="2000" spc="-1" strike="noStrike">
                        <a:latin typeface="Arial"/>
                      </a:endParaRPr>
                    </a:p>
                  </a:txBody>
                  <a:tcPr marL="36000" marR="36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36000" marR="36000">
                    <a:lnR w="720">
                      <a:solidFill>
                        <a:srgbClr val="ffffff"/>
                      </a:solidFill>
                    </a:lnR>
                    <a:lnT w="720">
                      <a:solidFill>
                        <a:srgbClr val="ffffff"/>
                      </a:solidFill>
                    </a:lnT>
                    <a:lnB w="720">
                      <a:solidFill>
                        <a:srgbClr val="ffffff"/>
                      </a:solidFill>
                    </a:lnB>
                    <a:solidFill>
                      <a:srgbClr val="b3b3b3"/>
                    </a:solidFill>
                  </a:tcPr>
                </a:tc>
                <a:tc>
                  <a:tcPr marL="36000" marR="36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36000" rIns="36000"/>
                    <a:p>
                      <a:pPr>
                        <a:lnSpc>
                          <a:spcPct val="100000"/>
                        </a:lnSpc>
                      </a:pPr>
                      <a:r>
                        <a:rPr b="0" lang="en-AU" sz="2000" spc="-1" strike="noStrike">
                          <a:latin typeface="Arial"/>
                        </a:rPr>
                        <a:t>Key Improvements</a:t>
                      </a:r>
                      <a:endParaRPr b="0" lang="en-AU" sz="2000" spc="-1" strike="noStrike">
                        <a:latin typeface="Arial"/>
                      </a:endParaRPr>
                    </a:p>
                  </a:txBody>
                  <a:tcPr marL="36000" marR="36000">
                    <a:lnL w="720">
                      <a:solidFill>
                        <a:srgbClr val="ffffff"/>
                      </a:solidFill>
                    </a:lnL>
                    <a:lnR w="720">
                      <a:solidFill>
                        <a:srgbClr val="ffffff"/>
                      </a:solidFill>
                    </a:lnR>
                    <a:lnB w="720">
                      <a:solidFill>
                        <a:srgbClr val="ffffff"/>
                      </a:solidFill>
                    </a:lnB>
                    <a:solidFill>
                      <a:srgbClr val="cccccc"/>
                    </a:solidFill>
                  </a:tcPr>
                </a:tc>
                <a:tc>
                  <a:tcPr marL="36000" marR="36000">
                    <a:lnR w="720">
                      <a:solidFill>
                        <a:srgbClr val="ffffff"/>
                      </a:solidFill>
                    </a:lnR>
                    <a:lnT w="720">
                      <a:solidFill>
                        <a:srgbClr val="ffffff"/>
                      </a:solidFill>
                    </a:lnT>
                    <a:lnB w="720">
                      <a:solidFill>
                        <a:srgbClr val="ffffff"/>
                      </a:solidFill>
                    </a:lnB>
                    <a:solidFill>
                      <a:srgbClr val="cccccc"/>
                    </a:solidFill>
                  </a:tcPr>
                </a:tc>
                <a:tc>
                  <a:tcPr marL="36000" marR="36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How can you help?</a:t>
            </a:r>
            <a:endParaRPr b="0" lang="en-AU" sz="4000" spc="-1" strike="noStrike">
              <a:latin typeface="Arial"/>
            </a:endParaRPr>
          </a:p>
        </p:txBody>
      </p:sp>
      <p:sp>
        <p:nvSpPr>
          <p:cNvPr id="330" name="CustomShape 2"/>
          <p:cNvSpPr/>
          <p:nvPr/>
        </p:nvSpPr>
        <p:spPr>
          <a:xfrm>
            <a:off x="629640" y="3315600"/>
            <a:ext cx="11744280" cy="4485960"/>
          </a:xfrm>
          <a:prstGeom prst="rect">
            <a:avLst/>
          </a:prstGeom>
          <a:noFill/>
          <a:ln w="12600">
            <a:noFill/>
          </a:ln>
        </p:spPr>
        <p:style>
          <a:lnRef idx="0"/>
          <a:fillRef idx="0"/>
          <a:effectRef idx="0"/>
          <a:fontRef idx="minor"/>
        </p:style>
        <p:txBody>
          <a:bodyPr lIns="50760" rIns="50760" tIns="50760" bIns="50760" anchor="ctr"/>
          <a:p>
            <a:pPr marL="216000" indent="-216000">
              <a:lnSpc>
                <a:spcPct val="100000"/>
              </a:lnSpc>
              <a:buClr>
                <a:srgbClr val="000000"/>
              </a:buClr>
              <a:buSzPct val="45000"/>
              <a:buFont typeface="Symbol" charset="2"/>
              <a:buChar char=""/>
            </a:pPr>
            <a:r>
              <a:rPr b="0" lang="en-AU" sz="2800" spc="-1" strike="noStrike">
                <a:solidFill>
                  <a:srgbClr val="000000"/>
                </a:solidFill>
                <a:latin typeface="Helvetica Neue Light"/>
                <a:ea typeface="Helvetica Neue Light"/>
              </a:rPr>
              <a:t>Become </a:t>
            </a:r>
            <a:r>
              <a:rPr b="0" lang="en-AU" sz="2800" spc="-1" strike="noStrike">
                <a:solidFill>
                  <a:srgbClr val="000000"/>
                </a:solidFill>
                <a:latin typeface="Helvetica Neue Light"/>
                <a:ea typeface="Helvetica Neue Light"/>
              </a:rPr>
              <a:t>a </a:t>
            </a:r>
            <a:r>
              <a:rPr b="0" lang="en-AU" sz="2800" spc="-1" strike="noStrike">
                <a:solidFill>
                  <a:srgbClr val="000000"/>
                </a:solidFill>
                <a:latin typeface="Helvetica Neue Light"/>
                <a:ea typeface="Helvetica Neue Light"/>
              </a:rPr>
              <a:t>contribu</a:t>
            </a:r>
            <a:r>
              <a:rPr b="0" lang="en-AU" sz="2800" spc="-1" strike="noStrike">
                <a:solidFill>
                  <a:srgbClr val="000000"/>
                </a:solidFill>
                <a:latin typeface="Helvetica Neue Light"/>
                <a:ea typeface="Helvetica Neue Light"/>
              </a:rPr>
              <a:t>tor to </a:t>
            </a:r>
            <a:r>
              <a:rPr b="0" lang="en-AU" sz="2800" spc="-1" strike="noStrike">
                <a:solidFill>
                  <a:srgbClr val="000000"/>
                </a:solidFill>
                <a:latin typeface="Helvetica Neue Light"/>
                <a:ea typeface="Helvetica Neue Light"/>
              </a:rPr>
              <a:t>your </a:t>
            </a:r>
            <a:r>
              <a:rPr b="0" lang="en-AU" sz="2800" spc="-1" strike="noStrike">
                <a:solidFill>
                  <a:srgbClr val="000000"/>
                </a:solidFill>
                <a:latin typeface="Helvetica Neue Light"/>
                <a:ea typeface="Helvetica Neue Light"/>
              </a:rPr>
              <a:t>favorite </a:t>
            </a:r>
            <a:r>
              <a:rPr b="0" lang="en-AU" sz="2800" spc="-1" strike="noStrike">
                <a:solidFill>
                  <a:srgbClr val="000000"/>
                </a:solidFill>
                <a:latin typeface="Helvetica Neue Light"/>
                <a:ea typeface="Helvetica Neue Light"/>
              </a:rPr>
              <a:t>project </a:t>
            </a:r>
            <a:r>
              <a:rPr b="0" lang="en-AU" sz="2800" spc="-1" strike="noStrike">
                <a:solidFill>
                  <a:srgbClr val="000000"/>
                </a:solidFill>
                <a:latin typeface="Helvetica Neue Light"/>
                <a:ea typeface="Helvetica Neue Light"/>
              </a:rPr>
              <a:t>(most </a:t>
            </a:r>
            <a:r>
              <a:rPr b="0" lang="en-AU" sz="2800" spc="-1" strike="noStrike">
                <a:solidFill>
                  <a:srgbClr val="000000"/>
                </a:solidFill>
                <a:latin typeface="Helvetica Neue Light"/>
                <a:ea typeface="Helvetica Neue Light"/>
              </a:rPr>
              <a:t>of you </a:t>
            </a:r>
            <a:r>
              <a:rPr b="0" lang="en-AU" sz="2800" spc="-1" strike="noStrike">
                <a:solidFill>
                  <a:srgbClr val="000000"/>
                </a:solidFill>
                <a:latin typeface="Helvetica Neue Light"/>
                <a:ea typeface="Helvetica Neue Light"/>
              </a:rPr>
              <a:t>already </a:t>
            </a:r>
            <a:r>
              <a:rPr b="0" lang="en-AU" sz="2800" spc="-1" strike="noStrike">
                <a:solidFill>
                  <a:srgbClr val="000000"/>
                </a:solidFill>
                <a:latin typeface="Helvetica Neue Light"/>
                <a:ea typeface="Helvetica Neue Light"/>
              </a:rPr>
              <a:t>are)</a:t>
            </a:r>
            <a:endParaRPr b="0" lang="en-AU" sz="2800" spc="-1" strike="noStrike">
              <a:latin typeface="Arial"/>
            </a:endParaRPr>
          </a:p>
          <a:p>
            <a:pPr marL="216000" indent="-216000">
              <a:lnSpc>
                <a:spcPct val="100000"/>
              </a:lnSpc>
              <a:buClr>
                <a:srgbClr val="000000"/>
              </a:buClr>
              <a:buSzPct val="45000"/>
              <a:buFont typeface="Symbol" charset="2"/>
              <a:buChar char=""/>
            </a:pPr>
            <a:r>
              <a:rPr b="0" lang="en-AU" sz="2800" spc="-1" strike="noStrike">
                <a:solidFill>
                  <a:srgbClr val="000000"/>
                </a:solidFill>
                <a:latin typeface="Helvetica Neue Light"/>
                <a:ea typeface="Helvetica Neue Light"/>
              </a:rPr>
              <a:t>Re-</a:t>
            </a:r>
            <a:r>
              <a:rPr b="0" lang="en-AU" sz="2800" spc="-1" strike="noStrike">
                <a:solidFill>
                  <a:srgbClr val="000000"/>
                </a:solidFill>
                <a:latin typeface="Helvetica Neue Light"/>
                <a:ea typeface="Helvetica Neue Light"/>
              </a:rPr>
              <a:t>negotiat</a:t>
            </a:r>
            <a:r>
              <a:rPr b="0" lang="en-AU" sz="2800" spc="-1" strike="noStrike">
                <a:solidFill>
                  <a:srgbClr val="000000"/>
                </a:solidFill>
                <a:latin typeface="Helvetica Neue Light"/>
                <a:ea typeface="Helvetica Neue Light"/>
              </a:rPr>
              <a:t>e with </a:t>
            </a:r>
            <a:r>
              <a:rPr b="0" lang="en-AU" sz="2800" spc="-1" strike="noStrike">
                <a:solidFill>
                  <a:srgbClr val="000000"/>
                </a:solidFill>
                <a:latin typeface="Helvetica Neue Light"/>
                <a:ea typeface="Helvetica Neue Light"/>
              </a:rPr>
              <a:t>your </a:t>
            </a:r>
            <a:r>
              <a:rPr b="0" lang="en-AU" sz="2800" spc="-1" strike="noStrike">
                <a:solidFill>
                  <a:srgbClr val="000000"/>
                </a:solidFill>
                <a:latin typeface="Helvetica Neue Light"/>
                <a:ea typeface="Helvetica Neue Light"/>
              </a:rPr>
              <a:t>employ</a:t>
            </a:r>
            <a:r>
              <a:rPr b="0" lang="en-AU" sz="2800" spc="-1" strike="noStrike">
                <a:solidFill>
                  <a:srgbClr val="000000"/>
                </a:solidFill>
                <a:latin typeface="Helvetica Neue Light"/>
                <a:ea typeface="Helvetica Neue Light"/>
              </a:rPr>
              <a:t>er for </a:t>
            </a:r>
            <a:r>
              <a:rPr b="0" lang="en-AU" sz="2800" spc="-1" strike="noStrike">
                <a:solidFill>
                  <a:srgbClr val="000000"/>
                </a:solidFill>
                <a:latin typeface="Helvetica Neue Light"/>
                <a:ea typeface="Helvetica Neue Light"/>
              </a:rPr>
              <a:t>time to </a:t>
            </a:r>
            <a:r>
              <a:rPr b="0" lang="en-AU" sz="2800" spc="-1" strike="noStrike">
                <a:solidFill>
                  <a:srgbClr val="000000"/>
                </a:solidFill>
                <a:latin typeface="Helvetica Neue Light"/>
                <a:ea typeface="Helvetica Neue Light"/>
              </a:rPr>
              <a:t>work on </a:t>
            </a:r>
            <a:r>
              <a:rPr b="0" lang="en-AU" sz="2800" spc="-1" strike="noStrike">
                <a:solidFill>
                  <a:srgbClr val="000000"/>
                </a:solidFill>
                <a:latin typeface="Helvetica Neue Light"/>
                <a:ea typeface="Helvetica Neue Light"/>
              </a:rPr>
              <a:t>your </a:t>
            </a:r>
            <a:r>
              <a:rPr b="0" lang="en-AU" sz="2800" spc="-1" strike="noStrike">
                <a:solidFill>
                  <a:srgbClr val="000000"/>
                </a:solidFill>
                <a:latin typeface="Helvetica Neue Light"/>
                <a:ea typeface="Helvetica Neue Light"/>
              </a:rPr>
              <a:t>project</a:t>
            </a:r>
            <a:endParaRPr b="0" lang="en-AU" sz="2800" spc="-1" strike="noStrike">
              <a:latin typeface="Arial"/>
            </a:endParaRPr>
          </a:p>
          <a:p>
            <a:pPr marL="216000" indent="-216000">
              <a:lnSpc>
                <a:spcPct val="100000"/>
              </a:lnSpc>
              <a:buClr>
                <a:srgbClr val="000000"/>
              </a:buClr>
              <a:buSzPct val="45000"/>
              <a:buFont typeface="Symbol" charset="2"/>
              <a:buChar char=""/>
            </a:pPr>
            <a:r>
              <a:rPr b="0" lang="en-AU" sz="2800" spc="-1" strike="noStrike">
                <a:solidFill>
                  <a:srgbClr val="000000"/>
                </a:solidFill>
                <a:latin typeface="Helvetica Neue Light"/>
                <a:ea typeface="Helvetica Neue Light"/>
              </a:rPr>
              <a:t>Encoura</a:t>
            </a:r>
            <a:r>
              <a:rPr b="0" lang="en-AU" sz="2800" spc="-1" strike="noStrike">
                <a:solidFill>
                  <a:srgbClr val="000000"/>
                </a:solidFill>
                <a:latin typeface="Helvetica Neue Light"/>
                <a:ea typeface="Helvetica Neue Light"/>
              </a:rPr>
              <a:t>ge your </a:t>
            </a:r>
            <a:r>
              <a:rPr b="0" lang="en-AU" sz="2800" spc="-1" strike="noStrike">
                <a:solidFill>
                  <a:srgbClr val="000000"/>
                </a:solidFill>
                <a:latin typeface="Helvetica Neue Light"/>
                <a:ea typeface="Helvetica Neue Light"/>
              </a:rPr>
              <a:t>employ</a:t>
            </a:r>
            <a:r>
              <a:rPr b="0" lang="en-AU" sz="2800" spc="-1" strike="noStrike">
                <a:solidFill>
                  <a:srgbClr val="000000"/>
                </a:solidFill>
                <a:latin typeface="Helvetica Neue Light"/>
                <a:ea typeface="Helvetica Neue Light"/>
              </a:rPr>
              <a:t>er or </a:t>
            </a:r>
            <a:r>
              <a:rPr b="0" lang="en-AU" sz="2800" spc="-1" strike="noStrike">
                <a:solidFill>
                  <a:srgbClr val="000000"/>
                </a:solidFill>
                <a:latin typeface="Helvetica Neue Light"/>
                <a:ea typeface="Helvetica Neue Light"/>
              </a:rPr>
              <a:t>clients </a:t>
            </a:r>
            <a:r>
              <a:rPr b="0" lang="en-AU" sz="2800" spc="-1" strike="noStrike">
                <a:solidFill>
                  <a:srgbClr val="000000"/>
                </a:solidFill>
                <a:latin typeface="Helvetica Neue Light"/>
                <a:ea typeface="Helvetica Neue Light"/>
              </a:rPr>
              <a:t>to </a:t>
            </a:r>
            <a:r>
              <a:rPr b="0" lang="en-AU" sz="2800" spc="-1" strike="noStrike">
                <a:solidFill>
                  <a:srgbClr val="000000"/>
                </a:solidFill>
                <a:latin typeface="Helvetica Neue Light"/>
                <a:ea typeface="Helvetica Neue Light"/>
              </a:rPr>
              <a:t>engage </a:t>
            </a:r>
            <a:r>
              <a:rPr b="0" lang="en-AU" sz="2800" spc="-1" strike="noStrike">
                <a:solidFill>
                  <a:srgbClr val="000000"/>
                </a:solidFill>
                <a:latin typeface="Helvetica Neue Light"/>
                <a:ea typeface="Helvetica Neue Light"/>
              </a:rPr>
              <a:t>with </a:t>
            </a:r>
            <a:r>
              <a:rPr b="0" lang="en-AU" sz="2800" spc="-1" strike="noStrike">
                <a:solidFill>
                  <a:srgbClr val="000000"/>
                </a:solidFill>
                <a:latin typeface="Helvetica Neue Light"/>
                <a:ea typeface="Helvetica Neue Light"/>
              </a:rPr>
              <a:t>NumFoc</a:t>
            </a:r>
            <a:r>
              <a:rPr b="0" lang="en-AU" sz="2800" spc="-1" strike="noStrike">
                <a:solidFill>
                  <a:srgbClr val="000000"/>
                </a:solidFill>
                <a:latin typeface="Helvetica Neue Light"/>
                <a:ea typeface="Helvetica Neue Light"/>
              </a:rPr>
              <a:t>us or </a:t>
            </a:r>
            <a:r>
              <a:rPr b="0" lang="en-AU" sz="2800" spc="-1" strike="noStrike">
                <a:solidFill>
                  <a:srgbClr val="000000"/>
                </a:solidFill>
                <a:latin typeface="Helvetica Neue Light"/>
                <a:ea typeface="Helvetica Neue Light"/>
              </a:rPr>
              <a:t>any of </a:t>
            </a:r>
            <a:r>
              <a:rPr b="0" lang="en-AU" sz="2800" spc="-1" strike="noStrike">
                <a:solidFill>
                  <a:srgbClr val="000000"/>
                </a:solidFill>
                <a:latin typeface="Helvetica Neue Light"/>
                <a:ea typeface="Helvetica Neue Light"/>
              </a:rPr>
              <a:t>the </a:t>
            </a:r>
            <a:r>
              <a:rPr b="0" lang="en-AU" sz="2800" spc="-1" strike="noStrike">
                <a:solidFill>
                  <a:srgbClr val="000000"/>
                </a:solidFill>
                <a:latin typeface="Helvetica Neue Light"/>
                <a:ea typeface="Helvetica Neue Light"/>
              </a:rPr>
              <a:t>other </a:t>
            </a:r>
            <a:r>
              <a:rPr b="0" lang="en-AU" sz="2800" spc="-1" strike="noStrike">
                <a:solidFill>
                  <a:srgbClr val="000000"/>
                </a:solidFill>
                <a:latin typeface="Helvetica Neue Light"/>
                <a:ea typeface="Helvetica Neue Light"/>
              </a:rPr>
              <a:t>intiative</a:t>
            </a:r>
            <a:r>
              <a:rPr b="0" lang="en-AU" sz="2800" spc="-1" strike="noStrike">
                <a:solidFill>
                  <a:srgbClr val="000000"/>
                </a:solidFill>
                <a:latin typeface="Helvetica Neue Light"/>
                <a:ea typeface="Helvetica Neue Light"/>
              </a:rPr>
              <a:t>s to </a:t>
            </a:r>
            <a:r>
              <a:rPr b="0" lang="en-AU" sz="2800" spc="-1" strike="noStrike">
                <a:solidFill>
                  <a:srgbClr val="000000"/>
                </a:solidFill>
                <a:latin typeface="Helvetica Neue Light"/>
                <a:ea typeface="Helvetica Neue Light"/>
              </a:rPr>
              <a:t>fund </a:t>
            </a:r>
            <a:r>
              <a:rPr b="0" lang="en-AU" sz="2800" spc="-1" strike="noStrike">
                <a:solidFill>
                  <a:srgbClr val="000000"/>
                </a:solidFill>
                <a:latin typeface="Helvetica Neue Light"/>
                <a:ea typeface="Helvetica Neue Light"/>
              </a:rPr>
              <a:t>Open </a:t>
            </a:r>
            <a:r>
              <a:rPr b="0" lang="en-AU" sz="2800" spc="-1" strike="noStrike">
                <a:solidFill>
                  <a:srgbClr val="000000"/>
                </a:solidFill>
                <a:latin typeface="Helvetica Neue Light"/>
                <a:ea typeface="Helvetica Neue Light"/>
              </a:rPr>
              <a:t>Source</a:t>
            </a:r>
            <a:endParaRPr b="0" lang="en-AU" sz="2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5142600" y="4368240"/>
            <a:ext cx="2718360" cy="10155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1" lang="en-AU" sz="6000" spc="-1" strike="noStrike">
                <a:solidFill>
                  <a:srgbClr val="000000"/>
                </a:solidFill>
                <a:latin typeface="Helvetica Neue"/>
                <a:ea typeface="Helvetica Neue"/>
              </a:rPr>
              <a:t>Thanks for listening.</a:t>
            </a:r>
            <a:endParaRPr b="0" lang="en-AU" sz="6000" spc="-1" strike="noStrike">
              <a:latin typeface="Arial"/>
            </a:endParaRPr>
          </a:p>
          <a:p>
            <a:pPr algn="ctr">
              <a:lnSpc>
                <a:spcPct val="100000"/>
              </a:lnSpc>
            </a:pPr>
            <a:endParaRPr b="0" lang="en-AU" sz="6000" spc="-1" strike="noStrike">
              <a:latin typeface="Arial"/>
            </a:endParaRPr>
          </a:p>
          <a:p>
            <a:pPr algn="ctr">
              <a:lnSpc>
                <a:spcPct val="100000"/>
              </a:lnSpc>
            </a:pPr>
            <a:r>
              <a:rPr b="1" lang="en-AU" sz="6000" spc="-1" strike="noStrike">
                <a:solidFill>
                  <a:srgbClr val="000000"/>
                </a:solidFill>
                <a:latin typeface="Helvetica Neue"/>
                <a:ea typeface="Helvetica Neue"/>
              </a:rPr>
              <a:t>Questions?</a:t>
            </a:r>
            <a:endParaRPr b="0" lang="en-AU" sz="60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The Sloan &amp; Moore grants to BIDS for NumPy</a:t>
            </a:r>
            <a:endParaRPr b="0" lang="en-AU" sz="4000" spc="-1" strike="noStrike">
              <a:latin typeface="Arial"/>
            </a:endParaRPr>
          </a:p>
        </p:txBody>
      </p:sp>
      <p:sp>
        <p:nvSpPr>
          <p:cNvPr id="249" name="CustomShape 2"/>
          <p:cNvSpPr/>
          <p:nvPr/>
        </p:nvSpPr>
        <p:spPr>
          <a:xfrm>
            <a:off x="571680" y="2222640"/>
            <a:ext cx="11860200" cy="6666120"/>
          </a:xfrm>
          <a:prstGeom prst="rect">
            <a:avLst/>
          </a:prstGeom>
          <a:noFill/>
          <a:ln w="12600">
            <a:noFill/>
          </a:ln>
        </p:spPr>
        <p:style>
          <a:lnRef idx="0"/>
          <a:fillRef idx="0"/>
          <a:effectRef idx="0"/>
          <a:fontRef idx="minor"/>
        </p:style>
        <p:txBody>
          <a:bodyPr lIns="50760" rIns="50760" tIns="50760" bIns="50760"/>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Two grants for in total $1.3M, Apr 2018 — Oct 2020</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Current co-PIs: Stéfan van der Walt and Fernando Perez</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Social aims: Improve community engagement</a:t>
            </a:r>
            <a:br/>
            <a:r>
              <a:rPr b="0" lang="en-AU" sz="3200" spc="-1" strike="noStrike">
                <a:solidFill>
                  <a:srgbClr val="000000"/>
                </a:solidFill>
                <a:latin typeface="Helvetica Neue Light"/>
                <a:ea typeface="Helvetica Neue Light"/>
              </a:rPr>
              <a:t>Grow core team, Diversify contributors</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Technical aims: More flexible &amp; sustainable code, Frequent &amp; consistent releases, Improve data type system, New array protocol</a:t>
            </a:r>
            <a:endParaRPr b="0" lang="en-AU" sz="3200" spc="-1" strike="noStrike">
              <a:latin typeface="Arial"/>
            </a:endParaRPr>
          </a:p>
        </p:txBody>
      </p:sp>
      <p:pic>
        <p:nvPicPr>
          <p:cNvPr id="250" name="Image" descr=""/>
          <p:cNvPicPr/>
          <p:nvPr/>
        </p:nvPicPr>
        <p:blipFill>
          <a:blip r:embed="rId1"/>
          <a:stretch/>
        </p:blipFill>
        <p:spPr>
          <a:xfrm>
            <a:off x="5236200" y="8654040"/>
            <a:ext cx="2373480" cy="900360"/>
          </a:xfrm>
          <a:prstGeom prst="rect">
            <a:avLst/>
          </a:prstGeom>
          <a:ln w="12600">
            <a:noFill/>
          </a:ln>
        </p:spPr>
      </p:pic>
      <p:pic>
        <p:nvPicPr>
          <p:cNvPr id="251" name="Image" descr=""/>
          <p:cNvPicPr/>
          <p:nvPr/>
        </p:nvPicPr>
        <p:blipFill>
          <a:blip r:embed="rId2"/>
          <a:stretch/>
        </p:blipFill>
        <p:spPr>
          <a:xfrm>
            <a:off x="1342080" y="8602920"/>
            <a:ext cx="2424240" cy="1001880"/>
          </a:xfrm>
          <a:prstGeom prst="rect">
            <a:avLst/>
          </a:prstGeom>
          <a:ln w="12600">
            <a:noFill/>
          </a:ln>
        </p:spPr>
      </p:pic>
      <p:pic>
        <p:nvPicPr>
          <p:cNvPr id="252" name="Image" descr=""/>
          <p:cNvPicPr/>
          <p:nvPr/>
        </p:nvPicPr>
        <p:blipFill>
          <a:blip r:embed="rId3"/>
          <a:stretch/>
        </p:blipFill>
        <p:spPr>
          <a:xfrm>
            <a:off x="9079200" y="8520480"/>
            <a:ext cx="2424240" cy="1167120"/>
          </a:xfrm>
          <a:prstGeom prst="rect">
            <a:avLst/>
          </a:prstGeom>
          <a:ln w="12600">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So who did we hire?</a:t>
            </a:r>
            <a:endParaRPr b="0" lang="en-AU" sz="4000" spc="-1" strike="noStrike">
              <a:latin typeface="Arial"/>
            </a:endParaRPr>
          </a:p>
        </p:txBody>
      </p:sp>
      <p:sp>
        <p:nvSpPr>
          <p:cNvPr id="254" name="CustomShape 2"/>
          <p:cNvSpPr/>
          <p:nvPr/>
        </p:nvSpPr>
        <p:spPr>
          <a:xfrm>
            <a:off x="571680" y="2222640"/>
            <a:ext cx="11860200" cy="6666120"/>
          </a:xfrm>
          <a:prstGeom prst="rect">
            <a:avLst/>
          </a:prstGeom>
          <a:noFill/>
          <a:ln w="12600">
            <a:noFill/>
          </a:ln>
        </p:spPr>
        <p:style>
          <a:lnRef idx="0"/>
          <a:fillRef idx="0"/>
          <a:effectRef idx="0"/>
          <a:fontRef idx="minor"/>
        </p:style>
        <p:txBody>
          <a:bodyPr lIns="50760" rIns="50760" tIns="50760" bIns="50760"/>
          <a:p>
            <a:pPr>
              <a:lnSpc>
                <a:spcPct val="100000"/>
              </a:lnSpc>
              <a:spcBef>
                <a:spcPts val="3600"/>
              </a:spcBef>
            </a:pPr>
            <a:r>
              <a:rPr b="0" lang="en-AU" sz="2800" spc="-1" strike="noStrike">
                <a:solidFill>
                  <a:srgbClr val="000000"/>
                </a:solidFill>
                <a:latin typeface="Helvetica Neue Light"/>
                <a:ea typeface="Helvetica Neue Light"/>
              </a:rPr>
              <a:t>Two-three full-time engineers, ongoing (till Oct 2020 at least):</a:t>
            </a:r>
            <a:endParaRPr b="0" lang="en-AU" sz="2800" spc="-1" strike="noStrike">
              <a:latin typeface="Arial"/>
            </a:endParaRPr>
          </a:p>
          <a:p>
            <a:pPr marL="402480" indent="-40104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Mar 2018 - ? : Matti Picus (PyPy team member)</a:t>
            </a:r>
            <a:endParaRPr b="0" lang="en-AU" sz="2800" spc="-1" strike="noStrike">
              <a:latin typeface="Arial"/>
            </a:endParaRPr>
          </a:p>
          <a:p>
            <a:pPr marL="402480" indent="-40104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Jun 2018 - Jun 2019: Tyler Reddy (SciPy team member)</a:t>
            </a:r>
            <a:endParaRPr b="0" lang="en-AU" sz="2800" spc="-1" strike="noStrike">
              <a:latin typeface="Arial"/>
            </a:endParaRPr>
          </a:p>
          <a:p>
            <a:pPr marL="402480" indent="-40104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May 2019 - ? : Sebastian Berg (NumPy Steering Council member)</a:t>
            </a:r>
            <a:endParaRPr b="0" lang="en-AU" sz="2800" spc="-1" strike="noStrike">
              <a:latin typeface="Arial"/>
            </a:endParaRPr>
          </a:p>
          <a:p>
            <a:pPr marL="402480" indent="-40104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August 2019 - ? : Warren Weckesser (SciPy team member) </a:t>
            </a:r>
            <a:endParaRPr b="0" lang="en-AU" sz="2800" spc="-1" strike="noStrike">
              <a:latin typeface="Arial"/>
            </a:endParaRPr>
          </a:p>
          <a:p>
            <a:pPr>
              <a:lnSpc>
                <a:spcPct val="100000"/>
              </a:lnSpc>
              <a:spcBef>
                <a:spcPts val="3600"/>
              </a:spcBef>
            </a:pPr>
            <a:r>
              <a:rPr b="0" lang="en-AU" sz="2800" spc="-1" strike="noStrike">
                <a:solidFill>
                  <a:srgbClr val="000000"/>
                </a:solidFill>
                <a:latin typeface="Helvetica Neue Light"/>
                <a:ea typeface="Helvetica Neue Light"/>
              </a:rPr>
              <a:t>Additionally: </a:t>
            </a:r>
            <a:endParaRPr b="0" lang="en-AU" sz="2800" spc="-1" strike="noStrike">
              <a:latin typeface="Arial"/>
            </a:endParaRPr>
          </a:p>
          <a:p>
            <a:pPr marL="402480" indent="-40104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Supporting Kriti Singh through Outreachy (docs work)</a:t>
            </a:r>
            <a:endParaRPr b="0" lang="en-AU" sz="2800" spc="-1" strike="noStrike">
              <a:latin typeface="Arial"/>
            </a:endParaRPr>
          </a:p>
          <a:p>
            <a:pPr marL="402480" indent="-40104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Participating in GSOD and growing a web/doc team</a:t>
            </a:r>
            <a:endParaRPr b="0" lang="en-AU"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An organizational view of the project</a:t>
            </a:r>
            <a:endParaRPr b="0" lang="en-AU" sz="4000" spc="-1" strike="noStrike">
              <a:latin typeface="Arial"/>
            </a:endParaRPr>
          </a:p>
        </p:txBody>
      </p:sp>
      <p:sp>
        <p:nvSpPr>
          <p:cNvPr id="256" name="CustomShape 2"/>
          <p:cNvSpPr/>
          <p:nvPr/>
        </p:nvSpPr>
        <p:spPr>
          <a:xfrm>
            <a:off x="3390840" y="4749840"/>
            <a:ext cx="6482520" cy="4196880"/>
          </a:xfrm>
          <a:prstGeom prst="ellipse">
            <a:avLst/>
          </a:prstGeom>
          <a:noFill/>
          <a:ln cap="rnd" w="38160">
            <a:solidFill>
              <a:schemeClr val="accent1">
                <a:satOff val="20231"/>
                <a:lumOff val="-16526"/>
              </a:schemeClr>
            </a:solidFill>
            <a:custDash>
              <a:ds d="200000" sp="200000"/>
            </a:custDash>
            <a:miter/>
          </a:ln>
        </p:spPr>
        <p:style>
          <a:lnRef idx="0"/>
          <a:fillRef idx="0"/>
          <a:effectRef idx="0"/>
          <a:fontRef idx="minor"/>
        </p:style>
      </p:sp>
      <p:sp>
        <p:nvSpPr>
          <p:cNvPr id="257" name="CustomShape 3"/>
          <p:cNvSpPr/>
          <p:nvPr/>
        </p:nvSpPr>
        <p:spPr>
          <a:xfrm>
            <a:off x="4568400" y="5180400"/>
            <a:ext cx="4127400" cy="748800"/>
          </a:xfrm>
          <a:prstGeom prst="roundRect">
            <a:avLst>
              <a:gd name="adj" fmla="val 25387"/>
            </a:avLst>
          </a:prstGeom>
          <a:solidFill>
            <a:schemeClr val="accent1"/>
          </a:solidFill>
          <a:ln w="12600">
            <a:noFill/>
          </a:ln>
        </p:spPr>
        <p:style>
          <a:lnRef idx="0"/>
          <a:fillRef idx="0"/>
          <a:effectRef idx="0"/>
          <a:fontRef idx="minor"/>
        </p:style>
        <p:txBody>
          <a:bodyPr lIns="50760" rIns="50760" tIns="50760" bIns="50760" anchor="ctr"/>
          <a:p>
            <a:pPr algn="ctr">
              <a:lnSpc>
                <a:spcPct val="100000"/>
              </a:lnSpc>
            </a:pPr>
            <a:r>
              <a:rPr b="0" lang="en-AU" sz="3200" spc="-1" strike="noStrike">
                <a:solidFill>
                  <a:srgbClr val="ffffff"/>
                </a:solidFill>
                <a:latin typeface="Helvetica Neue Light"/>
                <a:ea typeface="Helvetica Neue Light"/>
              </a:rPr>
              <a:t>Steering Council</a:t>
            </a:r>
            <a:endParaRPr b="0" lang="en-AU" sz="3200" spc="-1" strike="noStrike">
              <a:latin typeface="Arial"/>
            </a:endParaRPr>
          </a:p>
        </p:txBody>
      </p:sp>
      <p:sp>
        <p:nvSpPr>
          <p:cNvPr id="258" name="CustomShape 4"/>
          <p:cNvSpPr/>
          <p:nvPr/>
        </p:nvSpPr>
        <p:spPr>
          <a:xfrm>
            <a:off x="4403880" y="7985520"/>
            <a:ext cx="4457160" cy="5882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1" lang="en-AU" sz="3200" spc="-1" strike="noStrike">
                <a:solidFill>
                  <a:srgbClr val="5d5d5c"/>
                </a:solidFill>
                <a:latin typeface="Helvetica Neue"/>
                <a:ea typeface="Helvetica Neue"/>
              </a:rPr>
              <a:t>The NumPy project</a:t>
            </a:r>
            <a:endParaRPr b="0" lang="en-AU" sz="3200" spc="-1" strike="noStrike">
              <a:latin typeface="Arial"/>
            </a:endParaRPr>
          </a:p>
        </p:txBody>
      </p:sp>
      <p:sp>
        <p:nvSpPr>
          <p:cNvPr id="259" name="CustomShape 5"/>
          <p:cNvSpPr/>
          <p:nvPr/>
        </p:nvSpPr>
        <p:spPr>
          <a:xfrm>
            <a:off x="3662640" y="6503760"/>
            <a:ext cx="2163600" cy="4971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Contributors</a:t>
            </a:r>
            <a:endParaRPr b="0" lang="en-AU" sz="2600" spc="-1" strike="noStrike">
              <a:latin typeface="Arial"/>
            </a:endParaRPr>
          </a:p>
        </p:txBody>
      </p:sp>
      <p:sp>
        <p:nvSpPr>
          <p:cNvPr id="260" name="CustomShape 6"/>
          <p:cNvSpPr/>
          <p:nvPr/>
        </p:nvSpPr>
        <p:spPr>
          <a:xfrm>
            <a:off x="5510520" y="6098040"/>
            <a:ext cx="2811240" cy="4971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Core developers</a:t>
            </a:r>
            <a:endParaRPr b="0" lang="en-AU" sz="2600" spc="-1" strike="noStrike">
              <a:latin typeface="Arial"/>
            </a:endParaRPr>
          </a:p>
        </p:txBody>
      </p:sp>
      <p:sp>
        <p:nvSpPr>
          <p:cNvPr id="261" name="CustomShape 7"/>
          <p:cNvSpPr/>
          <p:nvPr/>
        </p:nvSpPr>
        <p:spPr>
          <a:xfrm>
            <a:off x="5808240" y="6872040"/>
            <a:ext cx="2148120" cy="4971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Repositories</a:t>
            </a:r>
            <a:endParaRPr b="0" lang="en-AU" sz="2600" spc="-1" strike="noStrike">
              <a:latin typeface="Arial"/>
            </a:endParaRPr>
          </a:p>
        </p:txBody>
      </p:sp>
      <p:sp>
        <p:nvSpPr>
          <p:cNvPr id="262" name="CustomShape 8"/>
          <p:cNvSpPr/>
          <p:nvPr/>
        </p:nvSpPr>
        <p:spPr>
          <a:xfrm>
            <a:off x="7963560" y="6503760"/>
            <a:ext cx="1613160" cy="4971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Websites</a:t>
            </a:r>
            <a:endParaRPr b="0" lang="en-AU" sz="2600" spc="-1" strike="noStrike">
              <a:latin typeface="Arial"/>
            </a:endParaRPr>
          </a:p>
        </p:txBody>
      </p:sp>
      <p:sp>
        <p:nvSpPr>
          <p:cNvPr id="263" name="CustomShape 9"/>
          <p:cNvSpPr/>
          <p:nvPr/>
        </p:nvSpPr>
        <p:spPr>
          <a:xfrm>
            <a:off x="5213880" y="7420680"/>
            <a:ext cx="950400" cy="4971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Code</a:t>
            </a:r>
            <a:endParaRPr b="0" lang="en-AU" sz="2600" spc="-1" strike="noStrike">
              <a:latin typeface="Arial"/>
            </a:endParaRPr>
          </a:p>
        </p:txBody>
      </p:sp>
      <p:sp>
        <p:nvSpPr>
          <p:cNvPr id="264" name="CustomShape 10"/>
          <p:cNvSpPr/>
          <p:nvPr/>
        </p:nvSpPr>
        <p:spPr>
          <a:xfrm>
            <a:off x="6842520" y="7420680"/>
            <a:ext cx="2652840" cy="4971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Documentation</a:t>
            </a:r>
            <a:endParaRPr b="0" lang="en-AU" sz="2600" spc="-1" strike="noStrike">
              <a:latin typeface="Arial"/>
            </a:endParaRPr>
          </a:p>
        </p:txBody>
      </p:sp>
      <p:sp>
        <p:nvSpPr>
          <p:cNvPr id="265" name="CustomShape 11"/>
          <p:cNvSpPr/>
          <p:nvPr/>
        </p:nvSpPr>
        <p:spPr>
          <a:xfrm>
            <a:off x="4568400" y="2404080"/>
            <a:ext cx="4127400" cy="748800"/>
          </a:xfrm>
          <a:prstGeom prst="roundRect">
            <a:avLst>
              <a:gd name="adj" fmla="val 25387"/>
            </a:avLst>
          </a:prstGeom>
          <a:solidFill>
            <a:schemeClr val="accent1"/>
          </a:solidFill>
          <a:ln w="12600">
            <a:noFill/>
          </a:ln>
        </p:spPr>
        <p:style>
          <a:lnRef idx="0"/>
          <a:fillRef idx="0"/>
          <a:effectRef idx="0"/>
          <a:fontRef idx="minor"/>
        </p:style>
        <p:txBody>
          <a:bodyPr lIns="50760" rIns="50760" tIns="50760" bIns="50760" anchor="ctr"/>
          <a:p>
            <a:pPr algn="ctr">
              <a:lnSpc>
                <a:spcPct val="100000"/>
              </a:lnSpc>
            </a:pPr>
            <a:r>
              <a:rPr b="0" lang="en-AU" sz="3200" spc="-1" strike="noStrike">
                <a:solidFill>
                  <a:srgbClr val="ffffff"/>
                </a:solidFill>
                <a:latin typeface="Helvetica Neue Light"/>
                <a:ea typeface="Helvetica Neue Light"/>
              </a:rPr>
              <a:t>NumFOCUS</a:t>
            </a:r>
            <a:endParaRPr b="0" lang="en-AU" sz="3200" spc="-1" strike="noStrike">
              <a:latin typeface="Arial"/>
            </a:endParaRPr>
          </a:p>
        </p:txBody>
      </p:sp>
      <p:sp>
        <p:nvSpPr>
          <p:cNvPr id="266" name="Line 12"/>
          <p:cNvSpPr/>
          <p:nvPr/>
        </p:nvSpPr>
        <p:spPr>
          <a:xfrm flipV="1">
            <a:off x="6632640" y="3167640"/>
            <a:ext cx="360" cy="1999440"/>
          </a:xfrm>
          <a:prstGeom prst="line">
            <a:avLst/>
          </a:prstGeom>
          <a:ln w="38160">
            <a:solidFill>
              <a:srgbClr val="ababab"/>
            </a:solidFill>
            <a:miter/>
            <a:headEnd len="med" type="triangle" w="med"/>
            <a:tailEnd len="med" type="triangle" w="med"/>
          </a:ln>
        </p:spPr>
        <p:style>
          <a:lnRef idx="0"/>
          <a:fillRef idx="0"/>
          <a:effectRef idx="0"/>
          <a:fontRef idx="minor"/>
        </p:style>
      </p:sp>
      <p:sp>
        <p:nvSpPr>
          <p:cNvPr id="267" name="CustomShape 13"/>
          <p:cNvSpPr/>
          <p:nvPr/>
        </p:nvSpPr>
        <p:spPr>
          <a:xfrm>
            <a:off x="5772240" y="2027520"/>
            <a:ext cx="1720080" cy="3754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i="1" lang="en-AU" sz="1800" spc="-1" strike="noStrike">
                <a:solidFill>
                  <a:srgbClr val="000000"/>
                </a:solidFill>
                <a:latin typeface="Helvetica Neue"/>
                <a:ea typeface="Helvetica Neue"/>
              </a:rPr>
              <a:t>Fiscal sponsor</a:t>
            </a:r>
            <a:endParaRPr b="0" lang="en-AU" sz="1800" spc="-1" strike="noStrike">
              <a:latin typeface="Arial"/>
            </a:endParaRPr>
          </a:p>
        </p:txBody>
      </p:sp>
      <p:grpSp>
        <p:nvGrpSpPr>
          <p:cNvPr id="268" name="Group 14"/>
          <p:cNvGrpSpPr/>
          <p:nvPr/>
        </p:nvGrpSpPr>
        <p:grpSpPr>
          <a:xfrm>
            <a:off x="644040" y="3137760"/>
            <a:ext cx="2622960" cy="1193040"/>
            <a:chOff x="644040" y="3137760"/>
            <a:chExt cx="2622960" cy="1193040"/>
          </a:xfrm>
        </p:grpSpPr>
        <p:sp>
          <p:nvSpPr>
            <p:cNvPr id="269" name="CustomShape 15"/>
            <p:cNvSpPr/>
            <p:nvPr/>
          </p:nvSpPr>
          <p:spPr>
            <a:xfrm>
              <a:off x="2059560" y="3710520"/>
              <a:ext cx="1168200" cy="620280"/>
            </a:xfrm>
            <a:prstGeom prst="rect">
              <a:avLst/>
            </a:prstGeom>
            <a:noFill/>
            <a:ln w="25560">
              <a:solidFill>
                <a:schemeClr val="accent1">
                  <a:satOff val="20231"/>
                  <a:lumOff val="-16526"/>
                </a:schemeClr>
              </a:solidFill>
              <a:miter/>
            </a:ln>
          </p:spPr>
          <p:style>
            <a:lnRef idx="0"/>
            <a:fillRef idx="0"/>
            <a:effectRef idx="0"/>
            <a:fontRef idx="minor"/>
          </p:style>
          <p:txBody>
            <a:bodyPr lIns="50760" rIns="50760" tIns="50760" bIns="50760" anchor="ctr"/>
            <a:p>
              <a:pPr algn="ctr">
                <a:lnSpc>
                  <a:spcPct val="100000"/>
                </a:lnSpc>
              </a:pPr>
              <a:r>
                <a:rPr b="0" lang="en-AU" sz="2200" spc="-1" strike="noStrike">
                  <a:solidFill>
                    <a:srgbClr val="5d5d5c"/>
                  </a:solidFill>
                  <a:latin typeface="Helvetica Neue Light"/>
                  <a:ea typeface="Helvetica Neue Light"/>
                </a:rPr>
                <a:t>people</a:t>
              </a:r>
              <a:endParaRPr b="0" lang="en-AU" sz="2200" spc="-1" strike="noStrike">
                <a:latin typeface="Arial"/>
              </a:endParaRPr>
            </a:p>
          </p:txBody>
        </p:sp>
        <p:sp>
          <p:nvSpPr>
            <p:cNvPr id="270" name="CustomShape 16"/>
            <p:cNvSpPr/>
            <p:nvPr/>
          </p:nvSpPr>
          <p:spPr>
            <a:xfrm>
              <a:off x="644040" y="3137760"/>
              <a:ext cx="2622960" cy="748800"/>
            </a:xfrm>
            <a:prstGeom prst="roundRect">
              <a:avLst>
                <a:gd name="adj" fmla="val 25387"/>
              </a:avLst>
            </a:prstGeom>
            <a:solidFill>
              <a:schemeClr val="accent1">
                <a:satOff val="-4086"/>
                <a:lumOff val="15331"/>
              </a:schemeClr>
            </a:solidFill>
            <a:ln w="12600">
              <a:noFill/>
            </a:ln>
          </p:spPr>
          <p:style>
            <a:lnRef idx="0"/>
            <a:fillRef idx="0"/>
            <a:effectRef idx="0"/>
            <a:fontRef idx="minor"/>
          </p:style>
          <p:txBody>
            <a:bodyPr lIns="50760" rIns="50760" tIns="50760" bIns="50760" anchor="ctr"/>
            <a:p>
              <a:pPr algn="ctr">
                <a:lnSpc>
                  <a:spcPct val="100000"/>
                </a:lnSpc>
              </a:pPr>
              <a:r>
                <a:rPr b="0" lang="en-AU" sz="3600" spc="-1" strike="noStrike">
                  <a:solidFill>
                    <a:srgbClr val="ffffff"/>
                  </a:solidFill>
                  <a:latin typeface="Helvetica Neue Light"/>
                  <a:ea typeface="Helvetica Neue Light"/>
                </a:rPr>
                <a:t>BIDS</a:t>
              </a:r>
              <a:endParaRPr b="0" lang="en-AU" sz="3600" spc="-1" strike="noStrike">
                <a:latin typeface="Arial"/>
              </a:endParaRPr>
            </a:p>
          </p:txBody>
        </p:sp>
      </p:grpSp>
      <p:grpSp>
        <p:nvGrpSpPr>
          <p:cNvPr id="271" name="Group 17"/>
          <p:cNvGrpSpPr/>
          <p:nvPr/>
        </p:nvGrpSpPr>
        <p:grpSpPr>
          <a:xfrm>
            <a:off x="644040" y="4773960"/>
            <a:ext cx="2622960" cy="1205640"/>
            <a:chOff x="644040" y="4773960"/>
            <a:chExt cx="2622960" cy="1205640"/>
          </a:xfrm>
        </p:grpSpPr>
        <p:sp>
          <p:nvSpPr>
            <p:cNvPr id="272" name="CustomShape 18"/>
            <p:cNvSpPr/>
            <p:nvPr/>
          </p:nvSpPr>
          <p:spPr>
            <a:xfrm>
              <a:off x="2059560" y="5359320"/>
              <a:ext cx="1168200" cy="620280"/>
            </a:xfrm>
            <a:prstGeom prst="rect">
              <a:avLst/>
            </a:prstGeom>
            <a:noFill/>
            <a:ln w="25560">
              <a:solidFill>
                <a:schemeClr val="accent1">
                  <a:satOff val="20231"/>
                  <a:lumOff val="-16526"/>
                </a:schemeClr>
              </a:solidFill>
              <a:miter/>
            </a:ln>
          </p:spPr>
          <p:style>
            <a:lnRef idx="0"/>
            <a:fillRef idx="0"/>
            <a:effectRef idx="0"/>
            <a:fontRef idx="minor"/>
          </p:style>
          <p:txBody>
            <a:bodyPr lIns="50760" rIns="50760" tIns="50760" bIns="50760" anchor="ctr"/>
            <a:p>
              <a:pPr algn="ctr">
                <a:lnSpc>
                  <a:spcPct val="100000"/>
                </a:lnSpc>
              </a:pPr>
              <a:r>
                <a:rPr b="0" lang="en-AU" sz="2400" spc="-1" strike="noStrike">
                  <a:solidFill>
                    <a:srgbClr val="5d5d5c"/>
                  </a:solidFill>
                  <a:latin typeface="Helvetica Neue Light"/>
                  <a:ea typeface="Helvetica Neue Light"/>
                </a:rPr>
                <a:t>people</a:t>
              </a:r>
              <a:endParaRPr b="0" lang="en-AU" sz="2400" spc="-1" strike="noStrike">
                <a:latin typeface="Arial"/>
              </a:endParaRPr>
            </a:p>
          </p:txBody>
        </p:sp>
        <p:sp>
          <p:nvSpPr>
            <p:cNvPr id="273" name="CustomShape 19"/>
            <p:cNvSpPr/>
            <p:nvPr/>
          </p:nvSpPr>
          <p:spPr>
            <a:xfrm>
              <a:off x="644040" y="4773960"/>
              <a:ext cx="2622960" cy="748800"/>
            </a:xfrm>
            <a:prstGeom prst="roundRect">
              <a:avLst>
                <a:gd name="adj" fmla="val 25387"/>
              </a:avLst>
            </a:prstGeom>
            <a:solidFill>
              <a:schemeClr val="accent1">
                <a:satOff val="-4086"/>
                <a:lumOff val="15331"/>
              </a:schemeClr>
            </a:solidFill>
            <a:ln w="12600">
              <a:noFill/>
            </a:ln>
          </p:spPr>
          <p:style>
            <a:lnRef idx="0"/>
            <a:fillRef idx="0"/>
            <a:effectRef idx="0"/>
            <a:fontRef idx="minor"/>
          </p:style>
          <p:txBody>
            <a:bodyPr lIns="50760" rIns="50760" tIns="50760" bIns="50760" anchor="ctr"/>
            <a:p>
              <a:pPr algn="ctr">
                <a:lnSpc>
                  <a:spcPct val="100000"/>
                </a:lnSpc>
              </a:pPr>
              <a:r>
                <a:rPr b="0" lang="en-AU" sz="3600" spc="-1" strike="noStrike">
                  <a:solidFill>
                    <a:srgbClr val="ffffff"/>
                  </a:solidFill>
                  <a:latin typeface="Helvetica Neue Light"/>
                  <a:ea typeface="Helvetica Neue Light"/>
                </a:rPr>
                <a:t>Quansight</a:t>
              </a:r>
              <a:endParaRPr b="0" lang="en-AU" sz="3600" spc="-1" strike="noStrike">
                <a:latin typeface="Arial"/>
              </a:endParaRPr>
            </a:p>
          </p:txBody>
        </p:sp>
      </p:grpSp>
      <p:grpSp>
        <p:nvGrpSpPr>
          <p:cNvPr id="274" name="Group 20"/>
          <p:cNvGrpSpPr/>
          <p:nvPr/>
        </p:nvGrpSpPr>
        <p:grpSpPr>
          <a:xfrm>
            <a:off x="644040" y="7868160"/>
            <a:ext cx="2622960" cy="1301760"/>
            <a:chOff x="644040" y="7868160"/>
            <a:chExt cx="2622960" cy="1301760"/>
          </a:xfrm>
        </p:grpSpPr>
        <p:sp>
          <p:nvSpPr>
            <p:cNvPr id="275" name="CustomShape 21"/>
            <p:cNvSpPr/>
            <p:nvPr/>
          </p:nvSpPr>
          <p:spPr>
            <a:xfrm>
              <a:off x="2034360" y="7868160"/>
              <a:ext cx="1168200" cy="620280"/>
            </a:xfrm>
            <a:prstGeom prst="rect">
              <a:avLst/>
            </a:prstGeom>
            <a:noFill/>
            <a:ln w="25560">
              <a:solidFill>
                <a:schemeClr val="accent1">
                  <a:satOff val="20231"/>
                  <a:lumOff val="-16526"/>
                </a:schemeClr>
              </a:solidFill>
              <a:miter/>
            </a:ln>
          </p:spPr>
          <p:style>
            <a:lnRef idx="0"/>
            <a:fillRef idx="0"/>
            <a:effectRef idx="0"/>
            <a:fontRef idx="minor"/>
          </p:style>
          <p:txBody>
            <a:bodyPr lIns="50760" rIns="50760" tIns="50760" bIns="50760" anchor="ctr"/>
            <a:p>
              <a:pPr algn="ctr">
                <a:lnSpc>
                  <a:spcPct val="100000"/>
                </a:lnSpc>
              </a:pPr>
              <a:r>
                <a:rPr b="0" lang="en-AU" sz="2400" spc="-1" strike="noStrike">
                  <a:solidFill>
                    <a:srgbClr val="5d5d5c"/>
                  </a:solidFill>
                  <a:latin typeface="Helvetica Neue Light"/>
                  <a:ea typeface="Helvetica Neue Light"/>
                </a:rPr>
                <a:t>people</a:t>
              </a:r>
              <a:endParaRPr b="0" lang="en-AU" sz="2400" spc="-1" strike="noStrike">
                <a:latin typeface="Arial"/>
              </a:endParaRPr>
            </a:p>
          </p:txBody>
        </p:sp>
        <p:sp>
          <p:nvSpPr>
            <p:cNvPr id="276" name="CustomShape 22"/>
            <p:cNvSpPr/>
            <p:nvPr/>
          </p:nvSpPr>
          <p:spPr>
            <a:xfrm>
              <a:off x="644040" y="8421120"/>
              <a:ext cx="2622960" cy="748800"/>
            </a:xfrm>
            <a:prstGeom prst="roundRect">
              <a:avLst>
                <a:gd name="adj" fmla="val 25387"/>
              </a:avLst>
            </a:prstGeom>
            <a:solidFill>
              <a:schemeClr val="accent1">
                <a:satOff val="-4086"/>
                <a:lumOff val="15331"/>
              </a:schemeClr>
            </a:solidFill>
            <a:ln w="12600">
              <a:noFill/>
            </a:ln>
          </p:spPr>
          <p:style>
            <a:lnRef idx="0"/>
            <a:fillRef idx="0"/>
            <a:effectRef idx="0"/>
            <a:fontRef idx="minor"/>
          </p:style>
          <p:txBody>
            <a:bodyPr lIns="50760" rIns="50760" tIns="50760" bIns="50760" anchor="ctr"/>
            <a:p>
              <a:pPr algn="ctr">
                <a:lnSpc>
                  <a:spcPct val="100000"/>
                </a:lnSpc>
              </a:pPr>
              <a:r>
                <a:rPr b="0" i="1" lang="en-AU" sz="2800" spc="-1" strike="noStrike">
                  <a:solidFill>
                    <a:srgbClr val="ffffff"/>
                  </a:solidFill>
                  <a:latin typeface="Helvetica Neue"/>
                  <a:ea typeface="Helvetica Neue"/>
                </a:rPr>
                <a:t>your org?</a:t>
              </a:r>
              <a:endParaRPr b="0" lang="en-AU" sz="2800" spc="-1" strike="noStrike">
                <a:latin typeface="Arial"/>
              </a:endParaRPr>
            </a:p>
          </p:txBody>
        </p:sp>
      </p:grpSp>
      <p:sp>
        <p:nvSpPr>
          <p:cNvPr id="277" name="Line 23"/>
          <p:cNvSpPr/>
          <p:nvPr/>
        </p:nvSpPr>
        <p:spPr>
          <a:xfrm>
            <a:off x="3225960" y="5834160"/>
            <a:ext cx="460800" cy="136440"/>
          </a:xfrm>
          <a:prstGeom prst="line">
            <a:avLst/>
          </a:prstGeom>
          <a:ln w="25560">
            <a:solidFill>
              <a:srgbClr val="ababab"/>
            </a:solidFill>
            <a:miter/>
            <a:tailEnd len="med" type="triangle" w="med"/>
          </a:ln>
        </p:spPr>
        <p:style>
          <a:lnRef idx="0"/>
          <a:fillRef idx="0"/>
          <a:effectRef idx="0"/>
          <a:fontRef idx="minor"/>
        </p:style>
      </p:sp>
      <p:sp>
        <p:nvSpPr>
          <p:cNvPr id="278" name="Line 24"/>
          <p:cNvSpPr/>
          <p:nvPr/>
        </p:nvSpPr>
        <p:spPr>
          <a:xfrm flipV="1">
            <a:off x="2628000" y="7229520"/>
            <a:ext cx="768600" cy="637200"/>
          </a:xfrm>
          <a:prstGeom prst="line">
            <a:avLst/>
          </a:prstGeom>
          <a:ln cap="rnd" w="25560">
            <a:solidFill>
              <a:srgbClr val="ababab"/>
            </a:solidFill>
            <a:custDash>
              <a:ds d="200000" sp="200000"/>
            </a:custDash>
            <a:miter/>
            <a:tailEnd len="med" type="triangle" w="med"/>
          </a:ln>
        </p:spPr>
        <p:style>
          <a:lnRef idx="0"/>
          <a:fillRef idx="0"/>
          <a:effectRef idx="0"/>
          <a:fontRef idx="minor"/>
        </p:style>
      </p:sp>
      <p:sp>
        <p:nvSpPr>
          <p:cNvPr id="279" name="Line 25"/>
          <p:cNvSpPr/>
          <p:nvPr/>
        </p:nvSpPr>
        <p:spPr>
          <a:xfrm>
            <a:off x="2666160" y="4340520"/>
            <a:ext cx="1582560" cy="1051560"/>
          </a:xfrm>
          <a:prstGeom prst="line">
            <a:avLst/>
          </a:prstGeom>
          <a:ln w="25560">
            <a:solidFill>
              <a:srgbClr val="ababab"/>
            </a:solidFill>
            <a:miter/>
            <a:tailEnd len="med" type="triangle" w="med"/>
          </a:ln>
        </p:spPr>
        <p:style>
          <a:lnRef idx="0"/>
          <a:fillRef idx="0"/>
          <a:effectRef idx="0"/>
          <a:fontRef idx="minor"/>
        </p:style>
      </p:sp>
      <p:sp>
        <p:nvSpPr>
          <p:cNvPr id="280" name="CustomShape 26"/>
          <p:cNvSpPr/>
          <p:nvPr/>
        </p:nvSpPr>
        <p:spPr>
          <a:xfrm>
            <a:off x="707040" y="2590920"/>
            <a:ext cx="2497320" cy="3754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i="1" lang="en-AU" sz="1800" spc="-1" strike="noStrike">
                <a:solidFill>
                  <a:srgbClr val="000000"/>
                </a:solidFill>
                <a:latin typeface="Helvetica Neue"/>
                <a:ea typeface="Helvetica Neue"/>
              </a:rPr>
              <a:t>Institutional Partners</a:t>
            </a:r>
            <a:endParaRPr b="0" lang="en-AU"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Key questions we’ll try to answer in this talk</a:t>
            </a:r>
            <a:endParaRPr b="0" lang="en-AU" sz="4000" spc="-1" strike="noStrike">
              <a:latin typeface="Arial"/>
            </a:endParaRPr>
          </a:p>
        </p:txBody>
      </p:sp>
      <p:sp>
        <p:nvSpPr>
          <p:cNvPr id="282" name="CustomShape 2"/>
          <p:cNvSpPr/>
          <p:nvPr/>
        </p:nvSpPr>
        <p:spPr>
          <a:xfrm>
            <a:off x="571680" y="2222640"/>
            <a:ext cx="11860200" cy="6666120"/>
          </a:xfrm>
          <a:prstGeom prst="rect">
            <a:avLst/>
          </a:prstGeom>
          <a:noFill/>
          <a:ln w="12600">
            <a:noFill/>
          </a:ln>
        </p:spPr>
        <p:style>
          <a:lnRef idx="0"/>
          <a:fillRef idx="0"/>
          <a:effectRef idx="0"/>
          <a:fontRef idx="minor"/>
        </p:style>
        <p:txBody>
          <a:bodyPr lIns="50760" rIns="50760" tIns="50760" bIns="50760"/>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Has grant funding over the last year invigorated the NumPy project?</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How healthy/sustainable is NumPy today?</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What does NumPy need in order to thrive?</a:t>
            </a:r>
            <a:endParaRPr b="0" lang="en-AU" sz="3200" spc="-1" strike="noStrike">
              <a:latin typeface="Arial"/>
            </a:endParaRPr>
          </a:p>
          <a:p>
            <a:pPr marL="457200" indent="-45576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What’s our vision for NumPy, and what is our plan to achieve that vision?</a:t>
            </a:r>
            <a:endParaRPr b="0" lang="en-AU"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3600" spc="-1" strike="noStrike">
                <a:solidFill>
                  <a:srgbClr val="000000"/>
                </a:solidFill>
                <a:latin typeface="Helvetica Neue Light"/>
                <a:ea typeface="Helvetica Neue Light"/>
              </a:rPr>
              <a:t>Impact of grant funding — an attempt to quantify</a:t>
            </a:r>
            <a:endParaRPr b="0" lang="en-AU" sz="3600" spc="-1" strike="noStrike">
              <a:latin typeface="Arial"/>
            </a:endParaRPr>
          </a:p>
        </p:txBody>
      </p:sp>
      <p:sp>
        <p:nvSpPr>
          <p:cNvPr id="284" name="CustomShape 2"/>
          <p:cNvSpPr/>
          <p:nvPr/>
        </p:nvSpPr>
        <p:spPr>
          <a:xfrm>
            <a:off x="197640" y="8522640"/>
            <a:ext cx="12585600" cy="5882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AU" sz="3200" spc="-1" strike="noStrike">
                <a:solidFill>
                  <a:srgbClr val="000000"/>
                </a:solidFill>
                <a:latin typeface="Helvetica Neue Light"/>
                <a:ea typeface="Helvetica Neue Light"/>
              </a:rPr>
              <a:t>Heavier-tailed distributions in 2018-19: bus factor increased.</a:t>
            </a:r>
            <a:endParaRPr b="0" lang="en-AU" sz="3200" spc="-1" strike="noStrike">
              <a:latin typeface="Arial"/>
            </a:endParaRPr>
          </a:p>
        </p:txBody>
      </p:sp>
      <p:pic>
        <p:nvPicPr>
          <p:cNvPr id="285" name="number_commits_per_year(1).pdf" descr=""/>
          <p:cNvPicPr/>
          <p:nvPr/>
        </p:nvPicPr>
        <p:blipFill>
          <a:blip r:embed="rId1"/>
          <a:stretch/>
        </p:blipFill>
        <p:spPr>
          <a:xfrm>
            <a:off x="1511640" y="2210040"/>
            <a:ext cx="9573840" cy="6382080"/>
          </a:xfrm>
          <a:prstGeom prst="rect">
            <a:avLst/>
          </a:prstGeom>
          <a:ln w="12600">
            <a:noFill/>
          </a:ln>
        </p:spPr>
      </p:pic>
      <p:sp>
        <p:nvSpPr>
          <p:cNvPr id="286" name="CustomShape 3"/>
          <p:cNvSpPr/>
          <p:nvPr/>
        </p:nvSpPr>
        <p:spPr>
          <a:xfrm>
            <a:off x="4579560" y="9316800"/>
            <a:ext cx="8105760" cy="40572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000" spc="-1" strike="noStrike">
                <a:solidFill>
                  <a:srgbClr val="000000"/>
                </a:solidFill>
                <a:latin typeface="Helvetica Neue"/>
                <a:ea typeface="Helvetica Neue"/>
              </a:rPr>
              <a:t>Fernando Perez, </a:t>
            </a:r>
            <a:r>
              <a:rPr b="0" i="1" lang="en-AU" sz="2000" spc="-1" strike="noStrike" u="sng">
                <a:solidFill>
                  <a:srgbClr val="0000ff"/>
                </a:solidFill>
                <a:uFillTx/>
                <a:latin typeface="Helvetica Neue"/>
                <a:ea typeface="Helvetica Neue"/>
                <a:hlinkClick r:id="rId2"/>
              </a:rPr>
              <a:t>Ten years of (interactive) scientific computing</a:t>
            </a:r>
            <a:endParaRPr b="0" lang="en-AU"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3600" spc="-1" strike="noStrike">
                <a:solidFill>
                  <a:srgbClr val="000000"/>
                </a:solidFill>
                <a:latin typeface="Helvetica Neue Light"/>
                <a:ea typeface="Helvetica Neue Light"/>
              </a:rPr>
              <a:t>Impact of grant funding — an attempt to quantify</a:t>
            </a:r>
            <a:endParaRPr b="0" lang="en-AU" sz="3600" spc="-1" strike="noStrike">
              <a:latin typeface="Arial"/>
            </a:endParaRPr>
          </a:p>
        </p:txBody>
      </p:sp>
      <p:sp>
        <p:nvSpPr>
          <p:cNvPr id="288" name="CustomShape 2"/>
          <p:cNvSpPr/>
          <p:nvPr/>
        </p:nvSpPr>
        <p:spPr>
          <a:xfrm>
            <a:off x="229320" y="8424000"/>
            <a:ext cx="12585600" cy="5882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AU" sz="3200" spc="-1" strike="noStrike">
                <a:solidFill>
                  <a:srgbClr val="000000"/>
                </a:solidFill>
                <a:latin typeface="Helvetica Neue Light"/>
                <a:ea typeface="Helvetica Neue Light"/>
              </a:rPr>
              <a:t>Heavier-tailed distributions in 2018-19: bus factor increased.</a:t>
            </a:r>
            <a:endParaRPr b="0" lang="en-AU" sz="3200" spc="-1" strike="noStrike">
              <a:latin typeface="Arial"/>
            </a:endParaRPr>
          </a:p>
        </p:txBody>
      </p:sp>
      <p:pic>
        <p:nvPicPr>
          <p:cNvPr id="289" name="relative_commits_per_year(1).pdf" descr=""/>
          <p:cNvPicPr/>
          <p:nvPr/>
        </p:nvPicPr>
        <p:blipFill>
          <a:blip r:embed="rId1"/>
          <a:stretch/>
        </p:blipFill>
        <p:spPr>
          <a:xfrm>
            <a:off x="1511640" y="2210040"/>
            <a:ext cx="9573840" cy="6382080"/>
          </a:xfrm>
          <a:prstGeom prst="rect">
            <a:avLst/>
          </a:prstGeom>
          <a:ln w="12600">
            <a:noFill/>
          </a:ln>
        </p:spPr>
      </p:pic>
      <p:sp>
        <p:nvSpPr>
          <p:cNvPr id="290" name="CustomShape 3"/>
          <p:cNvSpPr/>
          <p:nvPr/>
        </p:nvSpPr>
        <p:spPr>
          <a:xfrm>
            <a:off x="4746960" y="9315360"/>
            <a:ext cx="8105760" cy="40572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000" spc="-1" strike="noStrike">
                <a:solidFill>
                  <a:srgbClr val="000000"/>
                </a:solidFill>
                <a:latin typeface="Helvetica Neue"/>
                <a:ea typeface="Helvetica Neue"/>
              </a:rPr>
              <a:t>Fernando Perez, </a:t>
            </a:r>
            <a:r>
              <a:rPr b="0" i="1" lang="en-AU" sz="2000" spc="-1" strike="noStrike" u="sng">
                <a:solidFill>
                  <a:srgbClr val="0000ff"/>
                </a:solidFill>
                <a:uFillTx/>
                <a:latin typeface="Helvetica Neue"/>
                <a:ea typeface="Helvetica Neue"/>
                <a:hlinkClick r:id="rId2"/>
              </a:rPr>
              <a:t>Ten years of (interactive) scientific computing</a:t>
            </a:r>
            <a:endParaRPr b="0" lang="en-AU"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571680" y="330120"/>
            <a:ext cx="11860200" cy="139572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3600" spc="-1" strike="noStrike">
                <a:solidFill>
                  <a:srgbClr val="000000"/>
                </a:solidFill>
                <a:latin typeface="Helvetica Neue Light"/>
                <a:ea typeface="Helvetica Neue Light"/>
              </a:rPr>
              <a:t>Impact of grant funding — an attempt to quantify</a:t>
            </a:r>
            <a:endParaRPr b="0" lang="en-AU" sz="3600" spc="-1" strike="noStrike">
              <a:latin typeface="Arial"/>
            </a:endParaRPr>
          </a:p>
        </p:txBody>
      </p:sp>
      <p:sp>
        <p:nvSpPr>
          <p:cNvPr id="292" name="CustomShape 2"/>
          <p:cNvSpPr/>
          <p:nvPr/>
        </p:nvSpPr>
        <p:spPr>
          <a:xfrm>
            <a:off x="208800" y="8697960"/>
            <a:ext cx="12585600" cy="5274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AU" sz="2800" spc="-1" strike="noStrike">
                <a:solidFill>
                  <a:srgbClr val="000000"/>
                </a:solidFill>
                <a:latin typeface="Helvetica Neue Light"/>
                <a:ea typeface="Helvetica Neue Light"/>
              </a:rPr>
              <a:t>Volunteer contributions relatively stable; total activity up.</a:t>
            </a:r>
            <a:endParaRPr b="0" lang="en-AU" sz="2800" spc="-1" strike="noStrike">
              <a:latin typeface="Arial"/>
            </a:endParaRPr>
          </a:p>
        </p:txBody>
      </p:sp>
      <p:pic>
        <p:nvPicPr>
          <p:cNvPr id="293" name="commits_community_bids(2).pdf" descr=""/>
          <p:cNvPicPr/>
          <p:nvPr/>
        </p:nvPicPr>
        <p:blipFill>
          <a:blip r:embed="rId1"/>
          <a:stretch/>
        </p:blipFill>
        <p:spPr>
          <a:xfrm>
            <a:off x="1242000" y="2240640"/>
            <a:ext cx="9197640" cy="6131520"/>
          </a:xfrm>
          <a:prstGeom prst="rect">
            <a:avLst/>
          </a:prstGeom>
          <a:ln w="12600">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en-AU</dc:language>
  <cp:lastModifiedBy/>
  <dcterms:modified xsi:type="dcterms:W3CDTF">2019-09-05T11:27:28Z</dcterms:modified>
  <cp:revision>27</cp:revision>
  <dc:subject/>
  <dc:title/>
</cp:coreProperties>
</file>