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10.jpeg" ContentType="image/jpeg"/>
  <Override PartName="/ppt/media/image9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3004800" cy="975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3200" spc="-1" strike="noStrike">
                <a:solidFill>
                  <a:srgbClr val="000000"/>
                </a:solidFill>
                <a:latin typeface="Helvetica Neue Light"/>
              </a:rPr>
              <a:t>Click to move the slide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2000" spc="-1" strike="noStrike">
                <a:latin typeface="Arial"/>
              </a:rPr>
              <a:t>Click to edit the notes format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AU" sz="1400" spc="-1" strike="noStrike">
                <a:latin typeface="Times New Roman"/>
              </a:rPr>
              <a:t> 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BBCBB41-784D-4E36-8339-2CBD2D6ACFDD}" type="slidenum">
              <a:rPr b="0" lang="en-AU" sz="1400" spc="-1" strike="noStrike">
                <a:latin typeface="Times New Roman"/>
              </a:rPr>
              <a:t>1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Abstract: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Over the past year, and for the first time since its creation, NumPy </a:t>
            </a:r>
            <a:r>
              <a:rPr b="0" lang="en-AU" sz="2000" spc="-1" strike="noStrike">
                <a:latin typeface="Arial"/>
              </a:rPr>
              <a:t>has been operating with dedicated funding. NumPy developers </a:t>
            </a:r>
            <a:r>
              <a:rPr b="0" lang="en-AU" sz="2000" spc="-1" strike="noStrike">
                <a:latin typeface="Arial"/>
              </a:rPr>
              <a:t>think it has invigorated the project and its community. But is that </a:t>
            </a:r>
            <a:r>
              <a:rPr b="0" lang="en-AU" sz="2000" spc="-1" strike="noStrike">
                <a:latin typeface="Arial"/>
              </a:rPr>
              <a:t>true, and how can we know?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We will give an overview of the actions we've taken, both </a:t>
            </a:r>
            <a:r>
              <a:rPr b="0" lang="en-AU" sz="2000" spc="-1" strike="noStrike">
                <a:latin typeface="Arial"/>
              </a:rPr>
              <a:t>successful and unsuccessful, to improve sustainability of the </a:t>
            </a:r>
            <a:r>
              <a:rPr b="0" lang="en-AU" sz="2000" spc="-1" strike="noStrike">
                <a:latin typeface="Arial"/>
              </a:rPr>
              <a:t>NumPy project and its community. We will draw some lessons </a:t>
            </a:r>
            <a:r>
              <a:rPr b="0" lang="en-AU" sz="2000" spc="-1" strike="noStrike">
                <a:latin typeface="Arial"/>
              </a:rPr>
              <a:t>from a first year of grant-funded activity, discuss key obstacles </a:t>
            </a:r>
            <a:r>
              <a:rPr b="0" lang="en-AU" sz="2000" spc="-1" strike="noStrike">
                <a:latin typeface="Arial"/>
              </a:rPr>
              <a:t>faced, attempt to quantify what we need to operate sustainably, </a:t>
            </a:r>
            <a:r>
              <a:rPr b="0" lang="en-AU" sz="2000" spc="-1" strike="noStrike">
                <a:latin typeface="Arial"/>
              </a:rPr>
              <a:t>and present a vision for the project and how we plan to realize it.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The roadmap is super valuable.</a:t>
            </a:r>
            <a:br/>
            <a:r>
              <a:rPr b="0" lang="en-AU" sz="2000" spc="-1" strike="noStrike">
                <a:latin typeface="Arial"/>
              </a:rPr>
              <a:t>Face-to-face meetings help a lot.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Giving new hires commit rights was the right choice.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Fft, random and __array_function__ (the 3 main features) came from non-paid people. What did help was the extra bandwidth of Matti to help integrate and review.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Yes, we do think so.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For me personally, I used to spend much more time on SciPy, now I probably spend more time on NumPy. That’s partly because it’s necessary, but also because it is a bit more fun - not _only_ working on technical debt and urgent issues.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Yes, we do think so.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For me personally, I used to spend much more time on SciPy, now I probably spend more time on NumPy. That’s partly because it’s necessary, but also because it is a bit more fun - not _only_ working on technical debt and urgent issues.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793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Hiring can be hard - it was at BIDS. </a:t>
            </a:r>
            <a:endParaRPr b="0" lang="en-AU" sz="2000" spc="-1" strike="noStrike">
              <a:latin typeface="Arial"/>
            </a:endParaRPr>
          </a:p>
          <a:p>
            <a:pPr lvl="1" marL="7365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It doesn’t _have_ to be, but once you’re constrained to a small target audience and a fixed time window and location, things become difficult fast. </a:t>
            </a:r>
            <a:endParaRPr b="0" lang="en-AU" sz="2000" spc="-1" strike="noStrike">
              <a:latin typeface="Arial"/>
            </a:endParaRPr>
          </a:p>
          <a:p>
            <a:pPr lvl="1" marL="7365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Plus a bureaucracy doesn’t help; hiring at a public university takes a lot of time.</a:t>
            </a:r>
            <a:endParaRPr b="0" lang="en-AU" sz="2000" spc="-1" strike="noStrike">
              <a:latin typeface="Arial"/>
            </a:endParaRPr>
          </a:p>
          <a:p>
            <a:pPr marL="2793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Who to hire in the first place - from inside the project vs. from outside?</a:t>
            </a:r>
            <a:endParaRPr b="0" lang="en-AU" sz="2000" spc="-1" strike="noStrike">
              <a:latin typeface="Arial"/>
            </a:endParaRPr>
          </a:p>
          <a:p>
            <a:pPr lvl="1" marL="7365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We think a mix is best - need both self-management ability (hence project knowledge) and fresh energy/ideas.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Photo by Tim Mossholder on Unsplash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Matti already had quite a bit of knowledge of NumPy internals.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It was hard at the beginning getting enough input, with two people new to the project. Can still be a challenge. Calls helped a little, but few people showed up.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Funding is a very complicated subject. Most projects mainly think about obtaining funding, but </a:t>
            </a:r>
            <a:r>
              <a:rPr b="0" i="1" lang="en-AU" sz="2000" spc="-1" strike="noStrike">
                <a:latin typeface="Arial"/>
              </a:rPr>
              <a:t>how to use funding</a:t>
            </a:r>
            <a:r>
              <a:rPr b="0" lang="en-AU" sz="2000" spc="-1" strike="noStrike">
                <a:latin typeface="Arial"/>
              </a:rPr>
              <a:t> as well as </a:t>
            </a:r>
            <a:r>
              <a:rPr b="0" i="1" lang="en-AU" sz="2000" spc="-1" strike="noStrike">
                <a:latin typeface="Arial"/>
              </a:rPr>
              <a:t>planning for when the funding stream ends</a:t>
            </a:r>
            <a:r>
              <a:rPr b="0" lang="en-AU" sz="2000" spc="-1" strike="noStrike">
                <a:latin typeface="Arial"/>
              </a:rPr>
              <a:t> (i.e. planning for sustainability) are equally important. Plus there are </a:t>
            </a:r>
            <a:r>
              <a:rPr b="0" i="1" lang="en-AU" sz="2000" spc="-1" strike="noStrike">
                <a:latin typeface="Arial"/>
              </a:rPr>
              <a:t>social issues</a:t>
            </a:r>
            <a:r>
              <a:rPr b="0" lang="en-AU" sz="2000" spc="-1" strike="noStrike">
                <a:latin typeface="Arial"/>
              </a:rPr>
              <a:t> to think about - what is the effect on your project culture and volunteer contributors?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793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Pay for things …: this often means doing the boring tasks.</a:t>
            </a:r>
            <a:endParaRPr b="0" lang="en-AU" sz="2000" spc="-1" strike="noStrike">
              <a:latin typeface="Arial"/>
            </a:endParaRPr>
          </a:p>
          <a:p>
            <a:pPr marL="2793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Think broadly: websites, docs, community building, governance - it's all important.</a:t>
            </a:r>
            <a:endParaRPr b="0" lang="en-AU" sz="2000" spc="-1" strike="noStrike">
              <a:latin typeface="Arial"/>
            </a:endParaRPr>
          </a:p>
          <a:p>
            <a:pPr marL="2793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Plan for sustainability: NumPy did not quite get this right yet. Nor did most other projects.</a:t>
            </a:r>
            <a:endParaRPr b="0" lang="en-AU" sz="2000" spc="-1" strike="noStrike">
              <a:latin typeface="Arial"/>
            </a:endParaRPr>
          </a:p>
          <a:p>
            <a:pPr marL="2793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Life of volunteer maintainers: in your plan, include paid time for others to review your work, or create bandwidth for others to do that by taking over some of their tasks. </a:t>
            </a:r>
            <a:r>
              <a:rPr b="0" i="1" lang="en-AU" sz="2000" spc="-1" strike="noStrike">
                <a:latin typeface="Arial"/>
              </a:rPr>
              <a:t>Do not just increase the load on volunteer maintainers.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793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Existing maintainers: should be obvious</a:t>
            </a:r>
            <a:endParaRPr b="0" lang="en-AU" sz="2000" spc="-1" strike="noStrike">
              <a:latin typeface="Arial"/>
            </a:endParaRPr>
          </a:p>
          <a:p>
            <a:pPr marL="2793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Communication and self-management: more important than in a regular job. You’re dealing with a complex community and set of stakeholders.</a:t>
            </a:r>
            <a:endParaRPr b="0" lang="en-AU" sz="2000" spc="-1" strike="noStrike">
              <a:latin typeface="Arial"/>
            </a:endParaRPr>
          </a:p>
          <a:p>
            <a:pPr marL="279360" indent="-279000">
              <a:lnSpc>
                <a:spcPct val="100000"/>
              </a:lnSpc>
              <a:buClr>
                <a:srgbClr val="000000"/>
              </a:buClr>
              <a:buSzPct val="75000"/>
              <a:buFont typeface="Helvetica Neue"/>
              <a:buChar char="•"/>
            </a:pPr>
            <a:r>
              <a:rPr b="0" lang="en-AU" sz="2000" spc="-1" strike="noStrike">
                <a:latin typeface="Arial"/>
              </a:rPr>
              <a:t>Diversity: both the demographics of your project, and the roles in your project. </a:t>
            </a:r>
            <a:br/>
            <a:r>
              <a:rPr b="0" lang="en-AU" sz="2000" spc="-1" strike="noStrike">
                <a:latin typeface="Arial"/>
              </a:rPr>
              <a:t>NumPy tried Outreachy once, not much else - this is not a success yet. Aiming to improve this the coming months.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What if there are major changes needed, e.g. due to a change to the CPython C API? We can’t always rely on volunteers digging really deep …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Many people may not know NumPy was volunteer-only till a year ago. Give the 1 min history.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Working on this for GSoD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Often due to either time constraints (maintainers have lots to do in little time), or due to conflicting needs (NumPy is pretty fundamental).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Now: 2.5 FTE. We made a dent, but there’s so much more to do. Need a full-time manager, a tech writer, half a web developer. What about missing data support, fuller-featured abstraction layers?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Diversify project roles: docs, website, packaging/build, building better connections and improve interoperability with other projects and downstream.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GSoD, some BIDS funds, CZI, etc.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Mention funding BoF, and come talk to me.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The interesting bit about the grant is that there’s no direct/formal link with NumPy itself. The grant was for BIDS; BIDS hires people; those individuals contribute to NumPy. Even Stefan, who is now PI, has the relationship with the funder as a Berkeley employee, not as a NumPy Steering Council member. Does it matter? (so far it didn’t, probably)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To be answered later, not here:</a:t>
            </a:r>
            <a:endParaRPr b="0" lang="en-AU" sz="2000" spc="-1" strike="noStrike">
              <a:latin typeface="Arial"/>
            </a:endParaRPr>
          </a:p>
          <a:p>
            <a:pPr marL="411480" indent="-411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000" spc="-1" strike="noStrike">
                <a:latin typeface="Arial"/>
              </a:rPr>
              <a:t>invigorated: yes (we believe)</a:t>
            </a:r>
            <a:endParaRPr b="0" lang="en-AU" sz="2000" spc="-1" strike="noStrike">
              <a:latin typeface="Arial"/>
            </a:endParaRPr>
          </a:p>
          <a:p>
            <a:pPr marL="411480" indent="-411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000" spc="-1" strike="noStrike">
                <a:latin typeface="Arial"/>
              </a:rPr>
              <a:t>healthy: better than a year ago, still not great. bus factor 4 or so.</a:t>
            </a:r>
            <a:endParaRPr b="0" lang="en-AU" sz="2000" spc="-1" strike="noStrike">
              <a:latin typeface="Arial"/>
            </a:endParaRPr>
          </a:p>
          <a:p>
            <a:pPr marL="411480" indent="-411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000" spc="-1" strike="noStrike">
                <a:latin typeface="Arial"/>
              </a:rPr>
              <a:t>what does NumPy need to thrive: it does need funding, ~10 FTE or so. And a vision. And diversify project roles (e.g. docs, website, packaging/build, someone to build connections and improve interoperability with other projects and downstream).</a:t>
            </a:r>
            <a:endParaRPr b="0" lang="en-AU" sz="2000" spc="-1" strike="noStrike">
              <a:latin typeface="Arial"/>
            </a:endParaRPr>
          </a:p>
          <a:p>
            <a:pPr marL="411480" indent="-411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000" spc="-1" strike="noStrike">
                <a:latin typeface="Arial"/>
              </a:rPr>
              <a:t>our vision: see final slides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This is a method that has been used before. A heavier-tailed distribution is considered healthier; bus factor is lower. 2018-19 are indeed heavier-tailed (see also next slide). makes sense, because we added two new devs that became productive. but that wasn’t a given beforehand; it could have reduced activity from volunteers.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This is a method that has been used before. A heavier-tailed distribution is considered healthier; bus factor is lower. 2018-19 are indeed heavier-tailed (see also next slide). makes sense, because we added two new devs that became productive. but that wasn’t a given beforehand; it could have reduced activity from volunteers.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Relative impact of 2 full-time people compared to volunteer base: ~25%, and fairly stable. </a:t>
            </a:r>
            <a:br/>
            <a:r>
              <a:rPr b="0" lang="en-AU" sz="2000" spc="-1" strike="noStrike">
                <a:latin typeface="Arial"/>
              </a:rPr>
              <a:t>This figure may underestimate the impact:</a:t>
            </a:r>
            <a:endParaRPr b="0" lang="en-A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AU" sz="2000" spc="-1" strike="noStrike">
                <a:latin typeface="Arial"/>
              </a:rPr>
              <a:t>That extra bandwidth did give us the ability to integrate some larger contributions, e.g. numpy.random, that otherwise may not have to be possible.</a:t>
            </a:r>
            <a:endParaRPr b="0" lang="en-A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824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5928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7168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5824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5928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71680" y="330120"/>
            <a:ext cx="11861280" cy="64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824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5928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7168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5824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5928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71680" y="330120"/>
            <a:ext cx="11861280" cy="64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824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5928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7168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5824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5928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71680" y="330120"/>
            <a:ext cx="11861280" cy="64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824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5928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7168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5824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85928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571680" y="330120"/>
            <a:ext cx="11861280" cy="64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71680" y="330120"/>
            <a:ext cx="11861280" cy="64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824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5928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7168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5824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5928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571680" y="330120"/>
            <a:ext cx="11861280" cy="647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824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8592840" y="222264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57168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45824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8592840" y="5705280"/>
            <a:ext cx="381924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666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49560" y="570528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7168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49560" y="2222640"/>
            <a:ext cx="57880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71680" y="5705280"/>
            <a:ext cx="11861280" cy="318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71320" y="1968480"/>
            <a:ext cx="11868120" cy="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571320" y="4749480"/>
            <a:ext cx="11868120" cy="36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71680" y="1320840"/>
            <a:ext cx="11861280" cy="317448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Title </a:t>
            </a:r>
            <a:r>
              <a:rPr b="0" lang="en-AU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Text</a:t>
            </a:r>
            <a:endParaRPr b="0" lang="en-AU" sz="42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71680" y="5016600"/>
            <a:ext cx="11861280" cy="1015560"/>
          </a:xfrm>
          <a:prstGeom prst="rect">
            <a:avLst/>
          </a:prstGeom>
        </p:spPr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0" lang="en-AU" sz="26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Body Level One</a:t>
            </a:r>
            <a:endParaRPr b="0" lang="en-AU" sz="2600" spc="-1" strike="noStrike">
              <a:solidFill>
                <a:srgbClr val="747474"/>
              </a:solidFill>
              <a:latin typeface="Helvetica Neue Light"/>
            </a:endParaRPr>
          </a:p>
          <a:p>
            <a:pPr>
              <a:lnSpc>
                <a:spcPct val="100000"/>
              </a:lnSpc>
            </a:pPr>
            <a:r>
              <a:rPr b="0" lang="en-AU" sz="26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Body Level Two</a:t>
            </a:r>
            <a:endParaRPr b="0" lang="en-AU" sz="2600" spc="-1" strike="noStrike">
              <a:solidFill>
                <a:srgbClr val="747474"/>
              </a:solidFill>
              <a:latin typeface="Helvetica Neue Light"/>
            </a:endParaRPr>
          </a:p>
          <a:p>
            <a:pPr>
              <a:lnSpc>
                <a:spcPct val="100000"/>
              </a:lnSpc>
            </a:pPr>
            <a:r>
              <a:rPr b="0" lang="en-AU" sz="26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Body Level Three</a:t>
            </a:r>
            <a:endParaRPr b="0" lang="en-AU" sz="2600" spc="-1" strike="noStrike">
              <a:solidFill>
                <a:srgbClr val="747474"/>
              </a:solidFill>
              <a:latin typeface="Helvetica Neue Light"/>
            </a:endParaRPr>
          </a:p>
          <a:p>
            <a:pPr>
              <a:lnSpc>
                <a:spcPct val="100000"/>
              </a:lnSpc>
            </a:pPr>
            <a:r>
              <a:rPr b="0" lang="en-AU" sz="26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Body Level Four</a:t>
            </a:r>
            <a:endParaRPr b="0" lang="en-AU" sz="2600" spc="-1" strike="noStrike">
              <a:solidFill>
                <a:srgbClr val="747474"/>
              </a:solidFill>
              <a:latin typeface="Helvetica Neue Light"/>
            </a:endParaRPr>
          </a:p>
          <a:p>
            <a:pPr>
              <a:lnSpc>
                <a:spcPct val="100000"/>
              </a:lnSpc>
            </a:pPr>
            <a:r>
              <a:rPr b="0" lang="en-AU" sz="26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Body Level Five</a:t>
            </a:r>
            <a:endParaRPr b="0" lang="en-AU" sz="2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2268080" y="9199800"/>
            <a:ext cx="311760" cy="299520"/>
          </a:xfrm>
          <a:prstGeom prst="rect">
            <a:avLst/>
          </a:prstGeom>
        </p:spPr>
        <p:txBody>
          <a:bodyPr lIns="50760" rIns="50760" tIns="50760" bIns="50760" anchor="b"/>
          <a:p>
            <a:endParaRPr b="0" lang="en-A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571320" y="1968480"/>
            <a:ext cx="11868120" cy="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Title Text</a:t>
            </a:r>
            <a:endParaRPr b="0" lang="en-AU" sz="42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71680" y="2222640"/>
            <a:ext cx="11861280" cy="6667200"/>
          </a:xfrm>
          <a:prstGeom prst="rect">
            <a:avLst/>
          </a:prstGeom>
        </p:spPr>
        <p:txBody>
          <a:bodyPr lIns="50760" rIns="50760" tIns="50760" bIns="50760"/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Body Level One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1" marL="9144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Body Level Two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2" marL="13716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Body Level Three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3" marL="18288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Body Level Four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4" marL="22860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Body Level Five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12268080" y="9199800"/>
            <a:ext cx="311760" cy="299520"/>
          </a:xfrm>
          <a:prstGeom prst="rect">
            <a:avLst/>
          </a:prstGeom>
        </p:spPr>
        <p:txBody>
          <a:bodyPr lIns="50760" rIns="50760" tIns="50760" bIns="50760" anchor="b"/>
          <a:p>
            <a:endParaRPr b="0" lang="en-A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>
            <a:off x="571320" y="1968480"/>
            <a:ext cx="11868120" cy="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71680" y="330120"/>
            <a:ext cx="11861280" cy="1396800"/>
          </a:xfrm>
          <a:prstGeom prst="rect">
            <a:avLst/>
          </a:prstGeom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Title Text</a:t>
            </a:r>
            <a:endParaRPr b="0" lang="en-AU" sz="42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12268080" y="9199800"/>
            <a:ext cx="311760" cy="299520"/>
          </a:xfrm>
          <a:prstGeom prst="rect">
            <a:avLst/>
          </a:prstGeom>
        </p:spPr>
        <p:txBody>
          <a:bodyPr lIns="50760" rIns="50760" tIns="50760" bIns="50760" anchor="b"/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Click to edit the outline text format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Second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Third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Fourth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747474"/>
                </a:solidFill>
                <a:latin typeface="Helvetica Neue Light"/>
              </a:rPr>
              <a:t>Fifth Outline Level</a:t>
            </a:r>
            <a:endParaRPr b="0" lang="en-AU" sz="2000" spc="-1" strike="noStrike">
              <a:solidFill>
                <a:srgbClr val="747474"/>
              </a:solidFill>
              <a:latin typeface="Helvetica Neue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747474"/>
                </a:solidFill>
                <a:latin typeface="Helvetica Neue Light"/>
              </a:rPr>
              <a:t>Sixth Outline Level</a:t>
            </a:r>
            <a:endParaRPr b="0" lang="en-AU" sz="2000" spc="-1" strike="noStrike">
              <a:solidFill>
                <a:srgbClr val="747474"/>
              </a:solidFill>
              <a:latin typeface="Helvetica Neue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747474"/>
                </a:solidFill>
                <a:latin typeface="Helvetica Neue Light"/>
              </a:rPr>
              <a:t>Seventh Outline Level</a:t>
            </a:r>
            <a:endParaRPr b="0" lang="en-AU" sz="20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571320" y="1968480"/>
            <a:ext cx="11868120" cy="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AU" sz="26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–</a:t>
            </a:r>
            <a:r>
              <a:rPr b="0" lang="en-AU" sz="26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Johnny Appleseed</a:t>
            </a:r>
            <a:endParaRPr b="0" lang="en-AU" sz="2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270080" y="1769040"/>
            <a:ext cx="10464480" cy="575820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AU" sz="40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“</a:t>
            </a:r>
            <a:r>
              <a:rPr b="0" lang="en-AU" sz="40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Type a quote here.”</a:t>
            </a:r>
            <a:endParaRPr b="0" lang="en-AU" sz="40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12268080" y="9199800"/>
            <a:ext cx="311760" cy="299520"/>
          </a:xfrm>
          <a:prstGeom prst="rect">
            <a:avLst/>
          </a:prstGeom>
        </p:spPr>
        <p:txBody>
          <a:bodyPr lIns="50760" rIns="50760" tIns="50760" bIns="50760" anchor="b"/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3600" spc="-1" strike="noStrike">
                <a:solidFill>
                  <a:srgbClr val="000000"/>
                </a:solidFill>
                <a:latin typeface="Helvetica Neue Light"/>
              </a:rPr>
              <a:t>Click to edit the title text format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 1"/>
          <p:cNvSpPr/>
          <p:nvPr/>
        </p:nvSpPr>
        <p:spPr>
          <a:xfrm>
            <a:off x="571320" y="1968480"/>
            <a:ext cx="11868120" cy="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-177840" y="0"/>
            <a:ext cx="13372920" cy="9753120"/>
          </a:xfrm>
          <a:prstGeom prst="rect">
            <a:avLst/>
          </a:prstGeom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Click to edit the outline text format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Second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Third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Fourth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Fifth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Sixth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Seventh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/>
          </p:nvPr>
        </p:nvSpPr>
        <p:spPr>
          <a:xfrm>
            <a:off x="12268080" y="9199800"/>
            <a:ext cx="311760" cy="299520"/>
          </a:xfrm>
          <a:prstGeom prst="rect">
            <a:avLst/>
          </a:prstGeom>
        </p:spPr>
        <p:txBody>
          <a:bodyPr lIns="50760" rIns="50760" tIns="50760" bIns="50760" anchor="b"/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3600" spc="-1" strike="noStrike">
                <a:solidFill>
                  <a:srgbClr val="000000"/>
                </a:solidFill>
                <a:latin typeface="Helvetica Neue Light"/>
              </a:rPr>
              <a:t>Click to edit the title text format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ne 1"/>
          <p:cNvSpPr/>
          <p:nvPr/>
        </p:nvSpPr>
        <p:spPr>
          <a:xfrm>
            <a:off x="571320" y="1968480"/>
            <a:ext cx="11868120" cy="0"/>
          </a:xfrm>
          <a:prstGeom prst="line">
            <a:avLst/>
          </a:prstGeom>
          <a:ln w="12600">
            <a:solidFill>
              <a:srgbClr val="9a9a9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PlaceHolder 2"/>
          <p:cNvSpPr>
            <a:spLocks noGrp="1"/>
          </p:cNvSpPr>
          <p:nvPr>
            <p:ph type="sldNum"/>
          </p:nvPr>
        </p:nvSpPr>
        <p:spPr>
          <a:xfrm>
            <a:off x="12268080" y="9199800"/>
            <a:ext cx="311760" cy="299520"/>
          </a:xfrm>
          <a:prstGeom prst="rect">
            <a:avLst/>
          </a:prstGeom>
        </p:spPr>
        <p:txBody>
          <a:bodyPr lIns="50760" rIns="50760" tIns="50760" bIns="50760" anchor="b"/>
          <a:p>
            <a:endParaRPr b="0" lang="en-AU" sz="2400" spc="-1" strike="noStrike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3600" spc="-1" strike="noStrike">
                <a:solidFill>
                  <a:srgbClr val="000000"/>
                </a:solidFill>
                <a:latin typeface="Helvetica Neue Light"/>
              </a:rPr>
              <a:t>Click to edit </a:t>
            </a:r>
            <a:r>
              <a:rPr b="0" lang="en-AU" sz="3600" spc="-1" strike="noStrike">
                <a:solidFill>
                  <a:srgbClr val="000000"/>
                </a:solidFill>
                <a:latin typeface="Helvetica Neue Light"/>
              </a:rPr>
              <a:t>the title </a:t>
            </a:r>
            <a:r>
              <a:rPr b="0" lang="en-AU" sz="3600" spc="-1" strike="noStrike">
                <a:solidFill>
                  <a:srgbClr val="000000"/>
                </a:solidFill>
                <a:latin typeface="Helvetica Neue Light"/>
              </a:rPr>
              <a:t>text format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Click to edit the outline text format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Second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Third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600" spc="-1" strike="noStrike">
                <a:solidFill>
                  <a:srgbClr val="747474"/>
                </a:solidFill>
                <a:latin typeface="Helvetica Neue Light"/>
              </a:rPr>
              <a:t>Fourth Outline Level</a:t>
            </a:r>
            <a:endParaRPr b="0" lang="en-AU" sz="3600" spc="-1" strike="noStrike">
              <a:solidFill>
                <a:srgbClr val="747474"/>
              </a:solidFill>
              <a:latin typeface="Helvetica Neue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747474"/>
                </a:solidFill>
                <a:latin typeface="Helvetica Neue Light"/>
              </a:rPr>
              <a:t>Fifth Outline Level</a:t>
            </a:r>
            <a:endParaRPr b="0" lang="en-AU" sz="2000" spc="-1" strike="noStrike">
              <a:solidFill>
                <a:srgbClr val="747474"/>
              </a:solidFill>
              <a:latin typeface="Helvetica Neue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747474"/>
                </a:solidFill>
                <a:latin typeface="Helvetica Neue Light"/>
              </a:rPr>
              <a:t>Sixth Outline Level</a:t>
            </a:r>
            <a:endParaRPr b="0" lang="en-AU" sz="2000" spc="-1" strike="noStrike">
              <a:solidFill>
                <a:srgbClr val="747474"/>
              </a:solidFill>
              <a:latin typeface="Helvetica Neue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747474"/>
                </a:solidFill>
                <a:latin typeface="Helvetica Neue Light"/>
              </a:rPr>
              <a:t>Seventh Outline Level</a:t>
            </a:r>
            <a:endParaRPr b="0" lang="en-AU" sz="2000" spc="-1" strike="noStrike">
              <a:solidFill>
                <a:srgbClr val="747474"/>
              </a:solidFill>
              <a:latin typeface="Helvetica Neue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www.fperez.org/talks/index.html" TargetMode="External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www.fperez.org/talks/index.html" TargetMode="External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nadiaeghbal.com/project-health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66720" y="324000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Insi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 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Nu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mPy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: 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pre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pari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ng 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for 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the 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nex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 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dec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ade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571680" y="5004000"/>
            <a:ext cx="11861280" cy="1015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Matti Picus, 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Ralf Gommers, Sebastian Berg,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Tyler Reddy, Stéfan van der Walt, Charles Harris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1*mc5YIn7jvo5uwuqBOUDw7Q.jpeg" descr=""/>
          <p:cNvPicPr/>
          <p:nvPr/>
        </p:nvPicPr>
        <p:blipFill>
          <a:blip r:embed="rId1"/>
          <a:stretch/>
        </p:blipFill>
        <p:spPr>
          <a:xfrm>
            <a:off x="3680280" y="19080"/>
            <a:ext cx="5644080" cy="3174480"/>
          </a:xfrm>
          <a:prstGeom prst="rect">
            <a:avLst/>
          </a:prstGeom>
          <a:ln w="12600">
            <a:noFill/>
          </a:ln>
        </p:spPr>
      </p:pic>
      <p:pic>
        <p:nvPicPr>
          <p:cNvPr id="251" name="NumFOCUS_sponsored_project.png" descr=""/>
          <p:cNvPicPr/>
          <p:nvPr/>
        </p:nvPicPr>
        <p:blipFill>
          <a:blip r:embed="rId2"/>
          <a:stretch/>
        </p:blipFill>
        <p:spPr>
          <a:xfrm>
            <a:off x="4818600" y="8146440"/>
            <a:ext cx="3367440" cy="1015560"/>
          </a:xfrm>
          <a:prstGeom prst="rect">
            <a:avLst/>
          </a:prstGeom>
          <a:ln w="12600">
            <a:noFill/>
          </a:ln>
        </p:spPr>
      </p:pic>
      <p:sp>
        <p:nvSpPr>
          <p:cNvPr id="252" name="TextShape 3"/>
          <p:cNvSpPr txBox="1"/>
          <p:nvPr/>
        </p:nvSpPr>
        <p:spPr>
          <a:xfrm>
            <a:off x="2736000" y="9144000"/>
            <a:ext cx="100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Adapted from a talk at SciPyUSA 2019 https://www.youtube.com/watch?v=dBTJD_FDVjU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Impact of grant funding — qualitative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452520" indent="-452160">
              <a:lnSpc>
                <a:spcPct val="100000"/>
              </a:lnSpc>
              <a:spcBef>
                <a:spcPts val="3118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We now have a </a:t>
            </a:r>
            <a:r>
              <a:rPr b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roadmap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2520" indent="-452160">
              <a:spcBef>
                <a:spcPts val="3118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</a:rPr>
              <a:t>We’ve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been able to organize </a:t>
            </a:r>
            <a:r>
              <a:rPr b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core team sprints </a:t>
            </a:r>
            <a:r>
              <a:rPr b="0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about every two months with around 5-10 participants</a:t>
            </a:r>
            <a:endParaRPr b="0" lang="en-AU" sz="3200" spc="-1" strike="noStrike">
              <a:solidFill>
                <a:srgbClr val="747474"/>
              </a:solidFill>
              <a:latin typeface="Helvetica Neue Light"/>
            </a:endParaRPr>
          </a:p>
          <a:p>
            <a:pPr marL="452520" indent="-452160">
              <a:lnSpc>
                <a:spcPct val="100000"/>
              </a:lnSpc>
              <a:spcBef>
                <a:spcPts val="3118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NumPy Enhancement Proposal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process revived – including implementing matmul, the new random number module, __array_function__ protocol, and more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2520" indent="-452160">
              <a:lnSpc>
                <a:spcPct val="100000"/>
              </a:lnSpc>
              <a:spcBef>
                <a:spcPts val="3118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We paid down a decent amount of </a:t>
            </a:r>
            <a:r>
              <a:rPr b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technical debt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2520" indent="-452160">
              <a:lnSpc>
                <a:spcPct val="100000"/>
              </a:lnSpc>
              <a:spcBef>
                <a:spcPts val="3118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The 1.17.0 release is the</a:t>
            </a:r>
            <a:r>
              <a:rPr b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largest release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since 1.7.0 in 2013.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2520" indent="-452160">
              <a:lnSpc>
                <a:spcPct val="100000"/>
              </a:lnSpc>
              <a:spcBef>
                <a:spcPts val="3118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Planning the </a:t>
            </a:r>
            <a:r>
              <a:rPr b="1" i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Array Developer Summit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for next March for all tensor/array-like projects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1270080" y="2280600"/>
            <a:ext cx="10464480" cy="47347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Has grant funding over the last year invigorated the NumPy project?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AU" sz="4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Yes, we think so.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Faster progress and more hands for maintenance also makes it </a:t>
            </a:r>
            <a:r>
              <a:rPr b="0" i="1" lang="en-AU" sz="4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more fun,</a:t>
            </a:r>
            <a:r>
              <a:rPr b="0" lang="en-AU" sz="4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more bandwidth for outreach and education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.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1270080" y="2903040"/>
            <a:ext cx="10464480" cy="3490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How healthy/sustainable is NumPy today?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1" lang="en-A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More healthy than a year ago.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Still a worry though. Bus factor estimate: ~5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tim-mossholder-GOMhuCj-O9w-unsplash.jpg" descr=""/>
          <p:cNvPicPr/>
          <p:nvPr/>
        </p:nvPicPr>
        <p:blipFill>
          <a:blip r:embed="rId1"/>
          <a:stretch/>
        </p:blipFill>
        <p:spPr>
          <a:xfrm>
            <a:off x="-806400" y="4320"/>
            <a:ext cx="14617440" cy="9744840"/>
          </a:xfrm>
          <a:prstGeom prst="rect">
            <a:avLst/>
          </a:prstGeom>
          <a:ln w="12600">
            <a:noFill/>
          </a:ln>
        </p:spPr>
      </p:pic>
      <p:sp>
        <p:nvSpPr>
          <p:cNvPr id="308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1" lang="en-AU" sz="4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Hiring</a:t>
            </a:r>
            <a:endParaRPr b="0" lang="en-AU" sz="4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So who did we hire?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Two full-time engineers, ongoing (till Oct 2020 at least):</a:t>
            </a:r>
            <a:endParaRPr b="0" lang="en-AU" sz="2800" spc="-1" strike="noStrike">
              <a:solidFill>
                <a:srgbClr val="000000"/>
              </a:solidFill>
              <a:latin typeface="Helvetica Neue Light"/>
            </a:endParaRPr>
          </a:p>
          <a:p>
            <a:pPr marL="402480" indent="-402120">
              <a:lnSpc>
                <a:spcPct val="100000"/>
              </a:lnSpc>
              <a:spcBef>
                <a:spcPts val="3600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Mar 2018 - ? : Matti Picus (PyPy team member)</a:t>
            </a:r>
            <a:endParaRPr b="0" lang="en-AU" sz="2800" spc="-1" strike="noStrike">
              <a:solidFill>
                <a:srgbClr val="000000"/>
              </a:solidFill>
              <a:latin typeface="Helvetica Neue Light"/>
            </a:endParaRPr>
          </a:p>
          <a:p>
            <a:pPr marL="402480" indent="-402120">
              <a:lnSpc>
                <a:spcPct val="100000"/>
              </a:lnSpc>
              <a:spcBef>
                <a:spcPts val="3600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Jun 2018 - Jun 2019: Tyler Reddy (SciPy team member)</a:t>
            </a:r>
            <a:endParaRPr b="0" lang="en-AU" sz="2800" spc="-1" strike="noStrike">
              <a:solidFill>
                <a:srgbClr val="000000"/>
              </a:solidFill>
              <a:latin typeface="Helvetica Neue Light"/>
            </a:endParaRPr>
          </a:p>
          <a:p>
            <a:pPr marL="402480" indent="-402120">
              <a:lnSpc>
                <a:spcPct val="100000"/>
              </a:lnSpc>
              <a:spcBef>
                <a:spcPts val="3600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May 2019 - ? : Sebastian Berg (NumPy Steering Council member)</a:t>
            </a:r>
            <a:endParaRPr b="0" lang="en-AU" sz="2800" spc="-1" strike="noStrike">
              <a:solidFill>
                <a:srgbClr val="000000"/>
              </a:solidFill>
              <a:latin typeface="Helvetica Neue Light"/>
            </a:endParaRPr>
          </a:p>
          <a:p>
            <a:pPr marL="402480" indent="-402120">
              <a:lnSpc>
                <a:spcPct val="100000"/>
              </a:lnSpc>
              <a:spcBef>
                <a:spcPts val="3600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August 2019 - ? : Warren Weckesser (SciPy team member) </a:t>
            </a:r>
            <a:endParaRPr b="0" lang="en-AU" sz="2800" spc="-1" strike="noStrike">
              <a:solidFill>
                <a:srgbClr val="000000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Additionally: </a:t>
            </a:r>
            <a:endParaRPr b="0" lang="en-AU" sz="2800" spc="-1" strike="noStrike">
              <a:solidFill>
                <a:srgbClr val="000000"/>
              </a:solidFill>
              <a:latin typeface="Helvetica Neue Light"/>
            </a:endParaRPr>
          </a:p>
          <a:p>
            <a:pPr marL="402480" indent="-402120">
              <a:lnSpc>
                <a:spcPct val="100000"/>
              </a:lnSpc>
              <a:spcBef>
                <a:spcPts val="3600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Supporting Kriti Singh through Outreachy (docs work)</a:t>
            </a:r>
            <a:endParaRPr b="0" lang="en-AU" sz="2800" spc="-1" strike="noStrike">
              <a:solidFill>
                <a:srgbClr val="000000"/>
              </a:solidFill>
              <a:latin typeface="Helvetica Neue Light"/>
            </a:endParaRPr>
          </a:p>
          <a:p>
            <a:pPr marL="402480" indent="-402120">
              <a:lnSpc>
                <a:spcPct val="100000"/>
              </a:lnSpc>
              <a:spcBef>
                <a:spcPts val="3600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Participating in GSOD and growing a web/doc team</a:t>
            </a:r>
            <a:endParaRPr b="0" lang="en-AU" sz="28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ggy-bank-on-blue.jpg" descr=""/>
          <p:cNvPicPr/>
          <p:nvPr/>
        </p:nvPicPr>
        <p:blipFill>
          <a:blip r:embed="rId1"/>
          <a:srcRect l="5560" t="0" r="5560" b="0"/>
          <a:stretch/>
        </p:blipFill>
        <p:spPr>
          <a:xfrm>
            <a:off x="0" y="0"/>
            <a:ext cx="13004280" cy="9753120"/>
          </a:xfrm>
          <a:prstGeom prst="rect">
            <a:avLst/>
          </a:prstGeom>
          <a:ln w="12600">
            <a:solidFill>
              <a:srgbClr val="9a9a9a"/>
            </a:solidFill>
            <a:miter/>
          </a:ln>
        </p:spPr>
      </p:pic>
      <p:sp>
        <p:nvSpPr>
          <p:cNvPr id="312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1" lang="en-AU" sz="420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Funding</a:t>
            </a:r>
            <a:endParaRPr b="0" lang="en-AU" sz="4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Funding  — what to pay for?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452520" indent="-452160">
              <a:lnSpc>
                <a:spcPct val="100000"/>
              </a:lnSpc>
              <a:spcBef>
                <a:spcPts val="4099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Pay for things that are important </a:t>
            </a:r>
            <a:r>
              <a:rPr b="0" i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and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otherwise won't get done.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2520" indent="-452160">
              <a:lnSpc>
                <a:spcPct val="100000"/>
              </a:lnSpc>
              <a:spcBef>
                <a:spcPts val="4099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Think broadly. There's more to a project than code!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2520" indent="-452160">
              <a:lnSpc>
                <a:spcPct val="100000"/>
              </a:lnSpc>
              <a:spcBef>
                <a:spcPts val="4099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Balance maintenance &amp; innovation: keep people motivated!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2520" indent="-452160">
              <a:lnSpc>
                <a:spcPct val="100000"/>
              </a:lnSpc>
              <a:spcBef>
                <a:spcPts val="4099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Plan for sustainability. Don't start depending on funding unless you’re fairly certain it’s stable.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2520" indent="-452160">
              <a:lnSpc>
                <a:spcPct val="100000"/>
              </a:lnSpc>
              <a:spcBef>
                <a:spcPts val="4099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Make the life of volunteer maintainers </a:t>
            </a:r>
            <a:r>
              <a:rPr b="1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easier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, not harder!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Funding  — who to pay?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All else being equal, give preference to existing maintainers.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Pay attention to communication and self-management skills, in addition to technical skills and motivation.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Consider this an opportunity to make your project more diverse.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095720" y="4368240"/>
            <a:ext cx="4813200" cy="101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AU" sz="6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Challenges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Sustainability — maintainer bandwidth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Of the 11 Steering Council members: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 are very active (Chuck, Eric, Stephan) 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3 are paid to work on NumPy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(Sebastian full-time,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Stéfan &amp; Ralf a small part of their time (~1 day/wk))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5 are in low-activity mode (infrequent emails/commits)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i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is still a major challenge! NumPy depends both on a handful of people, and probably on continued funding.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 very brief history of NumPy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571680" y="222876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2005: NumPy created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2006: NumPy 1.0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……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.: 1-2 releases every year, gradual progress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2015: governance and NumFOCUS relationship formalized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2018: first-ever paid developers hired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The project beyond code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  <a:spcBef>
                <a:spcPts val="4201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It’s still hard getting work done on: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High-level documentation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Website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Community building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Governance and project management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Long-term planning (both technical and organizational)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Improving NumPy’s culture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  <a:spcBef>
                <a:spcPts val="4201"/>
              </a:spcBef>
            </a:pP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We still struggle with a lack of diversity: </a:t>
            </a:r>
            <a:r>
              <a:rPr b="0" i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all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maintainers are white and male.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Our GitHub and mailing list culture is infrequently not as friendly and welcoming as we’d all like it to be. 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142600" y="4368240"/>
            <a:ext cx="2719440" cy="101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AU" sz="6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Vision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Scope &amp; Vision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29640" y="3315600"/>
            <a:ext cx="11745360" cy="448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The key thing NumPy offers is: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       </a:t>
            </a:r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an</a:t>
            </a: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</a:t>
            </a:r>
            <a:r>
              <a:rPr b="1" lang="en-AU" sz="2800" spc="-1" strike="noStrike">
                <a:solidFill>
                  <a:srgbClr val="773a33"/>
                </a:solidFill>
                <a:latin typeface="Helvetica Neue"/>
                <a:ea typeface="Helvetica Neue"/>
              </a:rPr>
              <a:t>array object </a:t>
            </a:r>
            <a:r>
              <a:rPr b="0" lang="en-AU" sz="2000" spc="-1" strike="noStrike">
                <a:solidFill>
                  <a:srgbClr val="773a33"/>
                </a:solidFill>
                <a:latin typeface="Helvetica Neue Light"/>
                <a:ea typeface="Helvetica Neue Light"/>
              </a:rPr>
              <a:t>(</a:t>
            </a:r>
            <a:r>
              <a:rPr b="0" i="1" lang="en-AU" sz="2000" spc="-1" strike="noStrike">
                <a:solidFill>
                  <a:srgbClr val="773a33"/>
                </a:solidFill>
                <a:latin typeface="Helvetica Neue"/>
                <a:ea typeface="Helvetica Neue"/>
              </a:rPr>
              <a:t>N-dimensional, in-memory, on CPUs</a:t>
            </a:r>
            <a:r>
              <a:rPr b="0" lang="en-AU" sz="2000" spc="-1" strike="noStrike">
                <a:solidFill>
                  <a:srgbClr val="773a33"/>
                </a:solidFill>
                <a:latin typeface="Helvetica Neue Light"/>
                <a:ea typeface="Helvetica Neue Light"/>
              </a:rPr>
              <a:t>)</a:t>
            </a:r>
            <a:r>
              <a:rPr b="1" lang="en-AU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      </a:t>
            </a:r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and</a:t>
            </a:r>
            <a:r>
              <a:rPr b="1" lang="en-AU" sz="28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 </a:t>
            </a:r>
            <a:r>
              <a:rPr b="1" lang="en-AU" sz="2800" spc="-1" strike="noStrike">
                <a:solidFill>
                  <a:srgbClr val="275664"/>
                </a:solidFill>
                <a:latin typeface="Helvetica Neue"/>
                <a:ea typeface="Helvetica Neue"/>
              </a:rPr>
              <a:t>array computing APIs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NumPy lives at the heart of the numerical Python ecosystem. We want to: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        </a:t>
            </a:r>
            <a:r>
              <a:rPr b="1" lang="en-AU" sz="2800" spc="-1" strike="noStrike">
                <a:solidFill>
                  <a:srgbClr val="275664"/>
                </a:solidFill>
                <a:latin typeface="Helvetica Neue"/>
                <a:ea typeface="Helvetica Neue"/>
              </a:rPr>
              <a:t>evolve</a:t>
            </a:r>
            <a:r>
              <a:rPr b="0" lang="en-AU" sz="28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 </a:t>
            </a:r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while remaining a</a:t>
            </a:r>
            <a:r>
              <a:rPr b="1" lang="en-AU" sz="28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 </a:t>
            </a:r>
            <a:r>
              <a:rPr b="1" lang="en-AU" sz="2800" spc="-1" strike="noStrike">
                <a:solidFill>
                  <a:srgbClr val="773a33"/>
                </a:solidFill>
                <a:latin typeface="Helvetica Neue"/>
                <a:ea typeface="Helvetica Neue"/>
              </a:rPr>
              <a:t>stable base</a:t>
            </a:r>
            <a:r>
              <a:rPr b="1" lang="en-AU" sz="28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,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        </a:t>
            </a:r>
            <a:r>
              <a:rPr b="1" lang="en-AU" sz="2800" spc="-1" strike="noStrike">
                <a:solidFill>
                  <a:srgbClr val="275664"/>
                </a:solidFill>
                <a:latin typeface="Helvetica Neue"/>
                <a:ea typeface="Helvetica Neue"/>
              </a:rPr>
              <a:t>address bottlenecks</a:t>
            </a:r>
            <a:r>
              <a:rPr b="0" lang="en-AU" sz="2800" spc="-1" strike="noStrike">
                <a:solidFill>
                  <a:srgbClr val="747474"/>
                </a:solidFill>
                <a:latin typeface="Helvetica Neue Light"/>
                <a:ea typeface="Helvetica Neue Light"/>
              </a:rPr>
              <a:t> </a:t>
            </a:r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that limit how the</a:t>
            </a:r>
            <a:br/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                          wider ecosystem can grow,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       </a:t>
            </a:r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and</a:t>
            </a:r>
            <a:r>
              <a:rPr b="1" lang="en-AU" sz="28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 </a:t>
            </a:r>
            <a:r>
              <a:rPr b="1" lang="en-AU" sz="2800" spc="-1" strike="noStrike">
                <a:solidFill>
                  <a:srgbClr val="275664"/>
                </a:solidFill>
                <a:latin typeface="Helvetica Neue"/>
                <a:ea typeface="Helvetica Neue"/>
              </a:rPr>
              <a:t>grow</a:t>
            </a:r>
            <a:r>
              <a:rPr b="1" lang="en-AU" sz="28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 </a:t>
            </a:r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and</a:t>
            </a:r>
            <a:r>
              <a:rPr b="1" lang="en-AU" sz="28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 </a:t>
            </a:r>
            <a:r>
              <a:rPr b="1" lang="en-AU" sz="2800" spc="-1" strike="noStrike">
                <a:solidFill>
                  <a:srgbClr val="275664"/>
                </a:solidFill>
                <a:latin typeface="Helvetica Neue"/>
                <a:ea typeface="Helvetica Neue"/>
              </a:rPr>
              <a:t>diversify</a:t>
            </a:r>
            <a:r>
              <a:rPr b="1" lang="en-AU" sz="28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 </a:t>
            </a:r>
            <a:r>
              <a:rPr b="1" lang="en-AU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our</a:t>
            </a:r>
            <a:r>
              <a:rPr b="1" lang="en-AU" sz="28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 </a:t>
            </a:r>
            <a:r>
              <a:rPr b="1" lang="en-AU" sz="2800" spc="-1" strike="noStrike">
                <a:solidFill>
                  <a:srgbClr val="773a33"/>
                </a:solidFill>
                <a:latin typeface="Helvetica Neue"/>
                <a:ea typeface="Helvetica Neue"/>
              </a:rPr>
              <a:t>team and community</a:t>
            </a:r>
            <a:r>
              <a:rPr b="1" lang="en-AU" sz="2800" spc="-1" strike="noStrike">
                <a:solidFill>
                  <a:srgbClr val="747474"/>
                </a:solidFill>
                <a:latin typeface="Helvetica Neue"/>
                <a:ea typeface="Helvetica Neue"/>
              </a:rPr>
              <a:t>.</a:t>
            </a:r>
            <a:endParaRPr b="0" lang="en-AU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What </a:t>
            </a:r>
            <a:r>
              <a:rPr b="0" lang="en-AU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does</a:t>
            </a: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NumPy need in order to thrive?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>
              <a:lnSpc>
                <a:spcPct val="100000"/>
              </a:lnSpc>
              <a:spcBef>
                <a:spcPts val="4201"/>
              </a:spcBef>
            </a:pP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Sustained funding at a higher level than today.</a:t>
            </a:r>
            <a:r>
              <a:rPr b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More bandwidth from key people for long-term 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planning, managing the project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Attracting people in roles that primarily focus on 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activities other than coding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Also fund other key components in OSS data science: 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SciPy, Matplotlib, pandas, Scikit-learn, ... 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Parts of a plan to get there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571680" y="2222640"/>
            <a:ext cx="11861280" cy="4473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In the next year, work with tech writers and web developers to start building a docs/web team.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Efforts already ongoing.</a:t>
            </a:r>
            <a:endParaRPr b="0" lang="en-AU" sz="26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Build a diverse and robust funding quilt: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Express our </a:t>
            </a:r>
            <a:r>
              <a:rPr b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needs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as a community (not just NumPy),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and </a:t>
            </a:r>
            <a:r>
              <a:rPr b="1" lang="en-AU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ask</a:t>
            </a: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 funders and major users for contributions: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Recently started (e.g. pitched to NASA), want to make this much more concrete.</a:t>
            </a:r>
            <a:endParaRPr b="0" lang="en-AU" sz="2600" spc="-1" strike="noStrike">
              <a:solidFill>
                <a:srgbClr val="000000"/>
              </a:solidFill>
              <a:latin typeface="Helvetica Neue Light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2633760" y="6815160"/>
            <a:ext cx="2262240" cy="96084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4968000" y="6939720"/>
            <a:ext cx="1728000" cy="790920"/>
          </a:xfrm>
          <a:prstGeom prst="rect">
            <a:avLst/>
          </a:prstGeom>
          <a:ln>
            <a:noFill/>
          </a:ln>
        </p:spPr>
      </p:pic>
      <p:pic>
        <p:nvPicPr>
          <p:cNvPr id="333" name="" descr=""/>
          <p:cNvPicPr/>
          <p:nvPr/>
        </p:nvPicPr>
        <p:blipFill>
          <a:blip r:embed="rId3"/>
          <a:stretch/>
        </p:blipFill>
        <p:spPr>
          <a:xfrm>
            <a:off x="6758640" y="6995880"/>
            <a:ext cx="2097360" cy="734760"/>
          </a:xfrm>
          <a:prstGeom prst="rect">
            <a:avLst/>
          </a:prstGeom>
          <a:ln>
            <a:noFill/>
          </a:ln>
        </p:spPr>
      </p:pic>
      <p:pic>
        <p:nvPicPr>
          <p:cNvPr id="334" name="" descr=""/>
          <p:cNvPicPr/>
          <p:nvPr/>
        </p:nvPicPr>
        <p:blipFill>
          <a:blip r:embed="rId4"/>
          <a:stretch/>
        </p:blipFill>
        <p:spPr>
          <a:xfrm>
            <a:off x="8928000" y="6702840"/>
            <a:ext cx="1322280" cy="1145160"/>
          </a:xfrm>
          <a:prstGeom prst="rect">
            <a:avLst/>
          </a:prstGeom>
          <a:ln>
            <a:noFill/>
          </a:ln>
        </p:spPr>
      </p:pic>
      <p:pic>
        <p:nvPicPr>
          <p:cNvPr id="335" name="" descr=""/>
          <p:cNvPicPr/>
          <p:nvPr/>
        </p:nvPicPr>
        <p:blipFill>
          <a:blip r:embed="rId5"/>
          <a:stretch/>
        </p:blipFill>
        <p:spPr>
          <a:xfrm>
            <a:off x="10292400" y="6759720"/>
            <a:ext cx="2451600" cy="1088280"/>
          </a:xfrm>
          <a:prstGeom prst="rect">
            <a:avLst/>
          </a:prstGeom>
          <a:ln>
            <a:noFill/>
          </a:ln>
        </p:spPr>
      </p:pic>
      <p:graphicFrame>
        <p:nvGraphicFramePr>
          <p:cNvPr id="336" name="Table 3"/>
          <p:cNvGraphicFramePr/>
          <p:nvPr/>
        </p:nvGraphicFramePr>
        <p:xfrm>
          <a:off x="823320" y="7807680"/>
          <a:ext cx="15226560" cy="2159280"/>
        </p:xfrm>
        <a:graphic>
          <a:graphicData uri="http://schemas.openxmlformats.org/drawingml/2006/table">
            <a:tbl>
              <a:tblPr/>
              <a:tblGrid>
                <a:gridCol w="2293920"/>
                <a:gridCol w="1710000"/>
                <a:gridCol w="1751400"/>
              </a:tblGrid>
              <a:tr h="719640">
                <a:tc>
                  <a:txBody>
                    <a:bodyPr lIns="36000" rIns="36000" tIns="36000" bIns="36000"/>
                    <a:p>
                      <a:r>
                        <a:rPr b="0" lang="en-AU" sz="2000" spc="-1" strike="noStrike">
                          <a:latin typeface="Arial"/>
                        </a:rPr>
                        <a:t>Maintenance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36000" marR="36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36000" rIns="36000" tIns="36000" bIns="36000"/>
                    <a:p>
                      <a:r>
                        <a:rPr b="0" lang="en-AU" sz="2000" spc="-1" strike="noStrike">
                          <a:latin typeface="Arial"/>
                        </a:rPr>
                        <a:t>Key Improvements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36000" marR="36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The Sloan &amp; Moore grants to BIDS for NumPy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Two grants for in total $1.3M, Apr 2018 — Oct 2020</a:t>
            </a:r>
            <a:endParaRPr b="0" lang="en-AU" sz="3200" spc="-1" strike="noStrike">
              <a:solidFill>
                <a:srgbClr val="747474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Current co-PIs: Stéfan van der Walt and Fernando Perez</a:t>
            </a:r>
            <a:endParaRPr b="0" lang="en-AU" sz="3200" spc="-1" strike="noStrike">
              <a:solidFill>
                <a:srgbClr val="747474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Social aims: Improve community engagement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Grow core team, Diversify contributors</a:t>
            </a:r>
            <a:endParaRPr b="0" lang="en-AU" sz="3200" spc="-1" strike="noStrike">
              <a:solidFill>
                <a:srgbClr val="747474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Technical aims: More flexible &amp; sustainable code, Frequent &amp; consistent releases, Improve data type system, New array protocol</a:t>
            </a:r>
            <a:endParaRPr b="0" lang="en-AU" sz="3200" spc="-1" strike="noStrike">
              <a:solidFill>
                <a:srgbClr val="747474"/>
              </a:solidFill>
              <a:latin typeface="Helvetica Neue Light"/>
            </a:endParaRPr>
          </a:p>
        </p:txBody>
      </p:sp>
      <p:pic>
        <p:nvPicPr>
          <p:cNvPr id="257" name="Image" descr=""/>
          <p:cNvPicPr/>
          <p:nvPr/>
        </p:nvPicPr>
        <p:blipFill>
          <a:blip r:embed="rId1"/>
          <a:stretch/>
        </p:blipFill>
        <p:spPr>
          <a:xfrm>
            <a:off x="5236200" y="8654040"/>
            <a:ext cx="2374560" cy="901440"/>
          </a:xfrm>
          <a:prstGeom prst="rect">
            <a:avLst/>
          </a:prstGeom>
          <a:ln w="12600">
            <a:noFill/>
          </a:ln>
        </p:spPr>
      </p:pic>
      <p:pic>
        <p:nvPicPr>
          <p:cNvPr id="258" name="Image" descr=""/>
          <p:cNvPicPr/>
          <p:nvPr/>
        </p:nvPicPr>
        <p:blipFill>
          <a:blip r:embed="rId2"/>
          <a:stretch/>
        </p:blipFill>
        <p:spPr>
          <a:xfrm>
            <a:off x="1342080" y="8602920"/>
            <a:ext cx="2425320" cy="1002960"/>
          </a:xfrm>
          <a:prstGeom prst="rect">
            <a:avLst/>
          </a:prstGeom>
          <a:ln w="12600">
            <a:noFill/>
          </a:ln>
        </p:spPr>
      </p:pic>
      <p:pic>
        <p:nvPicPr>
          <p:cNvPr id="259" name="Image" descr=""/>
          <p:cNvPicPr/>
          <p:nvPr/>
        </p:nvPicPr>
        <p:blipFill>
          <a:blip r:embed="rId3"/>
          <a:stretch/>
        </p:blipFill>
        <p:spPr>
          <a:xfrm>
            <a:off x="9079200" y="8520480"/>
            <a:ext cx="2425320" cy="11682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An organizational view of the project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390840" y="4749840"/>
            <a:ext cx="6483600" cy="4197960"/>
          </a:xfrm>
          <a:prstGeom prst="ellipse">
            <a:avLst/>
          </a:prstGeom>
          <a:noFill/>
          <a:ln cap="rnd" w="38160">
            <a:solidFill>
              <a:schemeClr val="accent1">
                <a:satOff val="20231"/>
                <a:lumOff val="-16526"/>
              </a:schemeClr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4568400" y="5180400"/>
            <a:ext cx="4128480" cy="749880"/>
          </a:xfrm>
          <a:prstGeom prst="roundRect">
            <a:avLst>
              <a:gd name="adj" fmla="val 25387"/>
            </a:avLst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Steering Council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4403880" y="7985520"/>
            <a:ext cx="4458240" cy="58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en-AU" sz="3200" spc="-1" strike="noStrike">
                <a:solidFill>
                  <a:srgbClr val="5d5d5c"/>
                </a:solidFill>
                <a:latin typeface="Helvetica Neue"/>
                <a:ea typeface="Helvetica Neue"/>
              </a:rPr>
              <a:t>The NumPy project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3662640" y="6503760"/>
            <a:ext cx="2164680" cy="49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Contributors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5510520" y="6098040"/>
            <a:ext cx="2812320" cy="49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Core developers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5808240" y="6872040"/>
            <a:ext cx="2149200" cy="49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Repositories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7963560" y="6503760"/>
            <a:ext cx="1614240" cy="49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Websites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5213880" y="7420680"/>
            <a:ext cx="951480" cy="49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Code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269" name="CustomShape 10"/>
          <p:cNvSpPr/>
          <p:nvPr/>
        </p:nvSpPr>
        <p:spPr>
          <a:xfrm>
            <a:off x="6842520" y="7420680"/>
            <a:ext cx="2653920" cy="49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Documentation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4568400" y="2404080"/>
            <a:ext cx="4128480" cy="749880"/>
          </a:xfrm>
          <a:prstGeom prst="roundRect">
            <a:avLst>
              <a:gd name="adj" fmla="val 25387"/>
            </a:avLst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NumFOCUS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71" name="Line 12"/>
          <p:cNvSpPr/>
          <p:nvPr/>
        </p:nvSpPr>
        <p:spPr>
          <a:xfrm flipV="1">
            <a:off x="6632640" y="3167640"/>
            <a:ext cx="0" cy="1999440"/>
          </a:xfrm>
          <a:prstGeom prst="line">
            <a:avLst/>
          </a:prstGeom>
          <a:ln w="38160">
            <a:solidFill>
              <a:srgbClr val="ababab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3"/>
          <p:cNvSpPr/>
          <p:nvPr/>
        </p:nvSpPr>
        <p:spPr>
          <a:xfrm>
            <a:off x="5772240" y="2027520"/>
            <a:ext cx="172116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Fiscal sponsor</a:t>
            </a:r>
            <a:endParaRPr b="0" lang="en-AU" sz="1800" spc="-1" strike="noStrike">
              <a:latin typeface="Arial"/>
            </a:endParaRPr>
          </a:p>
        </p:txBody>
      </p:sp>
      <p:grpSp>
        <p:nvGrpSpPr>
          <p:cNvPr id="273" name="Group 14"/>
          <p:cNvGrpSpPr/>
          <p:nvPr/>
        </p:nvGrpSpPr>
        <p:grpSpPr>
          <a:xfrm>
            <a:off x="644040" y="3137760"/>
            <a:ext cx="2624040" cy="1194120"/>
            <a:chOff x="644040" y="3137760"/>
            <a:chExt cx="2624040" cy="1194120"/>
          </a:xfrm>
        </p:grpSpPr>
        <p:sp>
          <p:nvSpPr>
            <p:cNvPr id="274" name="CustomShape 15"/>
            <p:cNvSpPr/>
            <p:nvPr/>
          </p:nvSpPr>
          <p:spPr>
            <a:xfrm>
              <a:off x="2059560" y="3710520"/>
              <a:ext cx="1169280" cy="621360"/>
            </a:xfrm>
            <a:prstGeom prst="rect">
              <a:avLst/>
            </a:prstGeom>
            <a:noFill/>
            <a:ln w="25560">
              <a:solidFill>
                <a:schemeClr val="accent1">
                  <a:satOff val="20231"/>
                  <a:lumOff val="-16526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AU" sz="2200" spc="-1" strike="noStrike">
                  <a:solidFill>
                    <a:srgbClr val="5d5d5c"/>
                  </a:solidFill>
                  <a:latin typeface="Helvetica Neue Light"/>
                  <a:ea typeface="Helvetica Neue Light"/>
                </a:rPr>
                <a:t>people</a:t>
              </a:r>
              <a:endParaRPr b="0" lang="en-AU" sz="2200" spc="-1" strike="noStrike">
                <a:latin typeface="Arial"/>
              </a:endParaRPr>
            </a:p>
          </p:txBody>
        </p:sp>
        <p:sp>
          <p:nvSpPr>
            <p:cNvPr id="275" name="CustomShape 16"/>
            <p:cNvSpPr/>
            <p:nvPr/>
          </p:nvSpPr>
          <p:spPr>
            <a:xfrm>
              <a:off x="644040" y="3137760"/>
              <a:ext cx="2624040" cy="749880"/>
            </a:xfrm>
            <a:prstGeom prst="roundRect">
              <a:avLst>
                <a:gd name="adj" fmla="val 25387"/>
              </a:avLst>
            </a:prstGeom>
            <a:solidFill>
              <a:schemeClr val="accent1">
                <a:satOff val="-4086"/>
                <a:lumOff val="15331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AU" sz="3600" spc="-1" strike="noStrike">
                  <a:solidFill>
                    <a:srgbClr val="ffffff"/>
                  </a:solidFill>
                  <a:latin typeface="Helvetica Neue Light"/>
                  <a:ea typeface="Helvetica Neue Light"/>
                </a:rPr>
                <a:t>BIDS</a:t>
              </a:r>
              <a:endParaRPr b="0" lang="en-AU" sz="3600" spc="-1" strike="noStrike">
                <a:latin typeface="Arial"/>
              </a:endParaRPr>
            </a:p>
          </p:txBody>
        </p:sp>
      </p:grpSp>
      <p:grpSp>
        <p:nvGrpSpPr>
          <p:cNvPr id="276" name="Group 17"/>
          <p:cNvGrpSpPr/>
          <p:nvPr/>
        </p:nvGrpSpPr>
        <p:grpSpPr>
          <a:xfrm>
            <a:off x="644040" y="4773960"/>
            <a:ext cx="2624040" cy="1206720"/>
            <a:chOff x="644040" y="4773960"/>
            <a:chExt cx="2624040" cy="1206720"/>
          </a:xfrm>
        </p:grpSpPr>
        <p:sp>
          <p:nvSpPr>
            <p:cNvPr id="277" name="CustomShape 18"/>
            <p:cNvSpPr/>
            <p:nvPr/>
          </p:nvSpPr>
          <p:spPr>
            <a:xfrm>
              <a:off x="2059560" y="5359320"/>
              <a:ext cx="1169280" cy="621360"/>
            </a:xfrm>
            <a:prstGeom prst="rect">
              <a:avLst/>
            </a:prstGeom>
            <a:noFill/>
            <a:ln w="25560">
              <a:solidFill>
                <a:schemeClr val="accent1">
                  <a:satOff val="20231"/>
                  <a:lumOff val="-16526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AU" sz="2400" spc="-1" strike="noStrike">
                  <a:solidFill>
                    <a:srgbClr val="5d5d5c"/>
                  </a:solidFill>
                  <a:latin typeface="Helvetica Neue Light"/>
                  <a:ea typeface="Helvetica Neue Light"/>
                </a:rPr>
                <a:t>people</a:t>
              </a:r>
              <a:endParaRPr b="0" lang="en-AU" sz="2400" spc="-1" strike="noStrike">
                <a:latin typeface="Arial"/>
              </a:endParaRPr>
            </a:p>
          </p:txBody>
        </p:sp>
        <p:sp>
          <p:nvSpPr>
            <p:cNvPr id="278" name="CustomShape 19"/>
            <p:cNvSpPr/>
            <p:nvPr/>
          </p:nvSpPr>
          <p:spPr>
            <a:xfrm>
              <a:off x="644040" y="4773960"/>
              <a:ext cx="2624040" cy="749880"/>
            </a:xfrm>
            <a:prstGeom prst="roundRect">
              <a:avLst>
                <a:gd name="adj" fmla="val 25387"/>
              </a:avLst>
            </a:prstGeom>
            <a:solidFill>
              <a:schemeClr val="accent1">
                <a:satOff val="-4086"/>
                <a:lumOff val="15331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AU" sz="3600" spc="-1" strike="noStrike">
                  <a:solidFill>
                    <a:srgbClr val="ffffff"/>
                  </a:solidFill>
                  <a:latin typeface="Helvetica Neue Light"/>
                  <a:ea typeface="Helvetica Neue Light"/>
                </a:rPr>
                <a:t>Quansight</a:t>
              </a:r>
              <a:endParaRPr b="0" lang="en-AU" sz="3600" spc="-1" strike="noStrike">
                <a:latin typeface="Arial"/>
              </a:endParaRPr>
            </a:p>
          </p:txBody>
        </p:sp>
      </p:grpSp>
      <p:grpSp>
        <p:nvGrpSpPr>
          <p:cNvPr id="279" name="Group 20"/>
          <p:cNvGrpSpPr/>
          <p:nvPr/>
        </p:nvGrpSpPr>
        <p:grpSpPr>
          <a:xfrm>
            <a:off x="644040" y="7868160"/>
            <a:ext cx="2624040" cy="1302840"/>
            <a:chOff x="644040" y="7868160"/>
            <a:chExt cx="2624040" cy="1302840"/>
          </a:xfrm>
        </p:grpSpPr>
        <p:sp>
          <p:nvSpPr>
            <p:cNvPr id="280" name="CustomShape 21"/>
            <p:cNvSpPr/>
            <p:nvPr/>
          </p:nvSpPr>
          <p:spPr>
            <a:xfrm>
              <a:off x="2034360" y="7868160"/>
              <a:ext cx="1169280" cy="621360"/>
            </a:xfrm>
            <a:prstGeom prst="rect">
              <a:avLst/>
            </a:prstGeom>
            <a:noFill/>
            <a:ln w="25560">
              <a:solidFill>
                <a:schemeClr val="accent1">
                  <a:satOff val="20231"/>
                  <a:lumOff val="-16526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lang="en-AU" sz="2400" spc="-1" strike="noStrike">
                  <a:solidFill>
                    <a:srgbClr val="5d5d5c"/>
                  </a:solidFill>
                  <a:latin typeface="Helvetica Neue Light"/>
                  <a:ea typeface="Helvetica Neue Light"/>
                </a:rPr>
                <a:t>people</a:t>
              </a:r>
              <a:endParaRPr b="0" lang="en-AU" sz="2400" spc="-1" strike="noStrike">
                <a:latin typeface="Arial"/>
              </a:endParaRPr>
            </a:p>
          </p:txBody>
        </p:sp>
        <p:sp>
          <p:nvSpPr>
            <p:cNvPr id="281" name="CustomShape 22"/>
            <p:cNvSpPr/>
            <p:nvPr/>
          </p:nvSpPr>
          <p:spPr>
            <a:xfrm>
              <a:off x="644040" y="8421120"/>
              <a:ext cx="2624040" cy="749880"/>
            </a:xfrm>
            <a:prstGeom prst="roundRect">
              <a:avLst>
                <a:gd name="adj" fmla="val 25387"/>
              </a:avLst>
            </a:prstGeom>
            <a:solidFill>
              <a:schemeClr val="accent1">
                <a:satOff val="-4086"/>
                <a:lumOff val="15331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/>
            <a:p>
              <a:pPr algn="ctr">
                <a:lnSpc>
                  <a:spcPct val="100000"/>
                </a:lnSpc>
              </a:pPr>
              <a:r>
                <a:rPr b="0" i="1" lang="en-AU" sz="2800" spc="-1" strike="noStrike">
                  <a:solidFill>
                    <a:srgbClr val="ffffff"/>
                  </a:solidFill>
                  <a:latin typeface="Helvetica Neue"/>
                  <a:ea typeface="Helvetica Neue"/>
                </a:rPr>
                <a:t>your org?</a:t>
              </a:r>
              <a:endParaRPr b="0" lang="en-AU" sz="2800" spc="-1" strike="noStrike">
                <a:latin typeface="Arial"/>
              </a:endParaRPr>
            </a:p>
          </p:txBody>
        </p:sp>
      </p:grpSp>
      <p:sp>
        <p:nvSpPr>
          <p:cNvPr id="282" name="Line 23"/>
          <p:cNvSpPr/>
          <p:nvPr/>
        </p:nvSpPr>
        <p:spPr>
          <a:xfrm>
            <a:off x="3225960" y="5834160"/>
            <a:ext cx="460800" cy="136440"/>
          </a:xfrm>
          <a:prstGeom prst="line">
            <a:avLst/>
          </a:prstGeom>
          <a:ln w="25560">
            <a:solidFill>
              <a:srgbClr val="ababa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24"/>
          <p:cNvSpPr/>
          <p:nvPr/>
        </p:nvSpPr>
        <p:spPr>
          <a:xfrm flipV="1">
            <a:off x="2628000" y="7229520"/>
            <a:ext cx="768600" cy="637200"/>
          </a:xfrm>
          <a:prstGeom prst="line">
            <a:avLst/>
          </a:prstGeom>
          <a:ln cap="rnd" w="25560">
            <a:solidFill>
              <a:srgbClr val="ababab"/>
            </a:solidFill>
            <a:custDash>
              <a:ds d="200000" sp="2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25"/>
          <p:cNvSpPr/>
          <p:nvPr/>
        </p:nvSpPr>
        <p:spPr>
          <a:xfrm>
            <a:off x="2666160" y="4340520"/>
            <a:ext cx="1582560" cy="1051560"/>
          </a:xfrm>
          <a:prstGeom prst="line">
            <a:avLst/>
          </a:prstGeom>
          <a:ln w="25560">
            <a:solidFill>
              <a:srgbClr val="ababa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6"/>
          <p:cNvSpPr/>
          <p:nvPr/>
        </p:nvSpPr>
        <p:spPr>
          <a:xfrm>
            <a:off x="707040" y="2590920"/>
            <a:ext cx="249840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Institutional Partners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Key questions we’ll try to answer in this talk</a:t>
            </a:r>
            <a:endParaRPr b="0" lang="en-AU" sz="40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571680" y="2222640"/>
            <a:ext cx="11861280" cy="6667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/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Has grant funding over the last year invigorated the NumPy project?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How healthy/sustainable is NumPy today?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What does NumPy need in order to thrive?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  <a:p>
            <a:pPr marL="457200" indent="-456840">
              <a:lnSpc>
                <a:spcPct val="100000"/>
              </a:lnSpc>
              <a:spcBef>
                <a:spcPts val="4201"/>
              </a:spcBef>
              <a:buClr>
                <a:srgbClr val="747474"/>
              </a:buClr>
              <a:buSzPct val="75000"/>
              <a:buFont typeface="Helvetica Neue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What’s our vision for NumPy, and what is our plan to achieve that vision?</a:t>
            </a:r>
            <a:endParaRPr b="0" lang="en-AU" sz="3200" spc="-1" strike="noStrike">
              <a:solidFill>
                <a:srgbClr val="000000"/>
              </a:solidFill>
              <a:latin typeface="Helvetica Neue Ligh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Impact of grant funding — an attempt to quantify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97640" y="8522640"/>
            <a:ext cx="12586680" cy="58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Heavier-tailed distributions in 2018-19: bus factor increased.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number_commits_per_year(1).pdf" descr=""/>
          <p:cNvPicPr/>
          <p:nvPr/>
        </p:nvPicPr>
        <p:blipFill>
          <a:blip r:embed="rId1"/>
          <a:stretch/>
        </p:blipFill>
        <p:spPr>
          <a:xfrm>
            <a:off x="1511640" y="2210040"/>
            <a:ext cx="9574920" cy="6383160"/>
          </a:xfrm>
          <a:prstGeom prst="rect">
            <a:avLst/>
          </a:prstGeom>
          <a:ln w="12600">
            <a:noFill/>
          </a:ln>
        </p:spPr>
      </p:pic>
      <p:sp>
        <p:nvSpPr>
          <p:cNvPr id="291" name="CustomShape 3"/>
          <p:cNvSpPr/>
          <p:nvPr/>
        </p:nvSpPr>
        <p:spPr>
          <a:xfrm>
            <a:off x="4579560" y="9316800"/>
            <a:ext cx="8106840" cy="40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AU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Fernando Perez, </a:t>
            </a:r>
            <a:r>
              <a:rPr b="0" i="1" lang="en-AU" sz="2000" spc="-1" strike="noStrike" u="sng">
                <a:solidFill>
                  <a:srgbClr val="0000ff"/>
                </a:solidFill>
                <a:uFillTx/>
                <a:latin typeface="Helvetica Neue"/>
                <a:ea typeface="Helvetica Neue"/>
                <a:hlinkClick r:id="rId2"/>
              </a:rPr>
              <a:t>Ten years of (interactive) scientific computing</a:t>
            </a:r>
            <a:endParaRPr b="0" lang="en-AU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Impact of grant funding — an attempt </a:t>
            </a:r>
            <a:r>
              <a:rPr b="0" lang="en-AU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to quantify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29320" y="8424000"/>
            <a:ext cx="12586680" cy="589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Heavier-tailed distributions in 2018-19: bus factor increased.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relative_commits_per_year(1).pdf" descr=""/>
          <p:cNvPicPr/>
          <p:nvPr/>
        </p:nvPicPr>
        <p:blipFill>
          <a:blip r:embed="rId1"/>
          <a:stretch/>
        </p:blipFill>
        <p:spPr>
          <a:xfrm>
            <a:off x="1511640" y="2210040"/>
            <a:ext cx="9574920" cy="6383160"/>
          </a:xfrm>
          <a:prstGeom prst="rect">
            <a:avLst/>
          </a:prstGeom>
          <a:ln w="12600"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4746960" y="9315360"/>
            <a:ext cx="8106840" cy="40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AU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Fernando Perez, </a:t>
            </a:r>
            <a:r>
              <a:rPr b="0" i="1" lang="en-AU" sz="2000" spc="-1" strike="noStrike" u="sng">
                <a:solidFill>
                  <a:srgbClr val="0000ff"/>
                </a:solidFill>
                <a:uFillTx/>
                <a:latin typeface="Helvetica Neue"/>
                <a:ea typeface="Helvetica Neue"/>
                <a:hlinkClick r:id="rId2"/>
              </a:rPr>
              <a:t>Ten years of (interactive) scientific computing</a:t>
            </a:r>
            <a:endParaRPr b="0" lang="en-AU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Impact of grant funding — an attempt to quantify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208800" y="8697960"/>
            <a:ext cx="12586680" cy="52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Volunteer contributions relatively stable; total activity up.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commits_community_bids(2).pdf" descr=""/>
          <p:cNvPicPr/>
          <p:nvPr/>
        </p:nvPicPr>
        <p:blipFill>
          <a:blip r:embed="rId1"/>
          <a:stretch/>
        </p:blipFill>
        <p:spPr>
          <a:xfrm>
            <a:off x="1242000" y="2240640"/>
            <a:ext cx="9198720" cy="61326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71680" y="330120"/>
            <a:ext cx="11861280" cy="13968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Impact of grant funding — an attempt to quantify</a:t>
            </a:r>
            <a:endParaRPr b="0" lang="en-AU" sz="3600" spc="-1" strike="noStrike">
              <a:solidFill>
                <a:srgbClr val="000000"/>
              </a:solidFill>
              <a:latin typeface="Helvetica Neue Light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08800" y="8558280"/>
            <a:ext cx="12586680" cy="52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Issue/PR count rate of change is key indicator of project health.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5266080" y="9315360"/>
            <a:ext cx="7526160" cy="40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i="1" lang="en-AU" sz="2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Nadia Eghbal, </a:t>
            </a:r>
            <a:r>
              <a:rPr b="0" i="1" lang="en-AU" sz="2000" spc="-1" strike="noStrike" u="sng">
                <a:solidFill>
                  <a:srgbClr val="0000ff"/>
                </a:solidFill>
                <a:uFillTx/>
                <a:latin typeface="Helvetica Neue"/>
                <a:ea typeface="Helvetica Neue"/>
                <a:hlinkClick r:id="rId1"/>
              </a:rPr>
              <a:t>Methodologies for measuring project health</a:t>
            </a:r>
            <a:endParaRPr b="0" lang="en-AU" sz="2000" spc="-1" strike="noStrike">
              <a:latin typeface="Arial"/>
            </a:endParaRPr>
          </a:p>
        </p:txBody>
      </p:sp>
      <p:pic>
        <p:nvPicPr>
          <p:cNvPr id="302" name="issues_prs_delta(1).pdf" descr=""/>
          <p:cNvPicPr/>
          <p:nvPr/>
        </p:nvPicPr>
        <p:blipFill>
          <a:blip r:embed="rId2"/>
          <a:stretch/>
        </p:blipFill>
        <p:spPr>
          <a:xfrm>
            <a:off x="1618560" y="2077920"/>
            <a:ext cx="9315360" cy="62100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2019-08-18T16:36:09Z</dcterms:modified>
  <cp:revision>12</cp:revision>
  <dc:subject/>
  <dc:title/>
</cp:coreProperties>
</file>