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714"/>
  </p:normalViewPr>
  <p:slideViewPr>
    <p:cSldViewPr snapToGrid="0" snapToObjects="1">
      <p:cViewPr>
        <p:scale>
          <a:sx n="187" d="100"/>
          <a:sy n="187" d="100"/>
        </p:scale>
        <p:origin x="352" y="2048"/>
      </p:cViewPr>
      <p:guideLst>
        <p:guide orient="horz" pos="244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2011"/>
            <a:ext cx="7772400" cy="270594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82310"/>
            <a:ext cx="6858000" cy="187653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46AD-ABFE-C64D-9652-1027A6F25F41}" type="datetimeFigureOut">
              <a:rPr lang="en-US" smtClean="0"/>
              <a:t>4/9/16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8F4B-CE1D-7241-AD2E-5A8018C33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4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46AD-ABFE-C64D-9652-1027A6F25F41}" type="datetimeFigureOut">
              <a:rPr lang="en-US" smtClean="0"/>
              <a:t>4/9/16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8F4B-CE1D-7241-AD2E-5A8018C33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02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13808"/>
            <a:ext cx="1971675" cy="6586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13808"/>
            <a:ext cx="5800725" cy="6586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46AD-ABFE-C64D-9652-1027A6F25F41}" type="datetimeFigureOut">
              <a:rPr lang="en-US" smtClean="0"/>
              <a:t>4/9/16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8F4B-CE1D-7241-AD2E-5A8018C33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83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46AD-ABFE-C64D-9652-1027A6F25F41}" type="datetimeFigureOut">
              <a:rPr lang="en-US" smtClean="0"/>
              <a:t>4/9/16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8F4B-CE1D-7241-AD2E-5A8018C33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82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937705"/>
            <a:ext cx="7886700" cy="323310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5201393"/>
            <a:ext cx="7886700" cy="170021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46AD-ABFE-C64D-9652-1027A6F25F41}" type="datetimeFigureOut">
              <a:rPr lang="en-US" smtClean="0"/>
              <a:t>4/9/16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8F4B-CE1D-7241-AD2E-5A8018C33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33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069042"/>
            <a:ext cx="388620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069042"/>
            <a:ext cx="388620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46AD-ABFE-C64D-9652-1027A6F25F41}" type="datetimeFigureOut">
              <a:rPr lang="en-US" smtClean="0"/>
              <a:t>4/9/16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8F4B-CE1D-7241-AD2E-5A8018C33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31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13810"/>
            <a:ext cx="7886700" cy="1502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905318"/>
            <a:ext cx="3868340" cy="9337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839085"/>
            <a:ext cx="3868340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905318"/>
            <a:ext cx="3887391" cy="9337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839085"/>
            <a:ext cx="3887391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46AD-ABFE-C64D-9652-1027A6F25F41}" type="datetimeFigureOut">
              <a:rPr lang="en-US" smtClean="0"/>
              <a:t>4/9/16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8F4B-CE1D-7241-AD2E-5A8018C33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06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46AD-ABFE-C64D-9652-1027A6F25F41}" type="datetimeFigureOut">
              <a:rPr lang="en-US" smtClean="0"/>
              <a:t>4/9/16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8F4B-CE1D-7241-AD2E-5A8018C33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5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46AD-ABFE-C64D-9652-1027A6F25F41}" type="datetimeFigureOut">
              <a:rPr lang="en-US" smtClean="0"/>
              <a:t>4/9/16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8F4B-CE1D-7241-AD2E-5A8018C33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4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18160"/>
            <a:ext cx="2949178" cy="18135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119083"/>
            <a:ext cx="4629150" cy="552344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331720"/>
            <a:ext cx="2949178" cy="4319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46AD-ABFE-C64D-9652-1027A6F25F41}" type="datetimeFigureOut">
              <a:rPr lang="en-US" smtClean="0"/>
              <a:t>4/9/16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8F4B-CE1D-7241-AD2E-5A8018C33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57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18160"/>
            <a:ext cx="2949178" cy="18135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119083"/>
            <a:ext cx="4629150" cy="552344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331720"/>
            <a:ext cx="2949178" cy="4319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46AD-ABFE-C64D-9652-1027A6F25F41}" type="datetimeFigureOut">
              <a:rPr lang="en-US" smtClean="0"/>
              <a:t>4/9/16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8F4B-CE1D-7241-AD2E-5A8018C33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09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13810"/>
            <a:ext cx="788670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069042"/>
            <a:ext cx="788670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7203865"/>
            <a:ext cx="205740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B46AD-ABFE-C64D-9652-1027A6F25F41}" type="datetimeFigureOut">
              <a:rPr lang="en-US" smtClean="0"/>
              <a:t>4/9/16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7203865"/>
            <a:ext cx="308610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7203865"/>
            <a:ext cx="205740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78F4B-CE1D-7241-AD2E-5A8018C33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32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933" y="514129"/>
            <a:ext cx="1282227" cy="43088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lIns="91437" tIns="45718" rIns="91437" bIns="45718" rtlCol="0">
            <a:spAutoFit/>
          </a:bodyPr>
          <a:lstStyle/>
          <a:p>
            <a:pPr algn="ctr"/>
            <a:r>
              <a:rPr lang="en-US" sz="1100" dirty="0">
                <a:latin typeface="Helvetica" charset="0"/>
                <a:ea typeface="Helvetica" charset="0"/>
                <a:cs typeface="Helvetica" charset="0"/>
              </a:rPr>
              <a:t>Multi-echo</a:t>
            </a:r>
          </a:p>
          <a:p>
            <a:pPr algn="ctr"/>
            <a:r>
              <a:rPr lang="en-US" sz="1100" dirty="0">
                <a:latin typeface="Helvetica" charset="0"/>
                <a:ea typeface="Helvetica" charset="0"/>
                <a:cs typeface="Helvetica" charset="0"/>
              </a:rPr>
              <a:t> T1 MPRAGE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44423" y="297440"/>
            <a:ext cx="1431711" cy="43088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lIns="91437" tIns="45718" rIns="91437" bIns="45718" rtlCol="0">
            <a:spAutoFit/>
          </a:bodyPr>
          <a:lstStyle/>
          <a:p>
            <a:pPr algn="ctr"/>
            <a:r>
              <a:rPr lang="en-US" sz="1100" dirty="0">
                <a:latin typeface="Helvetica" charset="0"/>
                <a:ea typeface="Helvetica" charset="0"/>
                <a:cs typeface="Helvetica" charset="0"/>
              </a:rPr>
              <a:t>Reorient to MNI  Standard Space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70614" y="340245"/>
            <a:ext cx="1414976" cy="261606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lIns="91437" tIns="45718" rIns="91437" bIns="45718" rtlCol="0">
            <a:spAutoFit/>
          </a:bodyPr>
          <a:lstStyle/>
          <a:p>
            <a:pPr algn="ctr"/>
            <a:r>
              <a:rPr lang="en-US" sz="1100" dirty="0">
                <a:latin typeface="Helvetica" charset="0"/>
                <a:ea typeface="Helvetica" charset="0"/>
                <a:cs typeface="Helvetica" charset="0"/>
              </a:rPr>
              <a:t>Skull-stripping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67601" y="125541"/>
            <a:ext cx="1520128" cy="76943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lIns="91437" tIns="45718" rIns="91437" bIns="45718" rtlCol="0">
            <a:spAutoFit/>
          </a:bodyPr>
          <a:lstStyle/>
          <a:p>
            <a:pPr algn="ctr"/>
            <a:r>
              <a:rPr lang="en-US" sz="1100" dirty="0">
                <a:latin typeface="Helvetica" charset="0"/>
                <a:ea typeface="Helvetica" charset="0"/>
                <a:cs typeface="Helvetica" charset="0"/>
              </a:rPr>
              <a:t>ANTs Normalization of T1 to Subject-Specific Template &amp; to MNI Template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880" y="2201783"/>
            <a:ext cx="1435447" cy="43088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Helvetica" charset="0"/>
                <a:ea typeface="Helvetica" charset="0"/>
                <a:cs typeface="Helvetica" charset="0"/>
              </a:rPr>
              <a:t>Reorient to T1 Space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6227" y="25789"/>
            <a:ext cx="2380957" cy="261606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lIns="91437" tIns="45718" rIns="91437" bIns="45718" rtlCol="0">
            <a:spAutoFit/>
          </a:bodyPr>
          <a:lstStyle/>
          <a:p>
            <a:pPr algn="ctr"/>
            <a:r>
              <a:rPr lang="en-US" sz="1100" b="1" dirty="0">
                <a:latin typeface="Helvetica" charset="0"/>
                <a:ea typeface="Helvetica" charset="0"/>
                <a:cs typeface="Helvetica" charset="0"/>
              </a:rPr>
              <a:t>Structural Data Preprocessing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7821" y="1502424"/>
            <a:ext cx="2369363" cy="261606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lIns="91437" tIns="45718" rIns="91437" bIns="45718" rtlCol="0">
            <a:spAutoFit/>
          </a:bodyPr>
          <a:lstStyle/>
          <a:p>
            <a:pPr algn="ctr"/>
            <a:r>
              <a:rPr lang="en-US" sz="1100" b="1" dirty="0"/>
              <a:t>Functional Data Preprocessing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6953" y="1814796"/>
            <a:ext cx="2224939" cy="43088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lIns="91437" tIns="45718" rIns="91437" bIns="45718" rtlCol="0">
            <a:spAutoFit/>
          </a:bodyPr>
          <a:lstStyle/>
          <a:p>
            <a:pPr algn="ctr"/>
            <a:r>
              <a:rPr lang="en-US" sz="1100" dirty="0">
                <a:latin typeface="Helvetica" charset="0"/>
                <a:ea typeface="Helvetica" charset="0"/>
                <a:cs typeface="Helvetica" charset="0"/>
              </a:rPr>
              <a:t>Multi-echo BOLD Signal Time Series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21758" y="2180414"/>
            <a:ext cx="1645647" cy="261606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lIns="91437" tIns="45718" rIns="91437" bIns="45718" rtlCol="0">
            <a:spAutoFit/>
          </a:bodyPr>
          <a:lstStyle/>
          <a:p>
            <a:pPr algn="ctr"/>
            <a:r>
              <a:rPr lang="en-US" sz="1100" dirty="0" err="1">
                <a:latin typeface="Helvetica" charset="0"/>
                <a:ea typeface="Helvetica" charset="0"/>
                <a:cs typeface="Helvetica" charset="0"/>
              </a:rPr>
              <a:t>Denoising</a:t>
            </a:r>
            <a:endParaRPr lang="en-US" sz="11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22015" y="2405742"/>
            <a:ext cx="1644375" cy="261606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lIns="91437" tIns="45718" rIns="91437" bIns="45718" rtlCol="0">
            <a:spAutoFit/>
          </a:bodyPr>
          <a:lstStyle/>
          <a:p>
            <a:pPr algn="ctr"/>
            <a:r>
              <a:rPr lang="en-US" sz="1100" dirty="0">
                <a:latin typeface="Helvetica" charset="0"/>
                <a:ea typeface="Helvetica" charset="0"/>
                <a:cs typeface="Helvetica" charset="0"/>
              </a:rPr>
              <a:t>Motion Correction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16284" y="1811613"/>
            <a:ext cx="1645647" cy="261606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lIns="91437" tIns="45718" rIns="91437" bIns="45718" rtlCol="0">
            <a:spAutoFit/>
          </a:bodyPr>
          <a:lstStyle/>
          <a:p>
            <a:pPr algn="ctr"/>
            <a:r>
              <a:rPr lang="en-US" sz="1100" dirty="0">
                <a:latin typeface="Helvetica" charset="0"/>
                <a:ea typeface="Helvetica" charset="0"/>
                <a:cs typeface="Helvetica" charset="0"/>
              </a:rPr>
              <a:t>ME-ICA</a:t>
            </a:r>
          </a:p>
        </p:txBody>
      </p:sp>
      <p:cxnSp>
        <p:nvCxnSpPr>
          <p:cNvPr id="15" name="Straight Connector 14"/>
          <p:cNvCxnSpPr>
            <a:stCxn id="40" idx="2"/>
            <a:endCxn id="38" idx="0"/>
          </p:cNvCxnSpPr>
          <p:nvPr/>
        </p:nvCxnSpPr>
        <p:spPr>
          <a:xfrm>
            <a:off x="3739107" y="2073220"/>
            <a:ext cx="0" cy="1071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48880" y="1787486"/>
            <a:ext cx="1435447" cy="43088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lIns="91437" tIns="45718" rIns="91437" bIns="45718" rtlCol="0">
            <a:spAutoFit/>
          </a:bodyPr>
          <a:lstStyle/>
          <a:p>
            <a:pPr algn="ctr"/>
            <a:r>
              <a:rPr lang="en-US" sz="1100" dirty="0">
                <a:latin typeface="Helvetica" charset="0"/>
                <a:ea typeface="Helvetica" charset="0"/>
                <a:cs typeface="Helvetica" charset="0"/>
              </a:rPr>
              <a:t>Reorient to MNI Standard Space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71275" y="1549937"/>
            <a:ext cx="1829861" cy="110799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lIns="91437" tIns="45718" rIns="91437" bIns="45718" rtlCol="0">
            <a:spAutoFit/>
          </a:bodyPr>
          <a:lstStyle/>
          <a:p>
            <a:pPr algn="ctr"/>
            <a:r>
              <a:rPr lang="en-US" sz="1100" dirty="0">
                <a:latin typeface="Helvetica" charset="0"/>
                <a:ea typeface="Helvetica" charset="0"/>
                <a:cs typeface="Helvetica" charset="0"/>
              </a:rPr>
              <a:t>ANTs Normalization of Functional Optimally Combined Data to Subject-Specific Template &amp; to MNI Template via T1 </a:t>
            </a:r>
            <a:r>
              <a:rPr lang="en-US" sz="1100" dirty="0" err="1">
                <a:latin typeface="Helvetica" charset="0"/>
                <a:ea typeface="Helvetica" charset="0"/>
                <a:cs typeface="Helvetica" charset="0"/>
              </a:rPr>
              <a:t>Coregistration</a:t>
            </a:r>
            <a:endParaRPr lang="en-US" sz="11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21757" y="2617211"/>
            <a:ext cx="1645647" cy="261606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lIns="91437" tIns="45718" rIns="91437" bIns="45718" rtlCol="0">
            <a:spAutoFit/>
          </a:bodyPr>
          <a:lstStyle/>
          <a:p>
            <a:pPr algn="ctr"/>
            <a:r>
              <a:rPr lang="en-US" sz="1100" dirty="0">
                <a:latin typeface="Helvetica" charset="0"/>
                <a:ea typeface="Helvetica" charset="0"/>
                <a:cs typeface="Helvetica" charset="0"/>
              </a:rPr>
              <a:t>Slice Timing Correction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22015" y="2826948"/>
            <a:ext cx="1645389" cy="261606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lIns="91437" tIns="45718" rIns="91437" bIns="45718" rtlCol="0">
            <a:spAutoFit/>
          </a:bodyPr>
          <a:lstStyle/>
          <a:p>
            <a:pPr algn="ctr"/>
            <a:r>
              <a:rPr lang="en-US" sz="1100" dirty="0">
                <a:latin typeface="Helvetica" charset="0"/>
                <a:ea typeface="Helvetica" charset="0"/>
                <a:cs typeface="Helvetica" charset="0"/>
              </a:rPr>
              <a:t>Skull-stripping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12306" y="735064"/>
            <a:ext cx="1275842" cy="769441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Helvetica" charset="0"/>
                <a:ea typeface="Helvetica" charset="0"/>
                <a:cs typeface="Helvetica" charset="0"/>
              </a:rPr>
              <a:t>FreeSurfer</a:t>
            </a:r>
            <a:r>
              <a:rPr lang="en-US" sz="1100" dirty="0">
                <a:latin typeface="Helvetica" charset="0"/>
                <a:ea typeface="Helvetica" charset="0"/>
                <a:cs typeface="Helvetica" charset="0"/>
              </a:rPr>
              <a:t> Cortical &amp; Subcortical </a:t>
            </a:r>
            <a:r>
              <a:rPr lang="en-US" sz="1100" dirty="0" err="1">
                <a:latin typeface="Helvetica" charset="0"/>
                <a:ea typeface="Helvetica" charset="0"/>
                <a:cs typeface="Helvetica" charset="0"/>
              </a:rPr>
              <a:t>Parcellation</a:t>
            </a:r>
            <a:endParaRPr lang="en-US" sz="11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17326" y="108427"/>
            <a:ext cx="1275841" cy="60016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lIns="91437" tIns="45718" rIns="91437" bIns="45718" rtlCol="0">
            <a:spAutoFit/>
          </a:bodyPr>
          <a:lstStyle/>
          <a:p>
            <a:pPr algn="ctr"/>
            <a:r>
              <a:rPr lang="en-US" sz="1100" dirty="0">
                <a:latin typeface="Helvetica" charset="0"/>
                <a:ea typeface="Helvetica" charset="0"/>
                <a:cs typeface="Helvetica" charset="0"/>
              </a:rPr>
              <a:t>FSL FAST Segmentation for WM, GM &amp; CSF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9634" y="1478433"/>
            <a:ext cx="8851502" cy="1567930"/>
          </a:xfrm>
          <a:prstGeom prst="rect">
            <a:avLst/>
          </a:prstGeom>
          <a:noFill/>
          <a:ln w="3175" cmpd="sng">
            <a:solidFill>
              <a:srgbClr val="000000"/>
            </a:solidFill>
            <a:prstDash val="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26"/>
          </a:p>
        </p:txBody>
      </p:sp>
      <p:sp>
        <p:nvSpPr>
          <p:cNvPr id="23" name="Rectangle 22"/>
          <p:cNvSpPr/>
          <p:nvPr/>
        </p:nvSpPr>
        <p:spPr>
          <a:xfrm>
            <a:off x="141241" y="23961"/>
            <a:ext cx="8851502" cy="1493421"/>
          </a:xfrm>
          <a:prstGeom prst="rect">
            <a:avLst/>
          </a:prstGeom>
          <a:noFill/>
          <a:ln w="3175" cmpd="sng">
            <a:solidFill>
              <a:srgbClr val="000000"/>
            </a:solidFill>
            <a:prstDash val="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26"/>
          </a:p>
        </p:txBody>
      </p:sp>
      <p:sp>
        <p:nvSpPr>
          <p:cNvPr id="24" name="TextBox 23"/>
          <p:cNvSpPr txBox="1"/>
          <p:nvPr/>
        </p:nvSpPr>
        <p:spPr>
          <a:xfrm>
            <a:off x="1825413" y="826525"/>
            <a:ext cx="1431711" cy="60016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lIns="91437" tIns="45718" rIns="91437" bIns="45718" rtlCol="0">
            <a:spAutoFit/>
          </a:bodyPr>
          <a:lstStyle/>
          <a:p>
            <a:pPr algn="ctr"/>
            <a:r>
              <a:rPr lang="en-US" sz="1100" dirty="0">
                <a:latin typeface="Helvetica" charset="0"/>
                <a:ea typeface="Helvetica" charset="0"/>
                <a:cs typeface="Helvetica" charset="0"/>
              </a:rPr>
              <a:t>Reorient to </a:t>
            </a:r>
            <a:r>
              <a:rPr lang="en-US" sz="1100" dirty="0" err="1">
                <a:latin typeface="Helvetica" charset="0"/>
                <a:ea typeface="Helvetica" charset="0"/>
                <a:cs typeface="Helvetica" charset="0"/>
              </a:rPr>
              <a:t>Talairach</a:t>
            </a:r>
            <a:r>
              <a:rPr lang="en-US" sz="1100" dirty="0">
                <a:latin typeface="Helvetica" charset="0"/>
                <a:ea typeface="Helvetica" charset="0"/>
                <a:cs typeface="Helvetica" charset="0"/>
              </a:rPr>
              <a:t> Standard Space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860576" y="961089"/>
            <a:ext cx="1414976" cy="261606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lIns="91437" tIns="45718" rIns="91437" bIns="45718" rtlCol="0">
            <a:spAutoFit/>
          </a:bodyPr>
          <a:lstStyle/>
          <a:p>
            <a:pPr algn="ctr"/>
            <a:r>
              <a:rPr lang="en-US" sz="1100" dirty="0">
                <a:latin typeface="Helvetica" charset="0"/>
                <a:ea typeface="Helvetica" charset="0"/>
                <a:cs typeface="Helvetica" charset="0"/>
              </a:rPr>
              <a:t>Skull-stripping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860755" y="747896"/>
            <a:ext cx="1414976" cy="43088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lIns="91437" tIns="45718" rIns="91437" bIns="45718" rtlCol="0">
            <a:spAutoFit/>
          </a:bodyPr>
          <a:lstStyle/>
          <a:p>
            <a:pPr algn="ctr"/>
            <a:r>
              <a:rPr lang="en-US" sz="1100" dirty="0">
                <a:latin typeface="Helvetica" charset="0"/>
                <a:ea typeface="Helvetica" charset="0"/>
                <a:cs typeface="Helvetica" charset="0"/>
              </a:rPr>
              <a:t>Intensity Normalization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59503" y="1180689"/>
            <a:ext cx="1414976" cy="261606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lIns="91437" tIns="45718" rIns="91437" bIns="45718" rtlCol="0">
            <a:spAutoFit/>
          </a:bodyPr>
          <a:lstStyle/>
          <a:p>
            <a:pPr algn="ctr"/>
            <a:r>
              <a:rPr lang="en-US" sz="1100" dirty="0">
                <a:latin typeface="Helvetica" charset="0"/>
                <a:ea typeface="Helvetica" charset="0"/>
                <a:cs typeface="Helvetica" charset="0"/>
              </a:rPr>
              <a:t>Surface Smoothing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631158" y="1082916"/>
            <a:ext cx="1278277" cy="43088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lIns="91437" tIns="45718" rIns="91437" bIns="45718" rtlCol="0">
            <a:spAutoFit/>
          </a:bodyPr>
          <a:lstStyle/>
          <a:p>
            <a:pPr algn="ctr"/>
            <a:r>
              <a:rPr lang="en-US" sz="1100" dirty="0">
                <a:latin typeface="Helvetica" charset="0"/>
                <a:ea typeface="Helvetica" charset="0"/>
                <a:cs typeface="Helvetica" charset="0"/>
              </a:rPr>
              <a:t>Quality Assessment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171276" y="2794856"/>
            <a:ext cx="1830359" cy="261606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lIns="91437" tIns="45718" rIns="91437" bIns="45718" rtlCol="0">
            <a:spAutoFit/>
          </a:bodyPr>
          <a:lstStyle/>
          <a:p>
            <a:pPr algn="ctr"/>
            <a:r>
              <a:rPr lang="en-US" sz="1100" dirty="0">
                <a:latin typeface="Helvetica" charset="0"/>
                <a:ea typeface="Helvetica" charset="0"/>
                <a:cs typeface="Helvetica" charset="0"/>
              </a:rPr>
              <a:t>Quality Assessment</a:t>
            </a:r>
          </a:p>
        </p:txBody>
      </p:sp>
      <p:cxnSp>
        <p:nvCxnSpPr>
          <p:cNvPr id="30" name="Straight Arrow Connector 29"/>
          <p:cNvCxnSpPr>
            <a:endCxn id="10" idx="1"/>
          </p:cNvCxnSpPr>
          <p:nvPr/>
        </p:nvCxnSpPr>
        <p:spPr>
          <a:xfrm flipV="1">
            <a:off x="1451900" y="512882"/>
            <a:ext cx="392522" cy="18334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276133" y="474015"/>
            <a:ext cx="577746" cy="941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285591" y="461789"/>
            <a:ext cx="5357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7103668" y="460898"/>
            <a:ext cx="363933" cy="560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281148" y="1107444"/>
            <a:ext cx="577746" cy="941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49" idx="1"/>
          </p:cNvCxnSpPr>
          <p:nvPr/>
        </p:nvCxnSpPr>
        <p:spPr>
          <a:xfrm flipV="1">
            <a:off x="5274480" y="1119785"/>
            <a:ext cx="532353" cy="682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077298" y="1102064"/>
            <a:ext cx="555579" cy="1020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2"/>
          </p:cNvCxnSpPr>
          <p:nvPr/>
        </p:nvCxnSpPr>
        <p:spPr>
          <a:xfrm flipH="1">
            <a:off x="8225567" y="894977"/>
            <a:ext cx="2098" cy="23162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2388824" y="1976029"/>
            <a:ext cx="530820" cy="441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560915" y="1919226"/>
            <a:ext cx="587964" cy="491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6593529" y="1916972"/>
            <a:ext cx="577746" cy="941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5" idx="2"/>
          </p:cNvCxnSpPr>
          <p:nvPr/>
        </p:nvCxnSpPr>
        <p:spPr>
          <a:xfrm>
            <a:off x="8086206" y="2657929"/>
            <a:ext cx="249" cy="16281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16235" y="2296855"/>
            <a:ext cx="20537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Helvetica" charset="0"/>
                <a:ea typeface="Helvetica" charset="0"/>
                <a:cs typeface="Helvetica" charset="0"/>
              </a:rPr>
              <a:t>Stage II: Data </a:t>
            </a:r>
            <a:endParaRPr lang="en-US" sz="2200" b="1" dirty="0" smtClean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200" b="1" dirty="0" smtClean="0">
                <a:latin typeface="Helvetica" charset="0"/>
                <a:ea typeface="Helvetica" charset="0"/>
                <a:cs typeface="Helvetica" charset="0"/>
              </a:rPr>
              <a:t>Processing</a:t>
            </a:r>
            <a:endParaRPr lang="en-US" sz="2200" b="1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1432890" y="774237"/>
            <a:ext cx="392522" cy="35236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42313" y="3046363"/>
            <a:ext cx="8851502" cy="1036316"/>
          </a:xfrm>
          <a:prstGeom prst="rect">
            <a:avLst/>
          </a:prstGeom>
          <a:noFill/>
          <a:ln w="3175" cmpd="sng">
            <a:solidFill>
              <a:srgbClr val="000000"/>
            </a:solidFill>
            <a:prstDash val="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26"/>
          </a:p>
        </p:txBody>
      </p:sp>
      <p:sp>
        <p:nvSpPr>
          <p:cNvPr id="45" name="TextBox 44"/>
          <p:cNvSpPr txBox="1"/>
          <p:nvPr/>
        </p:nvSpPr>
        <p:spPr>
          <a:xfrm>
            <a:off x="78326" y="3685437"/>
            <a:ext cx="32843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Helvetica" charset="0"/>
                <a:ea typeface="Helvetica" charset="0"/>
                <a:cs typeface="Helvetica" charset="0"/>
              </a:rPr>
              <a:t>Stage III: Data Analysis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6953" y="3063504"/>
            <a:ext cx="2224939" cy="261606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lIns="91437" tIns="45718" rIns="91437" bIns="45718" rtlCol="0">
            <a:spAutoFit/>
          </a:bodyPr>
          <a:lstStyle/>
          <a:p>
            <a:pPr algn="ctr"/>
            <a:r>
              <a:rPr lang="en-US" sz="1100" b="1" dirty="0">
                <a:latin typeface="Helvetica" charset="0"/>
                <a:ea typeface="Helvetica" charset="0"/>
                <a:cs typeface="Helvetica" charset="0"/>
              </a:rPr>
              <a:t>Graph Analysis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63885" y="3378108"/>
            <a:ext cx="2224939" cy="261606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lIns="91437" tIns="45718" rIns="91437" bIns="45718" rtlCol="0">
            <a:spAutoFit/>
          </a:bodyPr>
          <a:lstStyle/>
          <a:p>
            <a:pPr algn="ctr"/>
            <a:r>
              <a:rPr lang="en-US" sz="1100" dirty="0" err="1" smtClean="0">
                <a:latin typeface="Helvetica" charset="0"/>
                <a:ea typeface="Helvetica" charset="0"/>
                <a:cs typeface="Helvetica" charset="0"/>
              </a:rPr>
              <a:t>Denoised</a:t>
            </a:r>
            <a:r>
              <a:rPr lang="en-US" sz="1100" dirty="0" smtClean="0">
                <a:latin typeface="Helvetica" charset="0"/>
                <a:ea typeface="Helvetica" charset="0"/>
                <a:cs typeface="Helvetica" charset="0"/>
              </a:rPr>
              <a:t> fMRI data</a:t>
            </a:r>
            <a:endParaRPr lang="en-US" sz="11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644960" y="3293470"/>
            <a:ext cx="2009130" cy="43088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lIns="91437" tIns="45718" rIns="91437" bIns="45718" rtlCol="0">
            <a:spAutoFit/>
          </a:bodyPr>
          <a:lstStyle/>
          <a:p>
            <a:pPr algn="ctr"/>
            <a:r>
              <a:rPr lang="en-US" sz="1100" dirty="0" smtClean="0">
                <a:latin typeface="Helvetica" charset="0"/>
                <a:ea typeface="Helvetica" charset="0"/>
                <a:cs typeface="Helvetica" charset="0"/>
              </a:rPr>
              <a:t>Register Standard Space ROI masks to fMRI</a:t>
            </a:r>
            <a:endParaRPr lang="en-US" sz="11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947882" y="3378108"/>
            <a:ext cx="1645647" cy="261606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lIns="91437" tIns="45718" rIns="91437" bIns="45718" rtlCol="0">
            <a:spAutoFit/>
          </a:bodyPr>
          <a:lstStyle/>
          <a:p>
            <a:pPr algn="ctr"/>
            <a:r>
              <a:rPr lang="en-US" sz="1100" dirty="0" smtClean="0">
                <a:latin typeface="Helvetica" charset="0"/>
                <a:ea typeface="Helvetica" charset="0"/>
                <a:cs typeface="Helvetica" charset="0"/>
              </a:rPr>
              <a:t>Extract </a:t>
            </a:r>
            <a:r>
              <a:rPr lang="en-US" sz="1100" dirty="0" err="1" smtClean="0">
                <a:latin typeface="Helvetica" charset="0"/>
                <a:ea typeface="Helvetica" charset="0"/>
                <a:cs typeface="Helvetica" charset="0"/>
              </a:rPr>
              <a:t>timeseries</a:t>
            </a:r>
            <a:endParaRPr lang="en-US" sz="11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966223" y="3378108"/>
            <a:ext cx="2021506" cy="261606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lIns="91437" tIns="45718" rIns="91437" bIns="45718" rtlCol="0">
            <a:spAutoFit/>
          </a:bodyPr>
          <a:lstStyle/>
          <a:p>
            <a:pPr algn="ctr"/>
            <a:r>
              <a:rPr lang="en-US" sz="1100" dirty="0" smtClean="0">
                <a:latin typeface="Helvetica" charset="0"/>
                <a:ea typeface="Helvetica" charset="0"/>
                <a:cs typeface="Helvetica" charset="0"/>
              </a:rPr>
              <a:t>Higher order analysis with R</a:t>
            </a:r>
            <a:endParaRPr lang="en-US" sz="110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2390748" y="3508912"/>
            <a:ext cx="254212" cy="384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4654090" y="3508911"/>
            <a:ext cx="293792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593529" y="3508911"/>
            <a:ext cx="3726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11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139</Words>
  <Application>Microsoft Macintosh PowerPoint</Application>
  <PresentationFormat>Custom</PresentationFormat>
  <Paragraphs>32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Tara Madhyastha</dc:creator>
  <cp:lastModifiedBy>Daniel Turek</cp:lastModifiedBy>
  <cp:revision>3</cp:revision>
  <dcterms:created xsi:type="dcterms:W3CDTF">2016-04-09T00:19:57Z</dcterms:created>
  <dcterms:modified xsi:type="dcterms:W3CDTF">2016-04-10T03:53:00Z</dcterms:modified>
</cp:coreProperties>
</file>