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</p:sldMasterIdLst>
  <p:notesMasterIdLst>
    <p:notesMasterId r:id="rId24"/>
  </p:notesMasterIdLst>
  <p:sldIdLst>
    <p:sldId id="256" r:id="rId4"/>
    <p:sldId id="257" r:id="rId5"/>
    <p:sldId id="276" r:id="rId6"/>
    <p:sldId id="282" r:id="rId7"/>
    <p:sldId id="260" r:id="rId8"/>
    <p:sldId id="277" r:id="rId9"/>
    <p:sldId id="278" r:id="rId10"/>
    <p:sldId id="283" r:id="rId11"/>
    <p:sldId id="279" r:id="rId12"/>
    <p:sldId id="280" r:id="rId13"/>
    <p:sldId id="281" r:id="rId14"/>
    <p:sldId id="284" r:id="rId15"/>
    <p:sldId id="285" r:id="rId16"/>
    <p:sldId id="286" r:id="rId17"/>
    <p:sldId id="290" r:id="rId18"/>
    <p:sldId id="288" r:id="rId19"/>
    <p:sldId id="289" r:id="rId20"/>
    <p:sldId id="291" r:id="rId21"/>
    <p:sldId id="287" r:id="rId22"/>
    <p:sldId id="27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gw72jTQx/twtUvsrbXHMWFhgi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9"/>
    <p:restoredTop sz="96882"/>
  </p:normalViewPr>
  <p:slideViewPr>
    <p:cSldViewPr snapToGrid="0">
      <p:cViewPr varScale="1">
        <p:scale>
          <a:sx n="53" d="100"/>
          <a:sy n="53" d="100"/>
        </p:scale>
        <p:origin x="184" y="2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73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67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642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99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09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4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8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66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39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85aee8c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7585aee8c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22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17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44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23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1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1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1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" name="Google Shape;22;p1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23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Google Shape;162;p23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Google Shape;28;p2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Google Shape;41;p2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44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2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Google Shape;54;p2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" name="Google Shape;61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Google Shape;67;p2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2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Google Shape;80;p2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2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2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2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2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7" name="Google Shape;87;p2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Google Shape;93;p2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2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2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2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Google Shape;106;p3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3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3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109;p3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3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3" name="Google Shape;113;p30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2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20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>
            <a:spLocks noGrp="1"/>
          </p:cNvSpPr>
          <p:nvPr>
            <p:ph type="body" idx="1"/>
          </p:nvPr>
        </p:nvSpPr>
        <p:spPr>
          <a:xfrm>
            <a:off x="123824" y="1908313"/>
            <a:ext cx="5267159" cy="4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C00000"/>
              </a:buClr>
            </a:pPr>
            <a:r>
              <a:rPr lang="en-US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Daoyuan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Chen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Haopeng Hu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CS-513A                                CS-513A</a:t>
            </a:r>
          </a:p>
          <a:p>
            <a:pPr marL="0" lv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        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</a:t>
            </a:r>
          </a:p>
          <a:p>
            <a:pPr mar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marL="0" lvl="0" indent="0"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body" idx="2"/>
          </p:nvPr>
        </p:nvSpPr>
        <p:spPr>
          <a:xfrm>
            <a:off x="123824" y="1209755"/>
            <a:ext cx="5813988" cy="139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Diaosi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ECF848-89E1-7E4A-B05D-575FE84C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9" y="2418251"/>
            <a:ext cx="1374059" cy="12284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4B041-1CF1-6F4E-98F4-F9246244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27" y="2329642"/>
            <a:ext cx="1461173" cy="1317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399C7-54D5-4143-A8DD-207C62D355D0}"/>
              </a:ext>
            </a:extLst>
          </p:cNvPr>
          <p:cNvSpPr txBox="1"/>
          <p:nvPr/>
        </p:nvSpPr>
        <p:spPr>
          <a:xfrm>
            <a:off x="11419114" y="3646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 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rpart.plot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CART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F56B12-E2AB-ED48-AE6F-CB96EE2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365829"/>
            <a:ext cx="5219700" cy="116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60406C-FDCE-684B-A98A-ADFC8E56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3859893"/>
            <a:ext cx="534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library(C50)</a:t>
            </a: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C50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C50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C545DC-5562-F441-A767-BF794328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2482850"/>
            <a:ext cx="4978400" cy="1130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63ACDE-37A2-3F47-80EA-4E7B2B7E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4160746"/>
            <a:ext cx="525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ANN</a:t>
            </a: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model, because we ANN need all data are numeric type, So we need more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following.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altLang="zh-CN" sz="1800" b="1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"EMP_ID" and "TERMINATION_YEAR"</a:t>
            </a: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endParaRPr lang="en-US" sz="1800" b="1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min-max scaling each numerical feature column to the range [0,1]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each categorical feature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label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 normalized numerical features and one-hot encoded categorical features into X and denote label by y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0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Use </a:t>
            </a: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a neural network with one 5-node hidden layer and a 1-node sigmoid output layer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C1370B5A-20BE-474F-8E9B-BA7978181F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770" y="1613385"/>
            <a:ext cx="8494218" cy="40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BF9F27-8C7D-E44B-B57F-1601A293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489942"/>
            <a:ext cx="9080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confusion matrix and plot it(ANN model’s Prediction visible).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4E9F87-6736-3E48-9A05-5FF320F5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953"/>
            <a:ext cx="9144000" cy="43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Random Forest </a:t>
            </a:r>
          </a:p>
          <a:p>
            <a:pPr marL="0" indent="0">
              <a:buSzPts val="2000"/>
              <a:buNone/>
            </a:pPr>
            <a:endParaRPr lang="en-US" altLang="zh-CN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we must do some data preprocessing as same as ANN model.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build Random forest model to make a prediction.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7C4B8-1C18-F049-A5A5-38E21ED0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2" y="2740050"/>
            <a:ext cx="8830491" cy="30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57176-8647-9748-B58F-07AA8F42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1557904"/>
            <a:ext cx="4152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confusion matrix and plot it(Random Forest model’s Prediction visible).</a:t>
            </a:r>
          </a:p>
          <a:p>
            <a:pPr marL="0" indent="0">
              <a:buSzPts val="2000"/>
              <a:buNone/>
            </a:pPr>
            <a:b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1BEFA-3299-4943-8966-93ACE06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035"/>
            <a:ext cx="9144000" cy="38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rate of KNN models are 0.3866158(K=3), 0.3863691(k=5), 0.3692788(K=10)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Naive Bayes model the error rate is 0.350208. 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CART model(Decision-Tree) the error rate is 0.2676838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C50 model(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Decision-Tree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 error rate is 0.2479196</a:t>
            </a: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Ann model, the error rate is around </a:t>
            </a:r>
            <a:r>
              <a:rPr lang="en-US" altLang="zh-CN" dirty="0"/>
              <a:t>0.26074898243.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the error rate is around 0.2444521498. 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accurate order of each model is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model, Ann model, C50 model and CART model’s accuracy are closed, 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accuracy are better than 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models and Naive Bayes model .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>
            <a:spLocks noGrp="1"/>
          </p:cNvSpPr>
          <p:nvPr>
            <p:ph type="body" idx="1"/>
          </p:nvPr>
        </p:nvSpPr>
        <p:spPr>
          <a:xfrm>
            <a:off x="227013" y="1203767"/>
            <a:ext cx="8691600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rgbClr val="0F787D"/>
              </a:buClr>
              <a:buSzPts val="2000"/>
              <a:buNone/>
            </a:pPr>
            <a:r>
              <a:rPr lang="en-US" sz="2000" b="1" i="1" dirty="0">
                <a:solidFill>
                  <a:srgbClr val="0F78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classification model(s) to predict the potential of employees leaving the company (become terminated).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rgbClr val="8A0028"/>
              </a:buClr>
              <a:buSzPts val="2400"/>
              <a:buNone/>
            </a:pPr>
            <a:r>
              <a:rPr lang="en-US" sz="2400" b="1" u="sng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models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altLang="zh-CN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C50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9563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A0028"/>
              </a:buClr>
              <a:buSzPts val="3000"/>
              <a:buFont typeface="Times New Roman"/>
              <a:buNone/>
            </a:pPr>
            <a:r>
              <a:rPr lang="en-US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our goal?</a:t>
            </a:r>
            <a:endParaRPr dirty="0"/>
          </a:p>
        </p:txBody>
      </p:sp>
      <p:sp>
        <p:nvSpPr>
          <p:cNvPr id="218" name="Google Shape;218;p2"/>
          <p:cNvSpPr txBox="1"/>
          <p:nvPr/>
        </p:nvSpPr>
        <p:spPr>
          <a:xfrm>
            <a:off x="6451700" y="171425"/>
            <a:ext cx="173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85aee8c9_0_30"/>
          <p:cNvSpPr txBox="1">
            <a:spLocks noGrp="1"/>
          </p:cNvSpPr>
          <p:nvPr>
            <p:ph type="body" idx="1"/>
          </p:nvPr>
        </p:nvSpPr>
        <p:spPr>
          <a:xfrm>
            <a:off x="226219" y="1122743"/>
            <a:ext cx="86916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1.Convert the data type of "JOBCODE" from "numeric" to "factor”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Replace all "" with a random ethnicity in "ETHNICITY”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Replace all "" with "Unknown” in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"REFERRAL_SOURCE”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remove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  level from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"REFERRAL_SOURCE”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the data type of "REHIRE" from "logical" to "factor"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Use 30% test 70% training data</a:t>
            </a:r>
          </a:p>
        </p:txBody>
      </p:sp>
      <p:sp>
        <p:nvSpPr>
          <p:cNvPr id="252" name="Google Shape;252;g7585aee8c9_0_3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3" name="Google Shape;253;g7585aee8c9_0_30"/>
          <p:cNvSpPr txBox="1">
            <a:spLocks noGrp="1"/>
          </p:cNvSpPr>
          <p:nvPr>
            <p:ph type="title"/>
          </p:nvPr>
        </p:nvSpPr>
        <p:spPr>
          <a:xfrm>
            <a:off x="226219" y="397057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 Algorithm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Algorithm is an example of instance-based learning where training set records are first stored.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classification of a new unclassified record is performed by comparing it to records in training set to most similar.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K-Nearest Neighbor Algorithm is used most often for classification, although it is also applicable to estimation and prediction tasks.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3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three models for K=3,K=5, K=10 {library(</a:t>
            </a:r>
            <a:r>
              <a:rPr lang="en-US" sz="2400" b="1" dirty="0" err="1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kknn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1.Model for K=3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AA4A77-8D5D-CA43-9262-4392B14E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1" y="2431188"/>
            <a:ext cx="55753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869247-EE8D-314B-8271-EA99CB81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1" y="4088542"/>
            <a:ext cx="6362700" cy="107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2.Model for K=5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8B559-A364-1E42-AB69-338CADAD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" y="2069247"/>
            <a:ext cx="5588000" cy="109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13872-936F-3940-9FD3-70FDBC80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0" y="3696554"/>
            <a:ext cx="5829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3.Model for K=10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148D1-D324-A243-B673-297B73B9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6" y="1787979"/>
            <a:ext cx="56642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7D1E1E-2D09-EE45-A1D8-21F53097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6" y="3546610"/>
            <a:ext cx="5842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for the models of  K=3,K=5, K=10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 error rate for K = 3, K = 5 ,K = 10 are  closed, and  k= 10 is  the most accurate one, so the number K has a little influence with the accuracy of KNN’s Prediction.</a:t>
            </a: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5D94C-1129-C04F-A3B2-7C6BE05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5" y="2360374"/>
            <a:ext cx="5552622" cy="943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E7C66D-8420-F44D-BE36-C4EBC940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" y="3564019"/>
            <a:ext cx="5193394" cy="890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7CCAEC-7CE0-984F-8DE6-BB1EDDB4A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35" y="4554414"/>
            <a:ext cx="4834165" cy="1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e1071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Naive Bayes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Naive Bayes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26F7F1-EA3B-9143-8AF3-60E59D69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9" y="2409371"/>
            <a:ext cx="4826000" cy="11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2F88E-9DCC-164E-8F8E-221B4530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9" y="3918857"/>
            <a:ext cx="433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710</Words>
  <Application>Microsoft Macintosh PowerPoint</Application>
  <PresentationFormat>全屏显示(4:3)</PresentationFormat>
  <Paragraphs>211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Century Gothic</vt:lpstr>
      <vt:lpstr>Times New Roman</vt:lpstr>
      <vt:lpstr>Calibri</vt:lpstr>
      <vt:lpstr>Arial</vt:lpstr>
      <vt:lpstr>Cover Slides</vt:lpstr>
      <vt:lpstr>Content - No Photos</vt:lpstr>
      <vt:lpstr>Closing Slide</vt:lpstr>
      <vt:lpstr>PowerPoint 演示文稿</vt:lpstr>
      <vt:lpstr>What is our goal?</vt:lpstr>
      <vt:lpstr>Data Preprocessing</vt:lpstr>
      <vt:lpstr>Predict STATUS using KNN </vt:lpstr>
      <vt:lpstr>Predict STATUS using KNN </vt:lpstr>
      <vt:lpstr>Predict STATUS using KNN </vt:lpstr>
      <vt:lpstr>Predict STATUS using KNN </vt:lpstr>
      <vt:lpstr>Predict STATUS using KNN </vt:lpstr>
      <vt:lpstr>Predict STATUS using Naive Bayes </vt:lpstr>
      <vt:lpstr>Predict STATUS using CART</vt:lpstr>
      <vt:lpstr>Predict STATUS using C50</vt:lpstr>
      <vt:lpstr>Predict STATUS using ANN</vt:lpstr>
      <vt:lpstr>Predict STATUS using ANN</vt:lpstr>
      <vt:lpstr>Predict STATUS using ANN</vt:lpstr>
      <vt:lpstr>Predict STATUS using ANN</vt:lpstr>
      <vt:lpstr>Predict STATUS using Random Forest</vt:lpstr>
      <vt:lpstr>Predict STATUS using Random Forest</vt:lpstr>
      <vt:lpstr>Predict STATUS using Random Forest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Laura Bubeck</dc:creator>
  <cp:lastModifiedBy>Haopeng Hu</cp:lastModifiedBy>
  <cp:revision>49</cp:revision>
  <dcterms:created xsi:type="dcterms:W3CDTF">2013-11-01T14:42:31Z</dcterms:created>
  <dcterms:modified xsi:type="dcterms:W3CDTF">2020-05-07T22:04:37Z</dcterms:modified>
</cp:coreProperties>
</file>