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4" r:id="rId3"/>
  </p:sldMasterIdLst>
  <p:notesMasterIdLst>
    <p:notesMasterId r:id="rId22"/>
  </p:notesMasterIdLst>
  <p:sldIdLst>
    <p:sldId id="256" r:id="rId4"/>
    <p:sldId id="257" r:id="rId5"/>
    <p:sldId id="276" r:id="rId6"/>
    <p:sldId id="282" r:id="rId7"/>
    <p:sldId id="260" r:id="rId8"/>
    <p:sldId id="277" r:id="rId9"/>
    <p:sldId id="278" r:id="rId10"/>
    <p:sldId id="283" r:id="rId11"/>
    <p:sldId id="279" r:id="rId12"/>
    <p:sldId id="280" r:id="rId13"/>
    <p:sldId id="281" r:id="rId14"/>
    <p:sldId id="284" r:id="rId15"/>
    <p:sldId id="285" r:id="rId16"/>
    <p:sldId id="286" r:id="rId17"/>
    <p:sldId id="288" r:id="rId18"/>
    <p:sldId id="289" r:id="rId19"/>
    <p:sldId id="287" r:id="rId20"/>
    <p:sldId id="275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w72jTQx/twtUvsrbXHMWFhgi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8"/>
    <p:restoredTop sz="96882"/>
  </p:normalViewPr>
  <p:slideViewPr>
    <p:cSldViewPr snapToGrid="0">
      <p:cViewPr varScale="1">
        <p:scale>
          <a:sx n="160" d="100"/>
          <a:sy n="16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73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67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642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94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99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4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38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393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85aee8c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7585aee8c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22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92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17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44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23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6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dwin A Stevens Hall">
  <p:cSld name="Edwin A Stevens Hall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Google Shape;15;p1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6" name="Google Shape;16;p1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1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1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Google Shape;20;p1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2" name="Google Shape;22;p1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3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3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">
  <p:cSld name="Title with no Subhea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2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3"/>
          <p:cNvGrpSpPr/>
          <p:nvPr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158" name="Google Shape;158;p23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23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2" name="Google Shape;162;p23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" name="Google Shape;28;p24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9" name="Google Shape;29;p2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6" y="-14942"/>
            <a:ext cx="23241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4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33" name="Google Shape;33;p2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2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2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Clock">
  <p:cSld name="Stevens Cloc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1" name="Google Shape;41;p25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42" name="Google Shape;42;p2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2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44;p2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25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6" name="Google Shape;46;p2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Fountain">
  <p:cSld name="Stevens Fountai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4" name="Google Shape;54;p26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55" name="Google Shape;55;p2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2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57;p2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26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59" name="Google Shape;59;p2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2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" name="Google Shape;61;p2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7" name="Google Shape;67;p27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68" name="Google Shape;68;p2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2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70;p2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27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72" name="Google Shape;72;p2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2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4" name="Google Shape;74;p2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with NYC skyline">
  <p:cSld name="Students with NYC skylin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0" name="Google Shape;80;p28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1" name="Google Shape;81;p2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2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3" name="Google Shape;83;p2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2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85" name="Google Shape;85;p2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2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7" name="Google Shape;87;p28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us Aerial">
  <p:cSld name="Campus Aeria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9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3" name="Google Shape;93;p2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4" name="Google Shape;94;p2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2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98" name="Google Shape;98;p2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2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2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0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6" name="Google Shape;106;p30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7" name="Google Shape;107;p30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30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" name="Google Shape;109;p3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0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11" name="Google Shape;111;p30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30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3" name="Google Shape;113;p30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0"/>
          <p:cNvCxnSpPr/>
          <p:nvPr/>
        </p:nvCxnSpPr>
        <p:spPr>
          <a:xfrm>
            <a:off x="6099048" y="6419355"/>
            <a:ext cx="3044952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0" y="6419912"/>
            <a:ext cx="6099048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91150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0"/>
          <p:cNvGrpSpPr/>
          <p:nvPr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21" name="Google Shape;121;p2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2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23" name="Google Shape;123;p20"/>
            <p:cNvPicPr preferRelativeResize="0"/>
            <p:nvPr/>
          </p:nvPicPr>
          <p:blipFill rotWithShape="1">
            <a:blip r:embed="rId9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"/>
          <p:cNvSpPr txBox="1">
            <a:spLocks noGrp="1"/>
          </p:cNvSpPr>
          <p:nvPr>
            <p:ph type="body" idx="1"/>
          </p:nvPr>
        </p:nvSpPr>
        <p:spPr>
          <a:xfrm>
            <a:off x="123824" y="1908313"/>
            <a:ext cx="5267159" cy="4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C00000"/>
              </a:buClr>
            </a:pPr>
            <a:r>
              <a:rPr lang="en-US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Daoyuan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Chen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Haopeng Hu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CS-513A                                CS-513A</a:t>
            </a:r>
          </a:p>
          <a:p>
            <a:pPr marL="0" lvl="0" indent="0"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        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</a:t>
            </a:r>
          </a:p>
          <a:p>
            <a:pPr marL="0" indent="0"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</a:p>
          <a:p>
            <a:pPr marL="0" lvl="0" indent="0"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"/>
          <p:cNvSpPr txBox="1">
            <a:spLocks noGrp="1"/>
          </p:cNvSpPr>
          <p:nvPr>
            <p:ph type="body" idx="2"/>
          </p:nvPr>
        </p:nvSpPr>
        <p:spPr>
          <a:xfrm>
            <a:off x="123825" y="1160891"/>
            <a:ext cx="5813988" cy="139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ECF848-89E1-7E4A-B05D-575FE84C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9" y="2418251"/>
            <a:ext cx="1374059" cy="12284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54B041-1CF1-6F4E-98F4-F9246244E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27" y="2329642"/>
            <a:ext cx="1461173" cy="13170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D399C7-54D5-4143-A8DD-207C62D355D0}"/>
              </a:ext>
            </a:extLst>
          </p:cNvPr>
          <p:cNvSpPr txBox="1"/>
          <p:nvPr/>
        </p:nvSpPr>
        <p:spPr>
          <a:xfrm>
            <a:off x="11419114" y="36467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</a:t>
            </a:r>
            <a:r>
              <a:rPr lang="en-US" sz="2400" b="1" dirty="0" err="1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rpart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and library(</a:t>
            </a:r>
            <a:r>
              <a:rPr lang="en-US" sz="2400" b="1" dirty="0" err="1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rpart.plot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CART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CART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F56B12-E2AB-ED48-AE6F-CB96EE2F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7" y="2365829"/>
            <a:ext cx="5219700" cy="116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60406C-FDCE-684B-A98A-ADFC8E56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8" y="3859893"/>
            <a:ext cx="5346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library(C50)</a:t>
            </a:r>
          </a:p>
          <a:p>
            <a:pPr marL="0" lvl="0" indent="0"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C50</a:t>
            </a: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C50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C545DC-5562-F441-A767-BF794328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8" y="2482850"/>
            <a:ext cx="4978400" cy="1130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63ACDE-37A2-3F47-80EA-4E7B2B7E4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8" y="4160746"/>
            <a:ext cx="5257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ANN</a:t>
            </a:r>
          </a:p>
          <a:p>
            <a:pPr marL="0" lvl="0" indent="0">
              <a:buSzPts val="2000"/>
              <a:buNone/>
            </a:pPr>
            <a:endParaRPr lang="en-US"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this model, because we ANN need all data are numeric type, So we need more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pretreatment</a:t>
            </a:r>
            <a:r>
              <a:rPr lang="en-US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as following.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min-max scaling each numerical feature column to the range [0,1]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one-hot encoding on each categorical feature column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one-hot encoding on label column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Concatenate normalized numerical features and one-hot encoded categorical features into X and denote label by y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60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Use </a:t>
            </a:r>
            <a:r>
              <a:rPr lang="en-US" sz="1800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train a neural network with one 5-node hidden layer and a 1-node sigmoid output layer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113227-E4E7-8242-BF5A-966C35893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1753856"/>
            <a:ext cx="8437419" cy="40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7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Evaluate the accuracy of the prediction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44BF50-9B81-D344-BDFE-F69641E63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5" y="1489942"/>
            <a:ext cx="8153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altLang="zh-C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Random Forest </a:t>
            </a:r>
          </a:p>
          <a:p>
            <a:pPr marL="0" indent="0">
              <a:buSzPts val="2000"/>
              <a:buNone/>
            </a:pPr>
            <a:endParaRPr lang="en-US" altLang="zh-CN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Random Forest Model, we must do some pretreatment as same as ANN model.</a:t>
            </a: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can build Random forest model to make a prediction.</a:t>
            </a: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7C4B8-1C18-F049-A5A5-38E21ED0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2" y="2740050"/>
            <a:ext cx="8830491" cy="30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9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Evaluate the accuracy of the prediction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57176-8647-9748-B58F-07AA8F42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8" y="1557904"/>
            <a:ext cx="4152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error rate of KNN models are 0.3866158(K=3), 0.3863691(k=5), 0.3692788(K=10)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Naive Bayes model the error rate is 0.350208. 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CART model(Decision-Tree) the error rate is 0.2676838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C50 model(</a:t>
            </a: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Decision-Tree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the error rate is 0.2479196</a:t>
            </a: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Ann model, the error rate is around 0.2446532619. 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Random Forest model, the error rate is around 0.2444521498. 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accurate order of each model is 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model&gt;Ann model&gt; C50 model(Decision-Tree) &gt; CART model(Decision-Tree)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Naive Bayes model &gt; KNN models (Order by K number)</a:t>
            </a: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dirty="0">
                <a:solidFill>
                  <a:srgbClr val="8A0028"/>
                </a:solidFill>
              </a:rPr>
              <a:t>Conclusion</a:t>
            </a:r>
            <a:endParaRPr lang="en-US"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71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>
            <a:spLocks noGrp="1"/>
          </p:cNvSpPr>
          <p:nvPr>
            <p:ph type="subTitle" idx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>
            <a:spLocks noGrp="1"/>
          </p:cNvSpPr>
          <p:nvPr>
            <p:ph type="body" idx="1"/>
          </p:nvPr>
        </p:nvSpPr>
        <p:spPr>
          <a:xfrm>
            <a:off x="227013" y="1203767"/>
            <a:ext cx="8691600" cy="5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Clr>
                <a:srgbClr val="0F787D"/>
              </a:buClr>
              <a:buSzPts val="2000"/>
              <a:buNone/>
            </a:pPr>
            <a:r>
              <a:rPr lang="en-US" sz="2000" b="1" i="1" dirty="0">
                <a:solidFill>
                  <a:srgbClr val="0F78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classification model(s) to predict the potential of employees leaving the company (become terminated).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rgbClr val="8A0028"/>
              </a:buClr>
              <a:buSzPts val="2400"/>
              <a:buNone/>
            </a:pPr>
            <a:r>
              <a:rPr lang="en-US" sz="2400" b="1" u="sng" dirty="0">
                <a:solidFill>
                  <a:srgbClr val="8A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models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altLang="zh-CN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 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C50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9563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A0028"/>
              </a:buClr>
              <a:buSzPts val="3000"/>
              <a:buFont typeface="Times New Roman"/>
              <a:buNone/>
            </a:pPr>
            <a:r>
              <a:rPr lang="en-US" dirty="0">
                <a:solidFill>
                  <a:srgbClr val="8A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our goal?</a:t>
            </a:r>
            <a:endParaRPr dirty="0"/>
          </a:p>
        </p:txBody>
      </p:sp>
      <p:sp>
        <p:nvSpPr>
          <p:cNvPr id="218" name="Google Shape;218;p2"/>
          <p:cNvSpPr txBox="1"/>
          <p:nvPr/>
        </p:nvSpPr>
        <p:spPr>
          <a:xfrm>
            <a:off x="6451700" y="171425"/>
            <a:ext cx="173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 txBox="1"/>
          <p:nvPr/>
        </p:nvSpPr>
        <p:spPr>
          <a:xfrm>
            <a:off x="382875" y="6508213"/>
            <a:ext cx="140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999999"/>
                </a:solidFill>
              </a:rPr>
              <a:t>Xiaoyu Fan</a:t>
            </a:r>
            <a:endParaRPr sz="1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85aee8c9_0_30"/>
          <p:cNvSpPr txBox="1">
            <a:spLocks noGrp="1"/>
          </p:cNvSpPr>
          <p:nvPr>
            <p:ph type="body" idx="1"/>
          </p:nvPr>
        </p:nvSpPr>
        <p:spPr>
          <a:xfrm>
            <a:off x="226219" y="1122743"/>
            <a:ext cx="8691600" cy="5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endParaRPr lang="en-US"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1.Convert the data type of "JOBCODE" from "numeric" to "factor”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Replace all "" with a random ethnicity in "ETHNICITY”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Replace all "" with "Unknown” in </a:t>
            </a: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"REFERRAL_SOURCE”</a:t>
            </a: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remove </a:t>
            </a: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  level from</a:t>
            </a: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"REFERRAL_SOURCE” 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the data type of "REHIRE" from "logical" to "factor" 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Use 30% test 70% training data</a:t>
            </a:r>
          </a:p>
        </p:txBody>
      </p:sp>
      <p:sp>
        <p:nvSpPr>
          <p:cNvPr id="252" name="Google Shape;252;g7585aee8c9_0_3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3" name="Google Shape;253;g7585aee8c9_0_30"/>
          <p:cNvSpPr txBox="1">
            <a:spLocks noGrp="1"/>
          </p:cNvSpPr>
          <p:nvPr>
            <p:ph type="title"/>
          </p:nvPr>
        </p:nvSpPr>
        <p:spPr>
          <a:xfrm>
            <a:off x="226219" y="397057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dirty="0">
                <a:solidFill>
                  <a:srgbClr val="8A0028"/>
                </a:solidFill>
              </a:rPr>
              <a:t>Pretreatment</a:t>
            </a:r>
            <a:r>
              <a:rPr lang="zh-CN" altLang="en-US" dirty="0">
                <a:solidFill>
                  <a:srgbClr val="8A0028"/>
                </a:solidFill>
              </a:rPr>
              <a:t> </a:t>
            </a:r>
            <a:r>
              <a:rPr lang="en-US" altLang="zh-CN" dirty="0">
                <a:solidFill>
                  <a:srgbClr val="8A0028"/>
                </a:solidFill>
              </a:rPr>
              <a:t>With Data</a:t>
            </a:r>
            <a:endParaRPr lang="en-US" dirty="0"/>
          </a:p>
        </p:txBody>
      </p:sp>
      <p:sp>
        <p:nvSpPr>
          <p:cNvPr id="254" name="Google Shape;254;g7585aee8c9_0_3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2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altLang="zh-C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Neighbor Algorithm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 Algorithm is an example of instance-based learning where training set records are first stored. 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endParaRPr lang="en-US" altLang="zh-CN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classification of a new unclassified record is performed by comparing it to records in training set to most similar. 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endParaRPr lang="en-US" altLang="zh-CN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K-Nearest Neighbor Algorithm is used most often for classification, although it is also applicable to estimation and prediction tasks.</a:t>
            </a: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435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three models for K=3,K=5, K=10 {library(</a:t>
            </a:r>
            <a:r>
              <a:rPr lang="en-US" sz="2400" b="1" dirty="0" err="1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kknn</a:t>
            </a: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 sz="1800" b="1" dirty="0">
              <a:solidFill>
                <a:srgbClr val="20586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1.Model for K=3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AA4A77-8D5D-CA43-9262-4392B14E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1" y="2431188"/>
            <a:ext cx="55753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869247-EE8D-314B-8271-EA99CB817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1" y="4088542"/>
            <a:ext cx="6362700" cy="107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2.Model for K=5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D8B559-A364-1E42-AB69-338CADAD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8" y="2069247"/>
            <a:ext cx="5588000" cy="1092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413872-936F-3940-9FD3-70FDBC80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0" y="3696554"/>
            <a:ext cx="5829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3.Model for K=10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148D1-D324-A243-B673-297B73B9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6" y="1787979"/>
            <a:ext cx="56642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7D1E1E-2D09-EE45-A1D8-21F53097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6" y="3546610"/>
            <a:ext cx="5842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altLang="zh-CN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 for the models of  K=3,K=5, K=10</a:t>
            </a: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 error rate for K = 3, K = 5 ,K = 10 are  closed, and  k= 10 is  the most accurate one, so the number K has a little influence with the accuracy of KNN’s Prediction.</a:t>
            </a: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75D94C-1129-C04F-A3B2-7C6BE05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5" y="2360374"/>
            <a:ext cx="5552622" cy="943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E7C66D-8420-F44D-BE36-C4EBC940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5" y="3564019"/>
            <a:ext cx="5193394" cy="890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7CCAEC-7CE0-984F-8DE6-BB1EDDB4A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35" y="4554414"/>
            <a:ext cx="4834165" cy="10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library(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e1071</a:t>
            </a: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1" dirty="0">
              <a:solidFill>
                <a:srgbClr val="20586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Naive Bayes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Naive Bayes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26F7F1-EA3B-9143-8AF3-60E59D69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9" y="2409371"/>
            <a:ext cx="4826000" cy="116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F2F88E-9DCC-164E-8F8E-221B45304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29" y="3918857"/>
            <a:ext cx="4330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689</Words>
  <Application>Microsoft Macintosh PowerPoint</Application>
  <PresentationFormat>全屏显示(4:3)</PresentationFormat>
  <Paragraphs>205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Century Gothic</vt:lpstr>
      <vt:lpstr>Times New Roman</vt:lpstr>
      <vt:lpstr>Calibri</vt:lpstr>
      <vt:lpstr>Arial</vt:lpstr>
      <vt:lpstr>Cover Slides</vt:lpstr>
      <vt:lpstr>Content - No Photos</vt:lpstr>
      <vt:lpstr>Closing Slide</vt:lpstr>
      <vt:lpstr>PowerPoint 演示文稿</vt:lpstr>
      <vt:lpstr>What is our goal?</vt:lpstr>
      <vt:lpstr>Pretreatment With Data</vt:lpstr>
      <vt:lpstr>Predict STATUS using KNN </vt:lpstr>
      <vt:lpstr>Predict STATUS using KNN </vt:lpstr>
      <vt:lpstr>Predict STATUS using KNN </vt:lpstr>
      <vt:lpstr>Predict STATUS using KNN </vt:lpstr>
      <vt:lpstr>Predict STATUS using KNN </vt:lpstr>
      <vt:lpstr>Predict STATUS using Naive Bayes </vt:lpstr>
      <vt:lpstr>Predict STATUS using CART</vt:lpstr>
      <vt:lpstr>Predict STATUS using C50</vt:lpstr>
      <vt:lpstr>Predict STATUS using ANN</vt:lpstr>
      <vt:lpstr>Predict STATUS using ANN</vt:lpstr>
      <vt:lpstr>Predict STATUS using ANN</vt:lpstr>
      <vt:lpstr>Predict STATUS using Random Forest</vt:lpstr>
      <vt:lpstr>Predict STATUS using Random Forest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Laura Bubeck</dc:creator>
  <cp:lastModifiedBy>Haopeng Hu</cp:lastModifiedBy>
  <cp:revision>32</cp:revision>
  <dcterms:created xsi:type="dcterms:W3CDTF">2013-11-01T14:42:31Z</dcterms:created>
  <dcterms:modified xsi:type="dcterms:W3CDTF">2020-05-06T23:41:54Z</dcterms:modified>
</cp:coreProperties>
</file>