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6" r:id="rId8"/>
    <p:sldId id="26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42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C00B-02EF-8C90-2B9F-D7EBC90DA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4270A-EF0B-A283-0394-F2F04A5F6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A7253-552A-7E1C-AB04-D53C8BD5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24773-EF50-457C-CE36-C339D80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2C862-F822-28CB-E39C-C87856C5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5CA9A-FCEA-1DC2-C26B-86961259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44BBA-9693-6404-1D02-224D7BFE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51145-E94F-B09B-7F9F-7D3CBD5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549C5-F19E-265A-1294-FF943D2F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564D-A05B-3B29-797E-1C8646C4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7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72B10-ACB6-98E8-46F8-21C98CFD9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EF845-BC59-6D5A-AFAE-14896E51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34DD-9765-DB18-3D05-998476FD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CA234-5FBE-79A0-55F9-1AB386C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17BBE-BD3F-25E0-CD27-407CE63A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71C79-55D7-0A81-23FF-48FBB705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C16EE-F14B-FA53-0146-3051B9E2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08EBD-60D8-749B-7041-844702DE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681F5-D6C4-7E7E-F794-6DCFF66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89AE2-0786-6824-010D-B4DA3B3E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747F-5C79-FCC6-EED7-2738433D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ED73E-70B0-6927-BBB3-5E1D2F1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5378B-FAFD-12CB-62C4-A218239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12D-BA88-3271-4138-6168C2C3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2FAC8-6BAA-83D6-C72F-BD5D6E2F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8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CD27F-C025-9C83-3E4E-3867BA5D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6BBC0-955D-C537-74C3-9C069B282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A8A7A-3BFE-5A37-C930-3F6CFC15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6DCFD-6EAF-8772-5785-78D5AAB0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ACD5B-4B22-5DB3-9C17-BEC8C4FB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B0D89-FB8D-7843-95F9-8C4842D8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BB5D-43B6-9A69-AC36-DDB4C28C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36102-DBC8-0A97-36C5-A62F66D5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86376-5AA3-DEE0-1DA4-C507FCB7C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25B70-6CE2-102F-6E4E-629F03C85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E1D94F-B22C-9F4B-BF3D-629E0B7F6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9609C-1B54-BC8B-14BC-03C94D5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27AAC-4ADB-DD55-ADD0-7835C8B3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A50BB9-60E4-6CAB-902B-27FD9C4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6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08A21-89AC-CCAA-F72C-6BD231FF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7DE29F-34A0-8A97-90AA-A118248B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AACDA-C774-0699-F249-A1F68E36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BCB76E-7524-4C6A-763B-516A903B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D67763-EF38-C689-EA4A-7F1209F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FA2ED-0DFB-6207-DC94-F766A5F8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31CB7-397E-3FDF-99AE-AD3BFF9C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EC91-64AA-5ACA-5AD4-19B07C4F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01EB-6315-E11C-A4FB-94739379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21768-6986-8189-E656-BDA2DCEE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CF614-8821-54F1-C3A5-26AC55F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431CA-16F1-0D10-EC2F-2DD25713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5C2A6-02B8-C026-90E9-F7D7E29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795FE-842F-7A85-A1DD-E09DEA22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CBC76-EDB8-2F98-B656-79A0BE09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C64F3-9090-9502-58CF-7002F37F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7B44C-86A4-EDBC-699A-56198125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B8D88-8EAA-ED63-0269-AAEEF294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000EB-7DDF-920E-8627-1C7EF689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89428-DCDB-85F9-00CC-7FB4FEB0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5000C-02D7-6E60-6CB7-8401E9DF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313FB-D18F-BDFA-CC9F-18899C7DC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323B-CAE0-4BB3-91D1-432E32E2037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A3A98-EC6D-1B12-3600-BD886AF9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9DA79-1E23-DC9A-6845-C169AB861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8CB3-ED1E-428A-A0CB-5063AE8A4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B760C8-5373-C265-2755-C8993F741C3F}"/>
              </a:ext>
            </a:extLst>
          </p:cNvPr>
          <p:cNvSpPr txBox="1"/>
          <p:nvPr/>
        </p:nvSpPr>
        <p:spPr>
          <a:xfrm>
            <a:off x="526758" y="318781"/>
            <a:ext cx="11004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为了了解我们母婴间血液中病毒组的情况，我们试图用20个母子对（40个样本）的血液WGS数据来进行病毒组图谱和病毒整合分析。</a:t>
            </a:r>
            <a:endParaRPr lang="en-US" altLang="zh-CN" dirty="0"/>
          </a:p>
          <a:p>
            <a:r>
              <a:rPr lang="zh-CN" altLang="en-US" dirty="0"/>
              <a:t>鉴于以往的相关研究方法，我们的研究方法是：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病毒组分析</a:t>
            </a:r>
            <a:r>
              <a:rPr lang="zh-CN" altLang="en-US" dirty="0"/>
              <a:t>：剔除掉人基因组序列，以及剔除注释在细菌、古细菌、真菌和质粒相关序列，用剩下的序列进一步比对注释到病毒基因组中。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病毒整合分析</a:t>
            </a:r>
            <a:r>
              <a:rPr lang="zh-CN" altLang="en-US" dirty="0"/>
              <a:t>：提取hg38.bam中的unmapped和softclip reads，在比对到病毒基因组上，通过比对上的相同</a:t>
            </a:r>
            <a:r>
              <a:rPr lang="en-US" altLang="zh-CN" dirty="0"/>
              <a:t>reads ID</a:t>
            </a:r>
            <a:r>
              <a:rPr lang="zh-CN" altLang="en-US" dirty="0"/>
              <a:t>来定位整合位点。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809CDB-459E-9F82-4D9F-EA975B3D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6" y="2746200"/>
            <a:ext cx="4446480" cy="37007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CA9BB6-0829-B6A3-FAE3-A67CC41FDC6F}"/>
              </a:ext>
            </a:extLst>
          </p:cNvPr>
          <p:cNvSpPr txBox="1"/>
          <p:nvPr/>
        </p:nvSpPr>
        <p:spPr>
          <a:xfrm>
            <a:off x="5256385" y="3976110"/>
            <a:ext cx="43350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后面分析发现，在直接通过比对pangenome基因组去除后，人基因组相关的序列已经很少了，便省略了去除重复序列和T2T比对的步骤</a:t>
            </a:r>
          </a:p>
        </p:txBody>
      </p:sp>
    </p:spTree>
    <p:extLst>
      <p:ext uri="{BB962C8B-B14F-4D97-AF65-F5344CB8AC3E}">
        <p14:creationId xmlns:p14="http://schemas.microsoft.com/office/powerpoint/2010/main" val="144082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DFF019-2CCA-E77A-791D-FE112B188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27847"/>
              </p:ext>
            </p:extLst>
          </p:nvPr>
        </p:nvGraphicFramePr>
        <p:xfrm>
          <a:off x="269062" y="1616466"/>
          <a:ext cx="9105901" cy="1266825"/>
        </p:xfrm>
        <a:graphic>
          <a:graphicData uri="http://schemas.openxmlformats.org/drawingml/2006/table">
            <a:tbl>
              <a:tblPr/>
              <a:tblGrid>
                <a:gridCol w="1703193">
                  <a:extLst>
                    <a:ext uri="{9D8B030D-6E8A-4147-A177-3AD203B41FA5}">
                      <a16:colId xmlns:a16="http://schemas.microsoft.com/office/drawing/2014/main" val="1729711683"/>
                    </a:ext>
                  </a:extLst>
                </a:gridCol>
                <a:gridCol w="1611215">
                  <a:extLst>
                    <a:ext uri="{9D8B030D-6E8A-4147-A177-3AD203B41FA5}">
                      <a16:colId xmlns:a16="http://schemas.microsoft.com/office/drawing/2014/main" val="3149749990"/>
                    </a:ext>
                  </a:extLst>
                </a:gridCol>
                <a:gridCol w="1217926">
                  <a:extLst>
                    <a:ext uri="{9D8B030D-6E8A-4147-A177-3AD203B41FA5}">
                      <a16:colId xmlns:a16="http://schemas.microsoft.com/office/drawing/2014/main" val="3425047206"/>
                    </a:ext>
                  </a:extLst>
                </a:gridCol>
                <a:gridCol w="1322592">
                  <a:extLst>
                    <a:ext uri="{9D8B030D-6E8A-4147-A177-3AD203B41FA5}">
                      <a16:colId xmlns:a16="http://schemas.microsoft.com/office/drawing/2014/main" val="1161656432"/>
                    </a:ext>
                  </a:extLst>
                </a:gridCol>
                <a:gridCol w="1360652">
                  <a:extLst>
                    <a:ext uri="{9D8B030D-6E8A-4147-A177-3AD203B41FA5}">
                      <a16:colId xmlns:a16="http://schemas.microsoft.com/office/drawing/2014/main" val="3406998601"/>
                    </a:ext>
                  </a:extLst>
                </a:gridCol>
                <a:gridCol w="1890323">
                  <a:extLst>
                    <a:ext uri="{9D8B030D-6E8A-4147-A177-3AD203B41FA5}">
                      <a16:colId xmlns:a16="http://schemas.microsoft.com/office/drawing/2014/main" val="2746647468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reads count                (unmapped +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softclip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reads count (virus)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virus species count (Cov. &gt; 0.5) /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 integrated into Human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viurs integrated into Human  (Cov. &gt; 0.5) /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326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00114031182M22BFF2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3,717,986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333,350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/ 1317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36,315,754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/ 1094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2244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00116021276M31BFF2A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17,666,384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1,499,712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 1303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232,375,509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 1293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8664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14201404BFF2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3,392,510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260,831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 1073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31,266,365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 946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4221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16100898BFF2A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17,341,347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1,206,096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 1350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186,592,294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/1275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051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9E3A69A-516D-4249-B898-937217DD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44" y="3230394"/>
            <a:ext cx="5721506" cy="25079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91C74FA-2F45-A1CF-025A-CE15F54A4A37}"/>
              </a:ext>
            </a:extLst>
          </p:cNvPr>
          <p:cNvSpPr txBox="1"/>
          <p:nvPr/>
        </p:nvSpPr>
        <p:spPr>
          <a:xfrm>
            <a:off x="106532" y="3230395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12</a:t>
            </a:r>
            <a:r>
              <a:rPr lang="zh-CN" altLang="en-US" sz="1200" dirty="0"/>
              <a:t>个覆盖度超过一半的病毒物种</a:t>
            </a:r>
            <a:endParaRPr lang="en-US" altLang="zh-CN" sz="1200" dirty="0"/>
          </a:p>
          <a:p>
            <a:r>
              <a:rPr lang="zh-CN" altLang="en-US" sz="1200" dirty="0"/>
              <a:t>&gt;NC_022518.1 Human endogenous retrovirus K113 complete genome</a:t>
            </a:r>
          </a:p>
          <a:p>
            <a:r>
              <a:rPr lang="zh-CN" altLang="en-US" sz="1200" dirty="0"/>
              <a:t>&gt;NC_042113.1 Pseudomonas phage vB_PaeM_C2-10_Ab02, complete genome</a:t>
            </a:r>
          </a:p>
          <a:p>
            <a:r>
              <a:rPr lang="zh-CN" altLang="en-US" sz="1200" dirty="0"/>
              <a:t>&gt;NC_073617.1 Pseudomonas phage YS35, complete genome</a:t>
            </a:r>
          </a:p>
          <a:p>
            <a:r>
              <a:rPr lang="zh-CN" altLang="en-US" sz="1200" dirty="0"/>
              <a:t>&gt;NC_073608.1 Pseudomonas phage Henu5, complete genome</a:t>
            </a:r>
          </a:p>
          <a:p>
            <a:r>
              <a:rPr lang="zh-CN" altLang="en-US" sz="1200" dirty="0"/>
              <a:t>&gt;NC_073609.1 Pseudomonas phage vB_PaM_EPA1, complete genome</a:t>
            </a:r>
          </a:p>
          <a:p>
            <a:r>
              <a:rPr lang="zh-CN" altLang="en-US" sz="1200" dirty="0"/>
              <a:t>&gt;NC_073619.1 Pseudomonas phage vB_PA45_GUMS, complete genome</a:t>
            </a:r>
          </a:p>
          <a:p>
            <a:r>
              <a:rPr lang="zh-CN" altLang="en-US" sz="1200" dirty="0"/>
              <a:t>&gt;NC_073620.1 Pseudomonas phage phipa10, complete genome</a:t>
            </a:r>
          </a:p>
          <a:p>
            <a:r>
              <a:rPr lang="zh-CN" altLang="en-US" sz="1200" dirty="0"/>
              <a:t>&gt;NC_073621.1 Pseudomonas phage vB_Paer_Ps12, complete genome</a:t>
            </a:r>
          </a:p>
          <a:p>
            <a:r>
              <a:rPr lang="zh-CN" altLang="en-US" sz="1200" dirty="0"/>
              <a:t>&gt;NC_073615.1 Pseudomonas phage HJ01, complete genome</a:t>
            </a:r>
          </a:p>
          <a:p>
            <a:r>
              <a:rPr lang="zh-CN" altLang="en-US" sz="1200" dirty="0"/>
              <a:t>&gt;NC_073614.1 Pseudomonas phage vB_PaeM_B31, complete genome</a:t>
            </a:r>
          </a:p>
          <a:p>
            <a:r>
              <a:rPr lang="zh-CN" altLang="en-US" sz="1200" dirty="0"/>
              <a:t>&gt;NC_073616.1 Pseudomonas phage vB_PaeS_B8, complete genome</a:t>
            </a:r>
          </a:p>
          <a:p>
            <a:r>
              <a:rPr lang="zh-CN" altLang="en-US" sz="1200" dirty="0"/>
              <a:t>&gt;NC_073618.1 Pseudomonas phage vB_PaeM_B55, complete genome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EC5174-71F3-C4FD-7D01-38720928CDE9}"/>
              </a:ext>
            </a:extLst>
          </p:cNvPr>
          <p:cNvSpPr txBox="1"/>
          <p:nvPr/>
        </p:nvSpPr>
        <p:spPr>
          <a:xfrm>
            <a:off x="499367" y="69036"/>
            <a:ext cx="10242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病毒整合在hg38的分析（用了</a:t>
            </a:r>
            <a:r>
              <a:rPr lang="en-US" altLang="zh-CN" dirty="0"/>
              <a:t>4</a:t>
            </a:r>
            <a:r>
              <a:rPr lang="zh-CN" altLang="en-US" dirty="0"/>
              <a:t>个样本）</a:t>
            </a:r>
            <a:endParaRPr lang="en-US" altLang="zh-CN" dirty="0"/>
          </a:p>
          <a:p>
            <a:r>
              <a:rPr lang="zh-CN" altLang="en-US" dirty="0"/>
              <a:t>1.提取hg38.bam中的unmapped和softclip reads，将这些reads比对到病毒基因组中（bwa -mem）</a:t>
            </a:r>
            <a:endParaRPr lang="en-US" altLang="zh-CN" dirty="0"/>
          </a:p>
          <a:p>
            <a:r>
              <a:rPr lang="zh-CN" altLang="en-US" dirty="0"/>
              <a:t>2.提取1.中比对到病毒的reads name，看这些reads在hg38中的比对情况</a:t>
            </a:r>
            <a:endParaRPr lang="en-US" altLang="zh-CN" dirty="0"/>
          </a:p>
          <a:p>
            <a:r>
              <a:rPr lang="zh-CN" altLang="en-US" dirty="0"/>
              <a:t>3.统计在病毒和hg38中都有比对的reads；病毒的覆盖情况；整合在hg38的位点注释和总长度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90AA6-C7CB-A8F4-51F5-06CDDC075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61" y="1538119"/>
            <a:ext cx="2403677" cy="16784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33575D-0B6F-CA54-3980-0A0CE8BA8C31}"/>
              </a:ext>
            </a:extLst>
          </p:cNvPr>
          <p:cNvSpPr txBox="1"/>
          <p:nvPr/>
        </p:nvSpPr>
        <p:spPr>
          <a:xfrm>
            <a:off x="9551565" y="1291846"/>
            <a:ext cx="2640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每个样本中可能发生整合的病毒，其覆盖度很低</a:t>
            </a:r>
          </a:p>
        </p:txBody>
      </p:sp>
    </p:spTree>
    <p:extLst>
      <p:ext uri="{BB962C8B-B14F-4D97-AF65-F5344CB8AC3E}">
        <p14:creationId xmlns:p14="http://schemas.microsoft.com/office/powerpoint/2010/main" val="276546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46A6B9D-62C3-5F73-EB6F-8EF16B45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3"/>
            <a:ext cx="12192000" cy="231260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063B49-9993-EB89-F02E-03B99B5EB74C}"/>
              </a:ext>
            </a:extLst>
          </p:cNvPr>
          <p:cNvGrpSpPr/>
          <p:nvPr/>
        </p:nvGrpSpPr>
        <p:grpSpPr>
          <a:xfrm>
            <a:off x="283817" y="2702018"/>
            <a:ext cx="11624366" cy="2800730"/>
            <a:chOff x="-56398" y="4057270"/>
            <a:chExt cx="11624366" cy="28007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001D319-3CFF-468D-A3FB-66D5D78A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0929" y="4483704"/>
              <a:ext cx="2344524" cy="23742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AF3F17-C1A9-E43C-4FF2-AC8A5711D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84223"/>
              <a:ext cx="2263806" cy="235258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34AF341-05C2-F3CE-4F82-5DCDB35C4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7131" y="4408377"/>
              <a:ext cx="2125949" cy="244962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ED8B79E-6513-1945-33F0-A4821611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1122" y="4408377"/>
              <a:ext cx="2126846" cy="240199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24A8D9-AA20-80E5-225E-2B6620635B14}"/>
                </a:ext>
              </a:extLst>
            </p:cNvPr>
            <p:cNvSpPr txBox="1"/>
            <p:nvPr/>
          </p:nvSpPr>
          <p:spPr>
            <a:xfrm>
              <a:off x="2409874" y="4067360"/>
              <a:ext cx="2799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en-US" altLang="zh-CN" dirty="0"/>
                <a:t>00116021276M31BFF2A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667F609-80C8-9E07-FF70-7556FFE7C977}"/>
                </a:ext>
              </a:extLst>
            </p:cNvPr>
            <p:cNvSpPr txBox="1"/>
            <p:nvPr/>
          </p:nvSpPr>
          <p:spPr>
            <a:xfrm>
              <a:off x="-56398" y="4057270"/>
              <a:ext cx="20627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00114031182M22BFF2</a:t>
              </a:r>
              <a:endParaRPr lang="zh-CN" altLang="en-US" sz="14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360AA4-DB17-C357-71C5-5C0D7042786A}"/>
                </a:ext>
              </a:extLst>
            </p:cNvPr>
            <p:cNvSpPr txBox="1"/>
            <p:nvPr/>
          </p:nvSpPr>
          <p:spPr>
            <a:xfrm>
              <a:off x="9547655" y="4100599"/>
              <a:ext cx="15760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en-US" altLang="zh-CN" dirty="0"/>
                <a:t>16100898BFF2A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A627C9-C5EF-4111-66E5-6BDDC40034E8}"/>
                </a:ext>
              </a:extLst>
            </p:cNvPr>
            <p:cNvSpPr txBox="1"/>
            <p:nvPr/>
          </p:nvSpPr>
          <p:spPr>
            <a:xfrm>
              <a:off x="7091151" y="4100598"/>
              <a:ext cx="18127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en-US" altLang="zh-CN" dirty="0"/>
                <a:t>14201404BFF2</a:t>
              </a:r>
              <a:endParaRPr lang="zh-CN" alt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703EC4D-7B36-6172-786B-51DF89AF4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24870" y="5071959"/>
              <a:ext cx="1707359" cy="1546287"/>
            </a:xfrm>
            <a:prstGeom prst="rect">
              <a:avLst/>
            </a:prstGeom>
          </p:spPr>
        </p:pic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A32D1-D494-0F92-2C35-48E5BF9B2D1D}"/>
              </a:ext>
            </a:extLst>
          </p:cNvPr>
          <p:cNvGraphicFramePr>
            <a:graphicFrameLocks noGrp="1"/>
          </p:cNvGraphicFramePr>
          <p:nvPr/>
        </p:nvGraphicFramePr>
        <p:xfrm>
          <a:off x="1960046" y="5870970"/>
          <a:ext cx="8936496" cy="900672"/>
        </p:xfrm>
        <a:graphic>
          <a:graphicData uri="http://schemas.openxmlformats.org/drawingml/2006/table">
            <a:tbl>
              <a:tblPr/>
              <a:tblGrid>
                <a:gridCol w="2001255">
                  <a:extLst>
                    <a:ext uri="{9D8B030D-6E8A-4147-A177-3AD203B41FA5}">
                      <a16:colId xmlns:a16="http://schemas.microsoft.com/office/drawing/2014/main" val="2283575542"/>
                    </a:ext>
                  </a:extLst>
                </a:gridCol>
                <a:gridCol w="2033794">
                  <a:extLst>
                    <a:ext uri="{9D8B030D-6E8A-4147-A177-3AD203B41FA5}">
                      <a16:colId xmlns:a16="http://schemas.microsoft.com/office/drawing/2014/main" val="1403300513"/>
                    </a:ext>
                  </a:extLst>
                </a:gridCol>
                <a:gridCol w="2163958">
                  <a:extLst>
                    <a:ext uri="{9D8B030D-6E8A-4147-A177-3AD203B41FA5}">
                      <a16:colId xmlns:a16="http://schemas.microsoft.com/office/drawing/2014/main" val="1911236961"/>
                    </a:ext>
                  </a:extLst>
                </a:gridCol>
                <a:gridCol w="1334170">
                  <a:extLst>
                    <a:ext uri="{9D8B030D-6E8A-4147-A177-3AD203B41FA5}">
                      <a16:colId xmlns:a16="http://schemas.microsoft.com/office/drawing/2014/main" val="1997130143"/>
                    </a:ext>
                  </a:extLst>
                </a:gridCol>
                <a:gridCol w="1403319">
                  <a:extLst>
                    <a:ext uri="{9D8B030D-6E8A-4147-A177-3AD203B41FA5}">
                      <a16:colId xmlns:a16="http://schemas.microsoft.com/office/drawing/2014/main" val="2627699301"/>
                    </a:ext>
                  </a:extLst>
                </a:gridCol>
              </a:tblGrid>
              <a:tr h="224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00114031182M22BFF2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00116021276M31BFF2A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14201404BFF2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16100898BFF2A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98077"/>
                  </a:ext>
                </a:extLst>
              </a:tr>
              <a:tr h="224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region count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328,789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1,140,397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277,068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929,881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582144"/>
                  </a:ext>
                </a:extLst>
              </a:tr>
              <a:tr h="224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Overlapped with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Repeats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294,308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1,004,499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253,175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838,762 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814612"/>
                  </a:ext>
                </a:extLst>
              </a:tr>
              <a:tr h="224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Ratio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89.51%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88.08%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91.38%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90.20%</a:t>
                      </a:r>
                    </a:p>
                  </a:txBody>
                  <a:tcPr marL="11808" marR="11808" marT="11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38149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F89653E-D761-0594-9243-CDADFCE6EADA}"/>
              </a:ext>
            </a:extLst>
          </p:cNvPr>
          <p:cNvSpPr txBox="1"/>
          <p:nvPr/>
        </p:nvSpPr>
        <p:spPr>
          <a:xfrm>
            <a:off x="4955959" y="2427329"/>
            <a:ext cx="261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整合在hg38的位点注释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FD13A-A65F-200B-AA8F-1AAE88C1110D}"/>
              </a:ext>
            </a:extLst>
          </p:cNvPr>
          <p:cNvSpPr txBox="1"/>
          <p:nvPr/>
        </p:nvSpPr>
        <p:spPr>
          <a:xfrm>
            <a:off x="1886986" y="5571152"/>
            <a:ext cx="366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整合在hg38的位点与</a:t>
            </a:r>
            <a:r>
              <a:rPr lang="en-US" altLang="zh-CN" sz="1400" dirty="0"/>
              <a:t>Repeats</a:t>
            </a:r>
            <a:r>
              <a:rPr lang="zh-CN" altLang="en-US" sz="1400" dirty="0"/>
              <a:t>的</a:t>
            </a:r>
            <a:r>
              <a:rPr lang="en-US" altLang="zh-CN" sz="1400" dirty="0"/>
              <a:t>overlap</a:t>
            </a:r>
            <a:r>
              <a:rPr lang="zh-CN" altLang="en-US" sz="1400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0694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4EBE77-3C1A-16CE-B566-48694FC4F181}"/>
              </a:ext>
            </a:extLst>
          </p:cNvPr>
          <p:cNvSpPr txBox="1"/>
          <p:nvPr/>
        </p:nvSpPr>
        <p:spPr>
          <a:xfrm>
            <a:off x="1176555" y="972204"/>
            <a:ext cx="8554674" cy="431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b="1" dirty="0"/>
              <a:t>通过分析，主要有以下几点分析结果：</a:t>
            </a:r>
            <a:endParaRPr lang="en-US" altLang="zh-CN" b="1" dirty="0"/>
          </a:p>
          <a:p>
            <a:pPr>
              <a:lnSpc>
                <a:spcPts val="2200"/>
              </a:lnSpc>
            </a:pPr>
            <a:endParaRPr lang="en-US" altLang="zh-CN" dirty="0"/>
          </a:p>
          <a:p>
            <a:pPr>
              <a:lnSpc>
                <a:spcPts val="2200"/>
              </a:lnSpc>
            </a:pPr>
            <a:r>
              <a:rPr lang="zh-CN" altLang="en-US" b="1" dirty="0"/>
              <a:t>病毒组分析：</a:t>
            </a:r>
            <a:endParaRPr lang="en-US" altLang="zh-CN" b="1" dirty="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dirty="0"/>
              <a:t>去除掉非病毒序列后，kraken2注释和blastn比对结果发现这些序列主要注释在噬菌体上；存在极少的具有研究价值的TTV，HHV，HPV和HERV病毒，但覆盖度很低（</a:t>
            </a:r>
            <a:r>
              <a:rPr lang="en-US" altLang="zh-CN" dirty="0"/>
              <a:t>&lt;10%</a:t>
            </a:r>
            <a:r>
              <a:rPr lang="zh-CN" altLang="en-US" dirty="0"/>
              <a:t>），而EBV和Dengue几乎不存在（40个样本数据中仅有一条序列blastn到EBV）</a:t>
            </a:r>
            <a:endParaRPr lang="en-US" altLang="zh-CN" dirty="0"/>
          </a:p>
          <a:p>
            <a:pPr marL="342900" indent="-342900">
              <a:lnSpc>
                <a:spcPts val="2200"/>
              </a:lnSpc>
              <a:buAutoNum type="arabicPeriod"/>
            </a:pPr>
            <a:endParaRPr lang="en-US" altLang="zh-CN" b="1" dirty="0"/>
          </a:p>
          <a:p>
            <a:pPr>
              <a:lnSpc>
                <a:spcPts val="2200"/>
              </a:lnSpc>
            </a:pPr>
            <a:r>
              <a:rPr lang="zh-CN" altLang="en-US" b="1" dirty="0"/>
              <a:t>病毒在hg38上的</a:t>
            </a:r>
            <a:r>
              <a:rPr lang="zh-CN" altLang="en-US" b="1"/>
              <a:t>整合分析：</a:t>
            </a:r>
            <a:endParaRPr lang="en-US" altLang="zh-CN" b="1" dirty="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dirty="0"/>
              <a:t>整合分析发现，40个样本每个样本可能存在1000个左右的病毒在hg38中发生整合</a:t>
            </a:r>
            <a:endParaRPr lang="en-US" altLang="zh-CN" dirty="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dirty="0"/>
              <a:t>在可能发生整合的病毒中，覆盖度超过</a:t>
            </a:r>
            <a:r>
              <a:rPr lang="en-US" altLang="zh-CN" dirty="0"/>
              <a:t>50%</a:t>
            </a:r>
            <a:r>
              <a:rPr lang="zh-CN" altLang="en-US" dirty="0"/>
              <a:t>的仅有10个左右，甚至在大部分样本中，只有人内源性逆转录病毒K113覆盖度达到50%</a:t>
            </a:r>
            <a:endParaRPr lang="en-US" altLang="zh-CN" dirty="0"/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zh-CN" altLang="en-US" dirty="0"/>
              <a:t>从hg38整合位点注释结果发现，这些可能的整合区域主要位于基因间区和内含子区域，且这些区域与</a:t>
            </a:r>
            <a:r>
              <a:rPr lang="en-US" altLang="zh-CN" dirty="0"/>
              <a:t>Repeats</a:t>
            </a:r>
            <a:r>
              <a:rPr lang="zh-CN" altLang="en-US" dirty="0"/>
              <a:t>区域高度重叠（</a:t>
            </a:r>
            <a:r>
              <a:rPr lang="en-US" altLang="zh-CN" dirty="0"/>
              <a:t>~</a:t>
            </a:r>
            <a:r>
              <a:rPr lang="zh-CN" altLang="en-US" dirty="0"/>
              <a:t>90%）</a:t>
            </a:r>
          </a:p>
        </p:txBody>
      </p:sp>
    </p:spTree>
    <p:extLst>
      <p:ext uri="{BB962C8B-B14F-4D97-AF65-F5344CB8AC3E}">
        <p14:creationId xmlns:p14="http://schemas.microsoft.com/office/powerpoint/2010/main" val="2794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383501-4530-A3FC-6E1A-1BF4DC8E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7835"/>
              </p:ext>
            </p:extLst>
          </p:nvPr>
        </p:nvGraphicFramePr>
        <p:xfrm>
          <a:off x="-1" y="0"/>
          <a:ext cx="10419126" cy="6899369"/>
        </p:xfrm>
        <a:graphic>
          <a:graphicData uri="http://schemas.openxmlformats.org/drawingml/2006/table">
            <a:tbl>
              <a:tblPr/>
              <a:tblGrid>
                <a:gridCol w="548374">
                  <a:extLst>
                    <a:ext uri="{9D8B030D-6E8A-4147-A177-3AD203B41FA5}">
                      <a16:colId xmlns:a16="http://schemas.microsoft.com/office/drawing/2014/main" val="911214592"/>
                    </a:ext>
                  </a:extLst>
                </a:gridCol>
                <a:gridCol w="2107973">
                  <a:extLst>
                    <a:ext uri="{9D8B030D-6E8A-4147-A177-3AD203B41FA5}">
                      <a16:colId xmlns:a16="http://schemas.microsoft.com/office/drawing/2014/main" val="28210078"/>
                    </a:ext>
                  </a:extLst>
                </a:gridCol>
                <a:gridCol w="804955">
                  <a:extLst>
                    <a:ext uri="{9D8B030D-6E8A-4147-A177-3AD203B41FA5}">
                      <a16:colId xmlns:a16="http://schemas.microsoft.com/office/drawing/2014/main" val="1583678513"/>
                    </a:ext>
                  </a:extLst>
                </a:gridCol>
                <a:gridCol w="840171">
                  <a:extLst>
                    <a:ext uri="{9D8B030D-6E8A-4147-A177-3AD203B41FA5}">
                      <a16:colId xmlns:a16="http://schemas.microsoft.com/office/drawing/2014/main" val="3592518602"/>
                    </a:ext>
                  </a:extLst>
                </a:gridCol>
                <a:gridCol w="1222523">
                  <a:extLst>
                    <a:ext uri="{9D8B030D-6E8A-4147-A177-3AD203B41FA5}">
                      <a16:colId xmlns:a16="http://schemas.microsoft.com/office/drawing/2014/main" val="895876071"/>
                    </a:ext>
                  </a:extLst>
                </a:gridCol>
                <a:gridCol w="1730652">
                  <a:extLst>
                    <a:ext uri="{9D8B030D-6E8A-4147-A177-3AD203B41FA5}">
                      <a16:colId xmlns:a16="http://schemas.microsoft.com/office/drawing/2014/main" val="3419222220"/>
                    </a:ext>
                  </a:extLst>
                </a:gridCol>
                <a:gridCol w="719429">
                  <a:extLst>
                    <a:ext uri="{9D8B030D-6E8A-4147-A177-3AD203B41FA5}">
                      <a16:colId xmlns:a16="http://schemas.microsoft.com/office/drawing/2014/main" val="3384817606"/>
                    </a:ext>
                  </a:extLst>
                </a:gridCol>
                <a:gridCol w="820047">
                  <a:extLst>
                    <a:ext uri="{9D8B030D-6E8A-4147-A177-3AD203B41FA5}">
                      <a16:colId xmlns:a16="http://schemas.microsoft.com/office/drawing/2014/main" val="4232240372"/>
                    </a:ext>
                  </a:extLst>
                </a:gridCol>
                <a:gridCol w="820047">
                  <a:extLst>
                    <a:ext uri="{9D8B030D-6E8A-4147-A177-3AD203B41FA5}">
                      <a16:colId xmlns:a16="http://schemas.microsoft.com/office/drawing/2014/main" val="4251896406"/>
                    </a:ext>
                  </a:extLst>
                </a:gridCol>
                <a:gridCol w="804955">
                  <a:extLst>
                    <a:ext uri="{9D8B030D-6E8A-4147-A177-3AD203B41FA5}">
                      <a16:colId xmlns:a16="http://schemas.microsoft.com/office/drawing/2014/main" val="4225392236"/>
                    </a:ext>
                  </a:extLst>
                </a:gridCol>
              </a:tblGrid>
              <a:tr h="20479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未比上人基因组的序列在两个病毒中的比对情况：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个母子对，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个样本有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个样本有序列比上了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EBV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；但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个样本没有一个样本的序列比对上了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Dengue virus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77820"/>
                  </a:ext>
                </a:extLst>
              </a:tr>
              <a:tr h="204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母子对</a:t>
                      </a:r>
                      <a:endParaRPr lang="zh-CN" alt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MotherID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ChildID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City /Project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90053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num_seqs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sum_len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len: min /avg /max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num_seqs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sum_len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len: min /avg /max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385"/>
                  </a:ext>
                </a:extLst>
              </a:tr>
              <a:tr h="1131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00115071023M16BFF2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227,124,280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22,696,411,992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15103690BFF2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189,017,512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18,893,208,318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Guang zhou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48344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00115071023M16BFF2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434,772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42,643,098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/98.1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15103690BFF2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417,106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40,388,622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/96.8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92151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00115071023M16BFF2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15103690BFF2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287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90456"/>
                  </a:ext>
                </a:extLst>
              </a:tr>
              <a:tr h="1131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00115091030M19BFF2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201,896,088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20,180,207,868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16200323BFF2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164,521,926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16,430,952,272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47730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00115091030M19BFF2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935,386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91,967,638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/98.3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16200323BFF2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306,718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30,025,760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/97.9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86440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00115091030M19BFF2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175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68820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00116081415M13BFF2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215,815,756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21,570,952,804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17200418BFF2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206,436,544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20,634,605,470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65453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00116081415M13BFF2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286,330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25,370,402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/88.6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17200418BFF2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390,922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38,673,124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/98.9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05137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49227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00114031182M22BFF2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186,797,844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18,672,560,510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14201404BFF2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217,558,420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21,739,914,856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4654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00114031182M22BFF2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405,270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39,537,124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/97.6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14201404BFF2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253,508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23,450,684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/92.5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9594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00114071065M17BFF2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196,211,224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19,605,303,662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14202093BFF2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188,123,464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18,801,688,412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69197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00114071065M17BFF2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1,150,220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111,587,054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/97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14202093BFF2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219,164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20,269,904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/92.5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76727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26334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00114121376M16BFF2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220,341,784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22,023,054,240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15101696BFF2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201,819,680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20,168,346,208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83638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00114121376M16BFF2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360,716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32,967,872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/91.4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15101696BFF2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649,920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62,900,294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/96.8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63954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14071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00115031271M16BFF2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203,943,562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20,387,359,172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15102929BFF2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206,353,994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20,602,223,884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/99.8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Shijiazhuang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97966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00115031271M16BFF2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452,320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44,298,308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/97.9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15102929BFF2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286,520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25,746,812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/89.9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66518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179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94854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00115061198M19BFF2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179,068,316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17,898,652,822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15103432BFF2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213,140,102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21,289,124,050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06376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00115061198M19BFF2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264,546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24,812,260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/93.8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15103432BFF2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500,452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47,094,348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/94.1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10010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75311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00115021004M24BFF2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231,336,672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23,114,727,358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15102304BFF2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158,196,204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15,791,817,524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/99.8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02921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00115021004M24BFF2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993,044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97,499,422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/98.2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15102304BFF2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307,042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26,710,368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/87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5534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46003"/>
                  </a:ext>
                </a:extLst>
              </a:tr>
              <a:tr h="1131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00115061183M24BFF2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180,297,380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18,022,520,686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/100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15103341BFF2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191,843,314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19,162,858,974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/99.9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Beijing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25494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00115061183M24BFF2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292,636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28,080,922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/96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15103341BFF2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269,994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25,428,940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 /94.2 /100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11446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15103341BFF2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16316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00116021188M27BFF2A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666,933,018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100,039,952,700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16201278BFF2A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600,271,552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90,040,732,800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7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早期早产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23825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00116021188M27BFF2A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269,866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40,479,900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16201278BFF2A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707,538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106,130,700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11748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217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34137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00116021276M31BFF2A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667,295,648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100,094,347,200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16201470BFF2A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600,036,472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90,005,470,800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86195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00116021276M31BFF2A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307,394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46,109,100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16201470BFF2A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238,206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35,730,900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13659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79002"/>
                  </a:ext>
                </a:extLst>
              </a:tr>
              <a:tr h="1131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00116031021M18BFF2A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668,366,320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100,254,948,000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16100898BFF2A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600,140,984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90,021,147,600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02392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00116031021M18BFF2A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273,530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41,029,500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16100898BFF2A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617,476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92,621,400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9091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16100898BFF2A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44467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00116049027M18BFF2A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667,070,722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100,060,608,300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16201785BFF2B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668,109,364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100,216,404,600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98839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00116049027M18BFF2A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315,272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47,290,800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16201785BFF2B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451,948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67,792,200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7666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680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338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00116059209M31BFF2A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667,015,118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100,052,267,700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16202500BFF2A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601,187,288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90,178,093,200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46284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00116059209M31BFF2A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298,524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44,778,600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16202500BFF2A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573,710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86,056,500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76563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30126"/>
                  </a:ext>
                </a:extLst>
              </a:tr>
              <a:tr h="1131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00116091015M29BFF2B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668,169,834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100,225,475,100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16103197BFF2A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601,218,516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90,182,777,400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94035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00116091015M29BFF2B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344,266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51,639,900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16103197BFF2A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1,147,966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172,194,900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7265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00116091015M29BFF2B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16103197BFF2A mapped against EBV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239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67138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00116101167M31BFF2A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667,044,200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100,056,630,000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17200395BFF2A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601,076,450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90,161,467,500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08364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00116101167M31BFF2A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278,778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41,816,700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17200395BFF2A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359,936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53,990,400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64158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00118081286M17BFF2A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668,003,294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100,200,494,100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18104501BFF2A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667,395,394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100,109,309,100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856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00118081286M17BFF2A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261,912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39,286,800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18104501BFF2A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271,478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40,721,700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9211"/>
                  </a:ext>
                </a:extLst>
              </a:tr>
              <a:tr h="113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133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47932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00118121343M28BFF2A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668,103,964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100,215,594,600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19105545BFF2B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666,736,096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100,010,414,400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46891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00118121343M28BFF2A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279,094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41,864,100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19105545BFF2B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364,174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54,626,100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40010"/>
                  </a:ext>
                </a:extLst>
              </a:tr>
              <a:tr h="1131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3760" marR="93760" marT="46880" marB="468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00119051646M32BFF2A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666,955,196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100,043,279,400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19201150BFF2A Total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667,205,400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100,080,810,000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37269"/>
                  </a:ext>
                </a:extLst>
              </a:tr>
              <a:tr h="113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00119051646M32BFF2A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260,998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39,149,700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19201150BFF2A Unmapped against Human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362,972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54,445,800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150 /150 /150</a:t>
                      </a:r>
                    </a:p>
                  </a:txBody>
                  <a:tcPr marL="4086" marR="4086" marT="40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2064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50E8106-0FEE-639B-FE8A-A8506DEA9CD2}"/>
              </a:ext>
            </a:extLst>
          </p:cNvPr>
          <p:cNvSpPr txBox="1"/>
          <p:nvPr/>
        </p:nvSpPr>
        <p:spPr>
          <a:xfrm>
            <a:off x="10561738" y="230264"/>
            <a:ext cx="14471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/>
              <a:t>EBV </a:t>
            </a:r>
            <a:r>
              <a:rPr lang="zh-CN" altLang="en-US" sz="1400" dirty="0"/>
              <a:t>和 </a:t>
            </a:r>
            <a:r>
              <a:rPr lang="en-US" altLang="zh-CN" sz="1400" dirty="0"/>
              <a:t>Dengue</a:t>
            </a:r>
            <a:r>
              <a:rPr lang="zh-CN" altLang="en-US" sz="1400" dirty="0"/>
              <a:t>的病毒分析：</a:t>
            </a:r>
            <a:endParaRPr lang="en-US" altLang="zh-CN" sz="1400" dirty="0"/>
          </a:p>
          <a:p>
            <a:pPr algn="just"/>
            <a:endParaRPr lang="en-US" altLang="zh-CN" sz="1400" dirty="0"/>
          </a:p>
          <a:p>
            <a:pPr algn="just"/>
            <a:r>
              <a:rPr lang="zh-CN" altLang="en-US" sz="1400" dirty="0"/>
              <a:t>为了探究我们</a:t>
            </a:r>
            <a:r>
              <a:rPr lang="en-US" altLang="zh-CN" sz="1400" dirty="0"/>
              <a:t>WGS</a:t>
            </a:r>
            <a:r>
              <a:rPr lang="zh-CN" altLang="en-US" sz="1400" dirty="0"/>
              <a:t>数据中是否存在明显的</a:t>
            </a:r>
            <a:r>
              <a:rPr lang="en-US" altLang="zh-CN" sz="1400" dirty="0"/>
              <a:t>EBD</a:t>
            </a:r>
            <a:r>
              <a:rPr lang="zh-CN" altLang="en-US" sz="1400" dirty="0"/>
              <a:t>和</a:t>
            </a:r>
            <a:r>
              <a:rPr lang="en-US" altLang="zh-CN" sz="1400" dirty="0"/>
              <a:t>Dengue </a:t>
            </a:r>
            <a:r>
              <a:rPr lang="zh-CN" altLang="en-US" sz="1400" dirty="0"/>
              <a:t>病毒序列，选取了</a:t>
            </a:r>
            <a:r>
              <a:rPr lang="en-US" altLang="zh-CN" sz="1400" dirty="0"/>
              <a:t>20</a:t>
            </a:r>
            <a:r>
              <a:rPr lang="zh-CN" altLang="en-US" sz="1400" dirty="0"/>
              <a:t>个母子对进行分析统计；通过提取未必对上hg38的序列，进一步使用bwa mem比对到EBV和Dengue病毒序列上，发现：</a:t>
            </a:r>
            <a:endParaRPr lang="en-US" altLang="zh-CN" sz="1400" dirty="0"/>
          </a:p>
          <a:p>
            <a:pPr algn="just"/>
            <a:endParaRPr lang="en-US" altLang="zh-CN" sz="1400" dirty="0"/>
          </a:p>
          <a:p>
            <a:pPr algn="just"/>
            <a:r>
              <a:rPr lang="en-US" altLang="zh-CN" sz="1400" dirty="0"/>
              <a:t>1.</a:t>
            </a:r>
            <a:r>
              <a:rPr lang="zh-CN" altLang="en-US" sz="1400" dirty="0"/>
              <a:t>未比上人基因组的序列在两个病毒中的比对情况：20个母子对，40个样本有25个样本有</a:t>
            </a:r>
            <a:r>
              <a:rPr lang="en-US" altLang="zh-CN" sz="1400" dirty="0"/>
              <a:t>1-10</a:t>
            </a:r>
            <a:r>
              <a:rPr lang="zh-CN" altLang="en-US" sz="1400" dirty="0"/>
              <a:t>条序列比上了EBV</a:t>
            </a:r>
            <a:r>
              <a:rPr lang="en-US" altLang="zh-CN" sz="1400" dirty="0"/>
              <a:t>(</a:t>
            </a:r>
            <a:r>
              <a:rPr lang="zh-CN" altLang="en-US" sz="1400" dirty="0"/>
              <a:t>高亮的行表示注释在</a:t>
            </a:r>
            <a:r>
              <a:rPr lang="en-US" altLang="zh-CN" sz="1400" dirty="0"/>
              <a:t>EBV</a:t>
            </a:r>
            <a:r>
              <a:rPr lang="zh-CN" altLang="en-US" sz="1400" dirty="0"/>
              <a:t>上的信息</a:t>
            </a:r>
            <a:r>
              <a:rPr lang="en-US" altLang="zh-CN" sz="1400" dirty="0"/>
              <a:t>)</a:t>
            </a:r>
            <a:r>
              <a:rPr lang="zh-CN" altLang="en-US" sz="1400" dirty="0"/>
              <a:t>；但40个样本没有一个样本的序列比对上了Dengue virus。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1172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7305C2-0B3D-E880-B92D-2A2721ABDFBF}"/>
              </a:ext>
            </a:extLst>
          </p:cNvPr>
          <p:cNvSpPr txBox="1"/>
          <p:nvPr/>
        </p:nvSpPr>
        <p:spPr>
          <a:xfrm>
            <a:off x="8825218" y="192676"/>
            <a:ext cx="32549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为了全面了解我们WGS数据中的病毒组情况，我们剔除人、细菌、古细菌、真菌和质粒相关序列，留下可能为病毒相关的序列。左边表格展示这些序列在每个样本中的具体信息。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C45D38-7F61-B92C-3CA4-B64CE848F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4775"/>
              </p:ext>
            </p:extLst>
          </p:nvPr>
        </p:nvGraphicFramePr>
        <p:xfrm>
          <a:off x="0" y="0"/>
          <a:ext cx="8623882" cy="6858012"/>
        </p:xfrm>
        <a:graphic>
          <a:graphicData uri="http://schemas.openxmlformats.org/drawingml/2006/table">
            <a:tbl>
              <a:tblPr/>
              <a:tblGrid>
                <a:gridCol w="953845">
                  <a:extLst>
                    <a:ext uri="{9D8B030D-6E8A-4147-A177-3AD203B41FA5}">
                      <a16:colId xmlns:a16="http://schemas.microsoft.com/office/drawing/2014/main" val="2835065499"/>
                    </a:ext>
                  </a:extLst>
                </a:gridCol>
                <a:gridCol w="617194">
                  <a:extLst>
                    <a:ext uri="{9D8B030D-6E8A-4147-A177-3AD203B41FA5}">
                      <a16:colId xmlns:a16="http://schemas.microsoft.com/office/drawing/2014/main" val="2176504038"/>
                    </a:ext>
                  </a:extLst>
                </a:gridCol>
                <a:gridCol w="796741">
                  <a:extLst>
                    <a:ext uri="{9D8B030D-6E8A-4147-A177-3AD203B41FA5}">
                      <a16:colId xmlns:a16="http://schemas.microsoft.com/office/drawing/2014/main" val="3437260911"/>
                    </a:ext>
                  </a:extLst>
                </a:gridCol>
                <a:gridCol w="628415">
                  <a:extLst>
                    <a:ext uri="{9D8B030D-6E8A-4147-A177-3AD203B41FA5}">
                      <a16:colId xmlns:a16="http://schemas.microsoft.com/office/drawing/2014/main" val="955215737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219871037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1509362075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3781115698"/>
                    </a:ext>
                  </a:extLst>
                </a:gridCol>
                <a:gridCol w="1066062">
                  <a:extLst>
                    <a:ext uri="{9D8B030D-6E8A-4147-A177-3AD203B41FA5}">
                      <a16:colId xmlns:a16="http://schemas.microsoft.com/office/drawing/2014/main" val="3723894657"/>
                    </a:ext>
                  </a:extLst>
                </a:gridCol>
                <a:gridCol w="645248">
                  <a:extLst>
                    <a:ext uri="{9D8B030D-6E8A-4147-A177-3AD203B41FA5}">
                      <a16:colId xmlns:a16="http://schemas.microsoft.com/office/drawing/2014/main" val="1191986945"/>
                    </a:ext>
                  </a:extLst>
                </a:gridCol>
                <a:gridCol w="819183">
                  <a:extLst>
                    <a:ext uri="{9D8B030D-6E8A-4147-A177-3AD203B41FA5}">
                      <a16:colId xmlns:a16="http://schemas.microsoft.com/office/drawing/2014/main" val="3482332246"/>
                    </a:ext>
                  </a:extLst>
                </a:gridCol>
                <a:gridCol w="673302">
                  <a:extLst>
                    <a:ext uri="{9D8B030D-6E8A-4147-A177-3AD203B41FA5}">
                      <a16:colId xmlns:a16="http://schemas.microsoft.com/office/drawing/2014/main" val="859869019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2973014998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1536884703"/>
                    </a:ext>
                  </a:extLst>
                </a:gridCol>
                <a:gridCol w="403982">
                  <a:extLst>
                    <a:ext uri="{9D8B030D-6E8A-4147-A177-3AD203B41FA5}">
                      <a16:colId xmlns:a16="http://schemas.microsoft.com/office/drawing/2014/main" val="2350902768"/>
                    </a:ext>
                  </a:extLst>
                </a:gridCol>
              </a:tblGrid>
              <a:tr h="106401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altLang="zh-CN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个样本逐步剔除病毒外序列后的数量：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unmapped: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未比上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HG38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的序列；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</a:t>
                      </a:r>
                      <a:r>
                        <a:rPr 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除去比上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pangenome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后的序列；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remanent：</a:t>
                      </a:r>
                      <a:r>
                        <a:rPr lang="zh-CN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除去细菌、古细菌、真菌和质粒后的剩余序列。</a:t>
                      </a:r>
                    </a:p>
                  </a:txBody>
                  <a:tcPr marL="3635" marR="3635" marT="3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35" marR="3635" marT="3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35" marR="3635" marT="3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35" marR="3635" marT="3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35" marR="3635" marT="36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44396"/>
                  </a:ext>
                </a:extLst>
              </a:tr>
              <a:tr h="10640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6x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30x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41080"/>
                  </a:ext>
                </a:extLst>
              </a:tr>
              <a:tr h="1137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file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num_seqs （paired）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max_len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file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num_seqs（paired）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avg_len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max_len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42908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00114031182M22BFF2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202,642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19,769,262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00116021188M27BFF2A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134,935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20,240,250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243521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165,854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16,090,930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37,550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5,632,500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7583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122,674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11,776,287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36,524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5,478,600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4148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00114071065M17BFF2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575,112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55,793,727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00116021276M31BFF2A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153,699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23,054,850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95299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486,649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47,675,863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51,081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7,662,150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701699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274,040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26,460,065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49,352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7,402,800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9062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00114121376M16BFF2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180,358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16,483,936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00116031021M18BFF2A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136,768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20,515,200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850026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108,601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10,419,839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31,910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4,786,500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437913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103,702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9,930,722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28,077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4,211,550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23829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00115021004M24BFF2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496,523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48,749,811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00116049027M18BFF2A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157,639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23,645,850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320477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408,813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40,535,480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99.2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51,563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7,734,450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941541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224,055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22,098,761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41,321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6,198,150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979901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00115031271M16BFF2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226,164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22,149,554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00116059209M31BFF2A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149,263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22,389,450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267184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167,971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16,557,586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47,852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7,177,800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50348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106,989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10,465,822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46,150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6,922,500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445493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00115061183M24BFF2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146,319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14,040,561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00116091015M29BFF2B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172,135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25,820,250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2231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96,752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9,525,361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72,073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10,810,950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070684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90,691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8,920,246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68,180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10,227,000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01713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00115061198M19BFF2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132,274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12,406,230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00116101167M31BFF2A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139,390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20,908,500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451755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75,726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7,494,611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30,169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4,525,350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81539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71,703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7,092,713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28,394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4,259,100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61024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00115071023M16BFF2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217,388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21,321,749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00118081286M17BFF2A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130,960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19,644,000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839227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153,697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15,211,569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31,439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4,715,850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725485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94,655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9,318,295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29,342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4,401,300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838988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00115091030M19BFF2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467,695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45,984,019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00118121343M28BFF2A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139,549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20,932,350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460359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396,779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39,264,701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32,581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4,887,150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4546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221,095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21,712,960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31,152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4,672,800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1671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00116081415M13BFF2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143,165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12,685,201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00119051646M32BFF2A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130,500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19,575,000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89420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92,326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7,817,640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25,808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3,871,200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887417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88,793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7,465,049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24,873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3,730,950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700930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14201404BFF2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126,754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11,725,342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92.5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16100898BFF2A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308,738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46,310,700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803978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72,145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6,637,494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133,010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19,951,500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312331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66,769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6,102,612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35,582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5,337,300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99863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14202093BFF2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109,584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10,135,152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92.5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16103197BFF2A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573,986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86,097,900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108635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51,750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5,007,576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369,389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55,408,350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313780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48,630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4,696,599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81,611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12,241,650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08037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15101696BFF2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324,961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31,450,247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16201278BFF2A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353,775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53,066,250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74822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198,444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19,258,472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202,897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30,434,550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247816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113,978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10,819,423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49,864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7,479,600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386671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15102304BFF2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153,522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13,355,284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16201470BFF2A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119,103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17,865,450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17441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98,429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8,742,102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32,305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4,845,750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957473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72,534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6,155,738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24,404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3,660,600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23064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15102929BFF2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143,260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12,873,406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16201785BFF2B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225,981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33,897,150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08535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71,878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6,955,960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78,604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11,790,600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882268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58,686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5,641,591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67,679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10,151,850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74143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15103341BFF2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134,997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12,714,470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94.2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16202500BFF2A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286,867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43,030,050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55807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74,463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7,026,571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151,078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22,661,700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00242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67,006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6,282,559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44,019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6,602,850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416911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15103432BFF2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250,229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23,547,474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94.1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17200395BFF2A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179,969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26,995,350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42272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162,320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15,369,475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94.7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40,633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6,094,950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825583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98,522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9,001,293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91.4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37,694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5,654,100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2037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15103690BFF2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208,558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20,194,811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96.8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18104501BFF2A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135,742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20,361,300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776869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153,360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15,027,071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28,551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4,282,650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30318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111,471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10,840,746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27,399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4,109,850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67851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16200323BFF2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153,367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15,013,680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19105545BFF2B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182,089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27,313,350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4431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78,595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7,537,582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76,714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11,507,100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93998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63,519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6,034,707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54,879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8,231,850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28860"/>
                  </a:ext>
                </a:extLst>
              </a:tr>
              <a:tr h="10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17200418BFF2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195,463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19,336,762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19201150BFF2A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unmapped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181,487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27,223,050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699620"/>
                  </a:ext>
                </a:extLst>
              </a:tr>
              <a:tr h="11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101,193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9,910,249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 pg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43,042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6,456,300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74606"/>
                  </a:ext>
                </a:extLst>
              </a:tr>
              <a:tr h="10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73,201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7,113,062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97.2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remanent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41,619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6,242,850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3635" marR="3635" marT="36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510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FD8C7F-B38E-698B-4117-BD0F86732FFB}"/>
              </a:ext>
            </a:extLst>
          </p:cNvPr>
          <p:cNvSpPr txBox="1"/>
          <p:nvPr/>
        </p:nvSpPr>
        <p:spPr>
          <a:xfrm>
            <a:off x="8892330" y="1425857"/>
            <a:ext cx="2747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40个样本逐步剔除病毒外序列后的数量：unmapped:未比上HG38的序列； rm pg：除去比上pangenome后的序列；remanent：除去细菌、古细菌、真菌和质粒后的剩余序列。</a:t>
            </a:r>
          </a:p>
        </p:txBody>
      </p:sp>
    </p:spTree>
    <p:extLst>
      <p:ext uri="{BB962C8B-B14F-4D97-AF65-F5344CB8AC3E}">
        <p14:creationId xmlns:p14="http://schemas.microsoft.com/office/powerpoint/2010/main" val="36376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706924-3BDC-C8BE-D40F-FA066D06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0740"/>
              </p:ext>
            </p:extLst>
          </p:nvPr>
        </p:nvGraphicFramePr>
        <p:xfrm>
          <a:off x="1062547" y="1257351"/>
          <a:ext cx="9613899" cy="4162425"/>
        </p:xfrm>
        <a:graphic>
          <a:graphicData uri="http://schemas.openxmlformats.org/drawingml/2006/table">
            <a:tbl>
              <a:tblPr/>
              <a:tblGrid>
                <a:gridCol w="686027">
                  <a:extLst>
                    <a:ext uri="{9D8B030D-6E8A-4147-A177-3AD203B41FA5}">
                      <a16:colId xmlns:a16="http://schemas.microsoft.com/office/drawing/2014/main" val="3716537854"/>
                    </a:ext>
                  </a:extLst>
                </a:gridCol>
                <a:gridCol w="1781763">
                  <a:extLst>
                    <a:ext uri="{9D8B030D-6E8A-4147-A177-3AD203B41FA5}">
                      <a16:colId xmlns:a16="http://schemas.microsoft.com/office/drawing/2014/main" val="2292258975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1843728624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4048281795"/>
                    </a:ext>
                  </a:extLst>
                </a:gridCol>
                <a:gridCol w="1943742">
                  <a:extLst>
                    <a:ext uri="{9D8B030D-6E8A-4147-A177-3AD203B41FA5}">
                      <a16:colId xmlns:a16="http://schemas.microsoft.com/office/drawing/2014/main" val="1808325776"/>
                    </a:ext>
                  </a:extLst>
                </a:gridCol>
                <a:gridCol w="1200546">
                  <a:extLst>
                    <a:ext uri="{9D8B030D-6E8A-4147-A177-3AD203B41FA5}">
                      <a16:colId xmlns:a16="http://schemas.microsoft.com/office/drawing/2014/main" val="2394145106"/>
                    </a:ext>
                  </a:extLst>
                </a:gridCol>
                <a:gridCol w="1257715">
                  <a:extLst>
                    <a:ext uri="{9D8B030D-6E8A-4147-A177-3AD203B41FA5}">
                      <a16:colId xmlns:a16="http://schemas.microsoft.com/office/drawing/2014/main" val="2079080041"/>
                    </a:ext>
                  </a:extLst>
                </a:gridCol>
              </a:tblGrid>
              <a:tr h="1809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每个样本注释到病毒物种的数量（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virus count）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以及序列总数（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seq. 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40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Depth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17909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virus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seq.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virus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seq.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348084"/>
                  </a:ext>
                </a:extLst>
              </a:tr>
              <a:tr h="1809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00114031182M22BFF2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54632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00116021188M27BFF2A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09001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00114071065M17BFF2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327038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00116021276M31BFF2A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1973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00114121376M16BFF2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00116031021M18BFF2A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4936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00115021004M24BFF2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00116049027M18BFF2A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13017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00115031271M16BFF2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00116059209M31BFF2A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4501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00115061183M24BFF2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00116091015M29BFF2B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0905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00115061198M19BFF2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00116101167M31BFF2A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94531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00115071023M16BFF2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00118081286M17BFF2A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44496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00115091030M19BFF2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270895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00118121343M28BFF2A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6577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00116081415M13BFF2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00119051646M32BFF2A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0991"/>
                  </a:ext>
                </a:extLst>
              </a:tr>
              <a:tr h="1809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14201404BFF2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16100898BFF2A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8581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14202093BFF2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16103197BFF2A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7414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15101696BFF2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16201278BFF2A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927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15102304BFF2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16201470BFF2A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5221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15102929BFF2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16201785BFF2B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51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15103341BFF2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16202500BFF2A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86448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15103432BFF2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36419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17200395BFF2A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9552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15103690BFF2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18104501BFF2A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35797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16200323BFF2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19105545BFF2B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88751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17200418BFF2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19201150BFF2A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5006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0E1C81A-4E28-2F9B-35D9-2669F3F61E1B}"/>
              </a:ext>
            </a:extLst>
          </p:cNvPr>
          <p:cNvSpPr txBox="1"/>
          <p:nvPr/>
        </p:nvSpPr>
        <p:spPr>
          <a:xfrm>
            <a:off x="1143000" y="830402"/>
            <a:ext cx="9613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Kraken2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400" b="0" i="0" u="none" strike="noStrike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Blastn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对剩下的序列进一步分析，统计每个样本中病毒物种的数量和相关的序列数量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49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54ED3C-36C1-81F8-FD92-1E52C039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4" y="1482619"/>
            <a:ext cx="5210010" cy="45658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C38192-8DBF-A302-6C18-0F732E2D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929"/>
            <a:ext cx="5560326" cy="44435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F7107D-0C3A-BECD-E5CA-52C3348DDBC9}"/>
              </a:ext>
            </a:extLst>
          </p:cNvPr>
          <p:cNvSpPr txBox="1"/>
          <p:nvPr/>
        </p:nvSpPr>
        <p:spPr>
          <a:xfrm>
            <a:off x="857774" y="949093"/>
            <a:ext cx="9016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截取一个样本的病毒组情况（由kraken2分析得来），注释到的病毒主要是噬菌体门</a:t>
            </a:r>
          </a:p>
        </p:txBody>
      </p:sp>
    </p:spTree>
    <p:extLst>
      <p:ext uri="{BB962C8B-B14F-4D97-AF65-F5344CB8AC3E}">
        <p14:creationId xmlns:p14="http://schemas.microsoft.com/office/powerpoint/2010/main" val="17192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FF4D4-9ED3-A7F7-89F7-B2D734F2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23" y="3048000"/>
            <a:ext cx="66675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604D5F-C6EF-31C2-20B5-4AA69CE82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23" y="21825"/>
            <a:ext cx="66675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F11F67-C18D-7F29-E831-35B522C6FD53}"/>
              </a:ext>
            </a:extLst>
          </p:cNvPr>
          <p:cNvSpPr txBox="1"/>
          <p:nvPr/>
        </p:nvSpPr>
        <p:spPr>
          <a:xfrm>
            <a:off x="6296488" y="1426631"/>
            <a:ext cx="438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20个母子对，注释到的病毒物种的数量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9A733-B858-DC45-438E-E15538691DD9}"/>
              </a:ext>
            </a:extLst>
          </p:cNvPr>
          <p:cNvSpPr txBox="1"/>
          <p:nvPr/>
        </p:nvSpPr>
        <p:spPr>
          <a:xfrm>
            <a:off x="6198833" y="41520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剔除绝大部分噬菌体后，注释到的病毒物种的数量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A71A32-0755-E3FC-D0A9-A8EC961BEC57}"/>
              </a:ext>
            </a:extLst>
          </p:cNvPr>
          <p:cNvSpPr txBox="1"/>
          <p:nvPr/>
        </p:nvSpPr>
        <p:spPr>
          <a:xfrm>
            <a:off x="151552" y="159318"/>
            <a:ext cx="2876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通过剔除掉大部分噬菌体，</a:t>
            </a:r>
            <a:endParaRPr lang="en-US" altLang="zh-CN" dirty="0"/>
          </a:p>
          <a:p>
            <a:r>
              <a:rPr lang="zh-CN" altLang="en-US" dirty="0"/>
              <a:t>观看剩下的病毒物种数量。</a:t>
            </a:r>
          </a:p>
        </p:txBody>
      </p:sp>
    </p:spTree>
    <p:extLst>
      <p:ext uri="{BB962C8B-B14F-4D97-AF65-F5344CB8AC3E}">
        <p14:creationId xmlns:p14="http://schemas.microsoft.com/office/powerpoint/2010/main" val="40815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EAF64A-2436-FAA1-0F1C-293DCF6F3BEE}"/>
              </a:ext>
            </a:extLst>
          </p:cNvPr>
          <p:cNvSpPr txBox="1"/>
          <p:nvPr/>
        </p:nvSpPr>
        <p:spPr>
          <a:xfrm>
            <a:off x="278935" y="470809"/>
            <a:ext cx="1070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通过剔除掉大部分噬菌体，观看剩下的病毒物种。分析结果中存在的较少的</a:t>
            </a:r>
            <a:r>
              <a:rPr lang="en-US" altLang="zh-CN" dirty="0"/>
              <a:t>TTV</a:t>
            </a:r>
            <a:r>
              <a:rPr lang="zh-CN" altLang="en-US" dirty="0"/>
              <a:t>，</a:t>
            </a:r>
            <a:r>
              <a:rPr lang="en-US" altLang="zh-CN" dirty="0"/>
              <a:t>HHV</a:t>
            </a:r>
            <a:r>
              <a:rPr lang="zh-CN" altLang="en-US" dirty="0"/>
              <a:t>，</a:t>
            </a:r>
            <a:r>
              <a:rPr lang="en-US" altLang="zh-CN" dirty="0"/>
              <a:t>HPV</a:t>
            </a:r>
            <a:r>
              <a:rPr lang="zh-CN" altLang="en-US" dirty="0"/>
              <a:t>和</a:t>
            </a:r>
            <a:r>
              <a:rPr lang="en-US" altLang="zh-CN" dirty="0"/>
              <a:t>HERV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49133-3BD2-EF17-3C73-6AECC13E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" y="1179024"/>
            <a:ext cx="12055212" cy="52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60F365-86DB-CF0E-7AA5-7F990622E1D2}"/>
              </a:ext>
            </a:extLst>
          </p:cNvPr>
          <p:cNvGraphicFramePr>
            <a:graphicFrameLocks noGrp="1"/>
          </p:cNvGraphicFramePr>
          <p:nvPr/>
        </p:nvGraphicFramePr>
        <p:xfrm>
          <a:off x="449180" y="364159"/>
          <a:ext cx="5943715" cy="6129682"/>
        </p:xfrm>
        <a:graphic>
          <a:graphicData uri="http://schemas.openxmlformats.org/drawingml/2006/table">
            <a:tbl>
              <a:tblPr/>
              <a:tblGrid>
                <a:gridCol w="4488111">
                  <a:extLst>
                    <a:ext uri="{9D8B030D-6E8A-4147-A177-3AD203B41FA5}">
                      <a16:colId xmlns:a16="http://schemas.microsoft.com/office/drawing/2014/main" val="700012869"/>
                    </a:ext>
                  </a:extLst>
                </a:gridCol>
                <a:gridCol w="727802">
                  <a:extLst>
                    <a:ext uri="{9D8B030D-6E8A-4147-A177-3AD203B41FA5}">
                      <a16:colId xmlns:a16="http://schemas.microsoft.com/office/drawing/2014/main" val="4274056224"/>
                    </a:ext>
                  </a:extLst>
                </a:gridCol>
                <a:gridCol w="727802">
                  <a:extLst>
                    <a:ext uri="{9D8B030D-6E8A-4147-A177-3AD203B41FA5}">
                      <a16:colId xmlns:a16="http://schemas.microsoft.com/office/drawing/2014/main" val="4922358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mother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child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23135"/>
                  </a:ext>
                </a:extLst>
              </a:tr>
              <a:tr h="203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Atlantic salmon swim bladder sarcoma virus,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06415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Baboon cytomegalovirus OCOM4-37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135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36668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BeAn 58058 virus,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658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99164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Carjivirus communis,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777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54807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Colobine gammaherpesvirus 1,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004354"/>
                  </a:ext>
                </a:extLst>
              </a:tr>
              <a:tr h="3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Escherichia virus Lambda_2H10 genome assembly, chromosome: 1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32918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Human adenovirus type 1,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186792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Human endogenous retrovirus K113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137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21573"/>
                  </a:ext>
                </a:extLst>
              </a:tr>
              <a:tr h="203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Human herpesvirus 4,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6975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Human herpesvirus 7,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43978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Human papillomavirus type 10 genomic DNA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1592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Musca domestica salivary gland hypertrophy virus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6331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Pandoravirus macleodensis,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35064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Pepper chlorotic spot virus isolate 14YV733 segment L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68342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Phage Sano,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12561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Salmonella Phage 103203_sal5,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96194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Sequence 1 from Patent WO0142299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617729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Sequence 75 from Patent WO0028039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667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Simbu virus RdRp gene for RNA-dependent RNA polymerase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732342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Sugarcane streak mosaic virus,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511007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mini virus 18 isolate 222,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67039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 11 isolate TCHN-D1 Orf2 and Orf1 genes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84088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 16,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18868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 19,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20010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 24 ORF4, ORF3, ORF2, ORF1 genes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8222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 isolate TTV-Hebei-1,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70295"/>
                  </a:ext>
                </a:extLst>
              </a:tr>
              <a:tr h="212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Torque teno virus, complete genome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0109" marR="10109" marT="10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350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66BE9C4-C82A-CEEF-6BEF-02F29342BE9E}"/>
              </a:ext>
            </a:extLst>
          </p:cNvPr>
          <p:cNvSpPr txBox="1"/>
          <p:nvPr/>
        </p:nvSpPr>
        <p:spPr>
          <a:xfrm>
            <a:off x="6616084" y="1566882"/>
            <a:ext cx="4063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剔除绝大部分噬菌体后，对20个母亲和20个孩子注释到的病毒物种的reads统计，观察病毒在母亲和孩子中的一个有无情况</a:t>
            </a:r>
          </a:p>
        </p:txBody>
      </p:sp>
    </p:spTree>
    <p:extLst>
      <p:ext uri="{BB962C8B-B14F-4D97-AF65-F5344CB8AC3E}">
        <p14:creationId xmlns:p14="http://schemas.microsoft.com/office/powerpoint/2010/main" val="129729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3552</Words>
  <Application>Microsoft Office PowerPoint</Application>
  <PresentationFormat>宽屏</PresentationFormat>
  <Paragraphs>1592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2024-04-22T03:50:24Z</dcterms:created>
  <dcterms:modified xsi:type="dcterms:W3CDTF">2024-04-28T01:28:25Z</dcterms:modified>
</cp:coreProperties>
</file>