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DTD강굴림" charset="1" panose="02000503000000000000"/>
      <p:regular r:id="rId16"/>
    </p:embeddedFont>
    <p:embeddedFont>
      <p:font typeface="Nanum Square Round" charset="1" panose="020B0600000101010101"/>
      <p:regular r:id="rId17"/>
    </p:embeddedFont>
    <p:embeddedFont>
      <p:font typeface="Nanum Square Round Bold" charset="1" panose="020B0600000101010101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1343523" y="4399358"/>
            <a:ext cx="5182741" cy="4476004"/>
          </a:xfrm>
          <a:custGeom>
            <a:avLst/>
            <a:gdLst/>
            <a:ahLst/>
            <a:cxnLst/>
            <a:rect r="r" b="b" t="t" l="l"/>
            <a:pathLst>
              <a:path h="4476004" w="5182741">
                <a:moveTo>
                  <a:pt x="5182741" y="0"/>
                </a:moveTo>
                <a:lnTo>
                  <a:pt x="0" y="0"/>
                </a:lnTo>
                <a:lnTo>
                  <a:pt x="0" y="4476004"/>
                </a:lnTo>
                <a:lnTo>
                  <a:pt x="5182741" y="4476004"/>
                </a:lnTo>
                <a:lnTo>
                  <a:pt x="51827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03595" y="2593300"/>
            <a:ext cx="7853326" cy="315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7"/>
              </a:lnSpc>
            </a:pPr>
            <a:r>
              <a:rPr lang="en-US" sz="90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팀 프로젝트</a:t>
            </a:r>
          </a:p>
          <a:p>
            <a:pPr algn="l">
              <a:lnSpc>
                <a:spcPts val="12697"/>
              </a:lnSpc>
              <a:spcBef>
                <a:spcPct val="0"/>
              </a:spcBef>
            </a:pPr>
            <a:r>
              <a:rPr lang="en-US" sz="90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프레젠테이션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3595" y="7187492"/>
            <a:ext cx="6210003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발표자 경영학과 이수진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03595" y="7829732"/>
            <a:ext cx="56103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hello@reallygreatsite.com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33855" y="4401208"/>
            <a:ext cx="4922380" cy="4260096"/>
          </a:xfrm>
          <a:custGeom>
            <a:avLst/>
            <a:gdLst/>
            <a:ahLst/>
            <a:cxnLst/>
            <a:rect r="r" b="b" t="t" l="l"/>
            <a:pathLst>
              <a:path h="4260096" w="4922380">
                <a:moveTo>
                  <a:pt x="0" y="0"/>
                </a:moveTo>
                <a:lnTo>
                  <a:pt x="4922380" y="0"/>
                </a:lnTo>
                <a:lnTo>
                  <a:pt x="4922380" y="4260096"/>
                </a:lnTo>
                <a:lnTo>
                  <a:pt x="0" y="4260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03595" y="3540078"/>
            <a:ext cx="9867543" cy="155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97"/>
              </a:lnSpc>
              <a:spcBef>
                <a:spcPct val="0"/>
              </a:spcBef>
            </a:pPr>
            <a:r>
              <a:rPr lang="en-US" sz="9069" strike="noStrike" u="none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감사합니다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3595" y="7187492"/>
            <a:ext cx="6210003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발표자 경영학과 이수진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03595" y="7829732"/>
            <a:ext cx="56103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hello@reallygreatsite.com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618588" y="4642970"/>
            <a:ext cx="5090436" cy="887178"/>
            <a:chOff x="0" y="0"/>
            <a:chExt cx="1340691" cy="2336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78976" y="4644226"/>
            <a:ext cx="5090436" cy="887178"/>
            <a:chOff x="0" y="0"/>
            <a:chExt cx="1340691" cy="2336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18588" y="5837460"/>
            <a:ext cx="5090436" cy="887178"/>
            <a:chOff x="0" y="0"/>
            <a:chExt cx="1340691" cy="233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78976" y="5838717"/>
            <a:ext cx="5090436" cy="887178"/>
            <a:chOff x="0" y="0"/>
            <a:chExt cx="1340691" cy="233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618588" y="7029439"/>
            <a:ext cx="5090436" cy="887178"/>
            <a:chOff x="0" y="0"/>
            <a:chExt cx="1340691" cy="2336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78976" y="7030695"/>
            <a:ext cx="5090436" cy="887178"/>
            <a:chOff x="0" y="0"/>
            <a:chExt cx="1340691" cy="233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618588" y="4647298"/>
            <a:ext cx="1017371" cy="887178"/>
            <a:chOff x="0" y="0"/>
            <a:chExt cx="267949" cy="2336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78976" y="4642970"/>
            <a:ext cx="1017371" cy="887178"/>
            <a:chOff x="0" y="0"/>
            <a:chExt cx="267949" cy="23366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578976" y="5838717"/>
            <a:ext cx="1017371" cy="887178"/>
            <a:chOff x="0" y="0"/>
            <a:chExt cx="267949" cy="23366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578976" y="7030695"/>
            <a:ext cx="1017371" cy="887178"/>
            <a:chOff x="0" y="0"/>
            <a:chExt cx="267949" cy="2336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618588" y="5838717"/>
            <a:ext cx="1017371" cy="887178"/>
            <a:chOff x="0" y="0"/>
            <a:chExt cx="267949" cy="23366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618588" y="7030695"/>
            <a:ext cx="1017371" cy="887178"/>
            <a:chOff x="0" y="0"/>
            <a:chExt cx="267949" cy="23366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5168147" y="4768995"/>
            <a:ext cx="3245306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팀원 소개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128535" y="4770251"/>
            <a:ext cx="3498683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진행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68147" y="5963486"/>
            <a:ext cx="3245306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소개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128535" y="5964742"/>
            <a:ext cx="3498683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성과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168147" y="7155464"/>
            <a:ext cx="3245306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목표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128535" y="7156720"/>
            <a:ext cx="3498683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발전 방향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860244" y="4768995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820632" y="4768995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860244" y="5963486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820632" y="5963486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05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860244" y="7155464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820632" y="7155464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06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발표순서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49244" y="4130630"/>
            <a:ext cx="3541279" cy="765334"/>
            <a:chOff x="0" y="0"/>
            <a:chExt cx="932683" cy="2015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2683" cy="201570"/>
            </a:xfrm>
            <a:custGeom>
              <a:avLst/>
              <a:gdLst/>
              <a:ahLst/>
              <a:cxnLst/>
              <a:rect r="r" b="b" t="t" l="l"/>
              <a:pathLst>
                <a:path h="201570" w="932683">
                  <a:moveTo>
                    <a:pt x="94006" y="0"/>
                  </a:moveTo>
                  <a:lnTo>
                    <a:pt x="838676" y="0"/>
                  </a:lnTo>
                  <a:cubicBezTo>
                    <a:pt x="863608" y="0"/>
                    <a:pt x="887519" y="9904"/>
                    <a:pt x="905149" y="27534"/>
                  </a:cubicBezTo>
                  <a:cubicBezTo>
                    <a:pt x="922778" y="45163"/>
                    <a:pt x="932683" y="69074"/>
                    <a:pt x="932683" y="94006"/>
                  </a:cubicBezTo>
                  <a:lnTo>
                    <a:pt x="932683" y="107563"/>
                  </a:lnTo>
                  <a:cubicBezTo>
                    <a:pt x="932683" y="132495"/>
                    <a:pt x="922778" y="156406"/>
                    <a:pt x="905149" y="174036"/>
                  </a:cubicBezTo>
                  <a:cubicBezTo>
                    <a:pt x="887519" y="191665"/>
                    <a:pt x="863608" y="201570"/>
                    <a:pt x="838676" y="201570"/>
                  </a:cubicBezTo>
                  <a:lnTo>
                    <a:pt x="94006" y="201570"/>
                  </a:lnTo>
                  <a:cubicBezTo>
                    <a:pt x="69074" y="201570"/>
                    <a:pt x="45163" y="191665"/>
                    <a:pt x="27534" y="174036"/>
                  </a:cubicBezTo>
                  <a:cubicBezTo>
                    <a:pt x="9904" y="156406"/>
                    <a:pt x="0" y="132495"/>
                    <a:pt x="0" y="107563"/>
                  </a:cubicBezTo>
                  <a:lnTo>
                    <a:pt x="0" y="94006"/>
                  </a:lnTo>
                  <a:cubicBezTo>
                    <a:pt x="0" y="69074"/>
                    <a:pt x="9904" y="45163"/>
                    <a:pt x="27534" y="27534"/>
                  </a:cubicBezTo>
                  <a:cubicBezTo>
                    <a:pt x="45163" y="9904"/>
                    <a:pt x="69074" y="0"/>
                    <a:pt x="9400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932683" cy="249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666284" y="4130630"/>
            <a:ext cx="3541279" cy="765334"/>
            <a:chOff x="0" y="0"/>
            <a:chExt cx="932683" cy="2015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2683" cy="201570"/>
            </a:xfrm>
            <a:custGeom>
              <a:avLst/>
              <a:gdLst/>
              <a:ahLst/>
              <a:cxnLst/>
              <a:rect r="r" b="b" t="t" l="l"/>
              <a:pathLst>
                <a:path h="201570" w="932683">
                  <a:moveTo>
                    <a:pt x="94006" y="0"/>
                  </a:moveTo>
                  <a:lnTo>
                    <a:pt x="838676" y="0"/>
                  </a:lnTo>
                  <a:cubicBezTo>
                    <a:pt x="863608" y="0"/>
                    <a:pt x="887519" y="9904"/>
                    <a:pt x="905149" y="27534"/>
                  </a:cubicBezTo>
                  <a:cubicBezTo>
                    <a:pt x="922778" y="45163"/>
                    <a:pt x="932683" y="69074"/>
                    <a:pt x="932683" y="94006"/>
                  </a:cubicBezTo>
                  <a:lnTo>
                    <a:pt x="932683" y="107563"/>
                  </a:lnTo>
                  <a:cubicBezTo>
                    <a:pt x="932683" y="132495"/>
                    <a:pt x="922778" y="156406"/>
                    <a:pt x="905149" y="174036"/>
                  </a:cubicBezTo>
                  <a:cubicBezTo>
                    <a:pt x="887519" y="191665"/>
                    <a:pt x="863608" y="201570"/>
                    <a:pt x="838676" y="201570"/>
                  </a:cubicBezTo>
                  <a:lnTo>
                    <a:pt x="94006" y="201570"/>
                  </a:lnTo>
                  <a:cubicBezTo>
                    <a:pt x="69074" y="201570"/>
                    <a:pt x="45163" y="191665"/>
                    <a:pt x="27534" y="174036"/>
                  </a:cubicBezTo>
                  <a:cubicBezTo>
                    <a:pt x="9904" y="156406"/>
                    <a:pt x="0" y="132495"/>
                    <a:pt x="0" y="107563"/>
                  </a:cubicBezTo>
                  <a:lnTo>
                    <a:pt x="0" y="94006"/>
                  </a:lnTo>
                  <a:cubicBezTo>
                    <a:pt x="0" y="69074"/>
                    <a:pt x="9904" y="45163"/>
                    <a:pt x="27534" y="27534"/>
                  </a:cubicBezTo>
                  <a:cubicBezTo>
                    <a:pt x="45163" y="9904"/>
                    <a:pt x="69074" y="0"/>
                    <a:pt x="9400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932683" cy="249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66284" y="6739854"/>
            <a:ext cx="3541279" cy="765334"/>
            <a:chOff x="0" y="0"/>
            <a:chExt cx="932683" cy="2015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2683" cy="201570"/>
            </a:xfrm>
            <a:custGeom>
              <a:avLst/>
              <a:gdLst/>
              <a:ahLst/>
              <a:cxnLst/>
              <a:rect r="r" b="b" t="t" l="l"/>
              <a:pathLst>
                <a:path h="201570" w="932683">
                  <a:moveTo>
                    <a:pt x="94006" y="0"/>
                  </a:moveTo>
                  <a:lnTo>
                    <a:pt x="838676" y="0"/>
                  </a:lnTo>
                  <a:cubicBezTo>
                    <a:pt x="863608" y="0"/>
                    <a:pt x="887519" y="9904"/>
                    <a:pt x="905149" y="27534"/>
                  </a:cubicBezTo>
                  <a:cubicBezTo>
                    <a:pt x="922778" y="45163"/>
                    <a:pt x="932683" y="69074"/>
                    <a:pt x="932683" y="94006"/>
                  </a:cubicBezTo>
                  <a:lnTo>
                    <a:pt x="932683" y="107563"/>
                  </a:lnTo>
                  <a:cubicBezTo>
                    <a:pt x="932683" y="132495"/>
                    <a:pt x="922778" y="156406"/>
                    <a:pt x="905149" y="174036"/>
                  </a:cubicBezTo>
                  <a:cubicBezTo>
                    <a:pt x="887519" y="191665"/>
                    <a:pt x="863608" y="201570"/>
                    <a:pt x="838676" y="201570"/>
                  </a:cubicBezTo>
                  <a:lnTo>
                    <a:pt x="94006" y="201570"/>
                  </a:lnTo>
                  <a:cubicBezTo>
                    <a:pt x="69074" y="201570"/>
                    <a:pt x="45163" y="191665"/>
                    <a:pt x="27534" y="174036"/>
                  </a:cubicBezTo>
                  <a:cubicBezTo>
                    <a:pt x="9904" y="156406"/>
                    <a:pt x="0" y="132495"/>
                    <a:pt x="0" y="107563"/>
                  </a:cubicBezTo>
                  <a:lnTo>
                    <a:pt x="0" y="94006"/>
                  </a:lnTo>
                  <a:cubicBezTo>
                    <a:pt x="0" y="69074"/>
                    <a:pt x="9904" y="45163"/>
                    <a:pt x="27534" y="27534"/>
                  </a:cubicBezTo>
                  <a:cubicBezTo>
                    <a:pt x="45163" y="9904"/>
                    <a:pt x="69074" y="0"/>
                    <a:pt x="9400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932683" cy="249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049244" y="6739854"/>
            <a:ext cx="3541279" cy="765334"/>
            <a:chOff x="0" y="0"/>
            <a:chExt cx="932683" cy="201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32683" cy="201570"/>
            </a:xfrm>
            <a:custGeom>
              <a:avLst/>
              <a:gdLst/>
              <a:ahLst/>
              <a:cxnLst/>
              <a:rect r="r" b="b" t="t" l="l"/>
              <a:pathLst>
                <a:path h="201570" w="932683">
                  <a:moveTo>
                    <a:pt x="94006" y="0"/>
                  </a:moveTo>
                  <a:lnTo>
                    <a:pt x="838676" y="0"/>
                  </a:lnTo>
                  <a:cubicBezTo>
                    <a:pt x="863608" y="0"/>
                    <a:pt x="887519" y="9904"/>
                    <a:pt x="905149" y="27534"/>
                  </a:cubicBezTo>
                  <a:cubicBezTo>
                    <a:pt x="922778" y="45163"/>
                    <a:pt x="932683" y="69074"/>
                    <a:pt x="932683" y="94006"/>
                  </a:cubicBezTo>
                  <a:lnTo>
                    <a:pt x="932683" y="107563"/>
                  </a:lnTo>
                  <a:cubicBezTo>
                    <a:pt x="932683" y="132495"/>
                    <a:pt x="922778" y="156406"/>
                    <a:pt x="905149" y="174036"/>
                  </a:cubicBezTo>
                  <a:cubicBezTo>
                    <a:pt x="887519" y="191665"/>
                    <a:pt x="863608" y="201570"/>
                    <a:pt x="838676" y="201570"/>
                  </a:cubicBezTo>
                  <a:lnTo>
                    <a:pt x="94006" y="201570"/>
                  </a:lnTo>
                  <a:cubicBezTo>
                    <a:pt x="69074" y="201570"/>
                    <a:pt x="45163" y="191665"/>
                    <a:pt x="27534" y="174036"/>
                  </a:cubicBezTo>
                  <a:cubicBezTo>
                    <a:pt x="9904" y="156406"/>
                    <a:pt x="0" y="132495"/>
                    <a:pt x="0" y="107563"/>
                  </a:cubicBezTo>
                  <a:lnTo>
                    <a:pt x="0" y="94006"/>
                  </a:lnTo>
                  <a:cubicBezTo>
                    <a:pt x="0" y="69074"/>
                    <a:pt x="9904" y="45163"/>
                    <a:pt x="27534" y="27534"/>
                  </a:cubicBezTo>
                  <a:cubicBezTo>
                    <a:pt x="45163" y="9904"/>
                    <a:pt x="69074" y="0"/>
                    <a:pt x="9400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932683" cy="249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487360" y="3521992"/>
            <a:ext cx="2434477" cy="243447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67181" t="-37009" r="-187795" b="-9949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4487360" y="6171363"/>
            <a:ext cx="2436330" cy="24363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3095" t="-3410" r="-14049" b="-87427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1448119" y="3521992"/>
            <a:ext cx="2436330" cy="24363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6481" t="-19927" r="-59755" b="-15960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1448119" y="6171363"/>
            <a:ext cx="2436330" cy="243633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112825" t="-2143" r="-95231" b="-103099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6815748" y="4241072"/>
            <a:ext cx="4656503" cy="3987660"/>
          </a:xfrm>
          <a:custGeom>
            <a:avLst/>
            <a:gdLst/>
            <a:ahLst/>
            <a:cxnLst/>
            <a:rect r="r" b="b" t="t" l="l"/>
            <a:pathLst>
              <a:path h="3987660" w="4656503">
                <a:moveTo>
                  <a:pt x="0" y="0"/>
                </a:moveTo>
                <a:lnTo>
                  <a:pt x="4656504" y="0"/>
                </a:lnTo>
                <a:lnTo>
                  <a:pt x="4656504" y="3987660"/>
                </a:lnTo>
                <a:lnTo>
                  <a:pt x="0" y="39876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팀원소개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63901" y="4155347"/>
            <a:ext cx="1894835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049"/>
              </a:lnSpc>
              <a:spcBef>
                <a:spcPct val="0"/>
              </a:spcBef>
            </a:pPr>
            <a:r>
              <a:rPr lang="en-US" b="true" sz="3300" spc="686" strike="noStrike" u="none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이수진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13074" y="4155347"/>
            <a:ext cx="1894835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49"/>
              </a:lnSpc>
              <a:spcBef>
                <a:spcPct val="0"/>
              </a:spcBef>
            </a:pPr>
            <a:r>
              <a:rPr lang="en-US" b="true" sz="3300" spc="686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김민수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13074" y="6764572"/>
            <a:ext cx="1894835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49"/>
              </a:lnSpc>
              <a:spcBef>
                <a:spcPct val="0"/>
              </a:spcBef>
            </a:pPr>
            <a:r>
              <a:rPr lang="en-US" b="true" sz="3300" spc="686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김철민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63901" y="6764572"/>
            <a:ext cx="1894835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049"/>
              </a:lnSpc>
              <a:spcBef>
                <a:spcPct val="0"/>
              </a:spcBef>
            </a:pPr>
            <a:r>
              <a:rPr lang="en-US" b="true" sz="3300" spc="686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전해원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63901" y="4964345"/>
            <a:ext cx="2173332" cy="41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경영학과 21학번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065424" y="4964345"/>
            <a:ext cx="2173332" cy="41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경영학과 20학번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065424" y="7643730"/>
            <a:ext cx="2173332" cy="41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영문학과 20학번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63901" y="7643730"/>
            <a:ext cx="2173332" cy="41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경제학과 21학번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626932" y="4571252"/>
            <a:ext cx="10938886" cy="4020306"/>
            <a:chOff x="0" y="0"/>
            <a:chExt cx="2881023" cy="10588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81023" cy="1058846"/>
            </a:xfrm>
            <a:custGeom>
              <a:avLst/>
              <a:gdLst/>
              <a:ahLst/>
              <a:cxnLst/>
              <a:rect r="r" b="b" t="t" l="l"/>
              <a:pathLst>
                <a:path h="1058846" w="2881023">
                  <a:moveTo>
                    <a:pt x="16278" y="0"/>
                  </a:moveTo>
                  <a:lnTo>
                    <a:pt x="2864745" y="0"/>
                  </a:lnTo>
                  <a:cubicBezTo>
                    <a:pt x="2869062" y="0"/>
                    <a:pt x="2873203" y="1715"/>
                    <a:pt x="2876256" y="4768"/>
                  </a:cubicBezTo>
                  <a:cubicBezTo>
                    <a:pt x="2879308" y="7820"/>
                    <a:pt x="2881023" y="11961"/>
                    <a:pt x="2881023" y="16278"/>
                  </a:cubicBezTo>
                  <a:lnTo>
                    <a:pt x="2881023" y="1042568"/>
                  </a:lnTo>
                  <a:cubicBezTo>
                    <a:pt x="2881023" y="1051558"/>
                    <a:pt x="2873735" y="1058846"/>
                    <a:pt x="2864745" y="1058846"/>
                  </a:cubicBezTo>
                  <a:lnTo>
                    <a:pt x="16278" y="1058846"/>
                  </a:lnTo>
                  <a:cubicBezTo>
                    <a:pt x="7288" y="1058846"/>
                    <a:pt x="0" y="1051558"/>
                    <a:pt x="0" y="1042568"/>
                  </a:cubicBezTo>
                  <a:lnTo>
                    <a:pt x="0" y="16278"/>
                  </a:lnTo>
                  <a:cubicBezTo>
                    <a:pt x="0" y="7288"/>
                    <a:pt x="7288" y="0"/>
                    <a:pt x="162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881023" cy="1106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68441" y="2197245"/>
            <a:ext cx="3346993" cy="3616593"/>
          </a:xfrm>
          <a:custGeom>
            <a:avLst/>
            <a:gdLst/>
            <a:ahLst/>
            <a:cxnLst/>
            <a:rect r="r" b="b" t="t" l="l"/>
            <a:pathLst>
              <a:path h="3616593" w="3346993">
                <a:moveTo>
                  <a:pt x="0" y="0"/>
                </a:moveTo>
                <a:lnTo>
                  <a:pt x="3346992" y="0"/>
                </a:lnTo>
                <a:lnTo>
                  <a:pt x="3346992" y="3616594"/>
                </a:lnTo>
                <a:lnTo>
                  <a:pt x="0" y="3616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551157" y="4127663"/>
            <a:ext cx="5090436" cy="887178"/>
            <a:chOff x="0" y="0"/>
            <a:chExt cx="1340691" cy="2336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5398" y="0"/>
                  </a:moveTo>
                  <a:lnTo>
                    <a:pt x="1275293" y="0"/>
                  </a:lnTo>
                  <a:cubicBezTo>
                    <a:pt x="1311412" y="0"/>
                    <a:pt x="1340691" y="29280"/>
                    <a:pt x="1340691" y="65398"/>
                  </a:cubicBezTo>
                  <a:lnTo>
                    <a:pt x="1340691" y="168262"/>
                  </a:lnTo>
                  <a:cubicBezTo>
                    <a:pt x="1340691" y="185607"/>
                    <a:pt x="1333801" y="202241"/>
                    <a:pt x="1321536" y="214506"/>
                  </a:cubicBezTo>
                  <a:cubicBezTo>
                    <a:pt x="1309272" y="226770"/>
                    <a:pt x="1292638" y="233660"/>
                    <a:pt x="1275293" y="233660"/>
                  </a:cubicBezTo>
                  <a:lnTo>
                    <a:pt x="65398" y="233660"/>
                  </a:lnTo>
                  <a:cubicBezTo>
                    <a:pt x="29280" y="233660"/>
                    <a:pt x="0" y="204381"/>
                    <a:pt x="0" y="168262"/>
                  </a:cubicBezTo>
                  <a:lnTo>
                    <a:pt x="0" y="65398"/>
                  </a:lnTo>
                  <a:cubicBezTo>
                    <a:pt x="0" y="48053"/>
                    <a:pt x="6890" y="31419"/>
                    <a:pt x="19155" y="19155"/>
                  </a:cubicBezTo>
                  <a:cubicBezTo>
                    <a:pt x="31419" y="6890"/>
                    <a:pt x="48053" y="0"/>
                    <a:pt x="653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72254" y="4252655"/>
            <a:ext cx="5048242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 판매 마케팅 전략 수립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87621" y="5455941"/>
            <a:ext cx="9312758" cy="2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저희 팀은</a:t>
            </a: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새로운 제품 출시를 가정하여 마케팅 전략을 수립하는 것을 프로젝트로 진행하였습니다.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효과적인 마케팅 전략이 제품의 성공 여부를 결정하는 중요한 요소로 부각되고 있습니다. 이를 통해 목표 고객에게 제품의 가치를 효과적으로 전달하고, 시장 점유율을 높이는 방안을 고민하였습니다.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소개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75113" y="5089781"/>
            <a:ext cx="4568248" cy="3080367"/>
            <a:chOff x="0" y="0"/>
            <a:chExt cx="1203160" cy="811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14440" y="5089781"/>
            <a:ext cx="4568248" cy="3080367"/>
            <a:chOff x="0" y="0"/>
            <a:chExt cx="1203160" cy="811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49389" y="5089781"/>
            <a:ext cx="4568248" cy="3080367"/>
            <a:chOff x="0" y="0"/>
            <a:chExt cx="1203160" cy="8112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14535" y="4646192"/>
            <a:ext cx="3889404" cy="887178"/>
            <a:chOff x="0" y="0"/>
            <a:chExt cx="1024370" cy="233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53863" y="4646192"/>
            <a:ext cx="3889404" cy="887178"/>
            <a:chOff x="0" y="0"/>
            <a:chExt cx="1024370" cy="2336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988811" y="4646192"/>
            <a:ext cx="3889404" cy="887178"/>
            <a:chOff x="0" y="0"/>
            <a:chExt cx="1024370" cy="233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742158" y="1315440"/>
            <a:ext cx="2620054" cy="2983498"/>
          </a:xfrm>
          <a:custGeom>
            <a:avLst/>
            <a:gdLst/>
            <a:ahLst/>
            <a:cxnLst/>
            <a:rect r="r" b="b" t="t" l="l"/>
            <a:pathLst>
              <a:path h="2983498" w="2620054">
                <a:moveTo>
                  <a:pt x="0" y="0"/>
                </a:moveTo>
                <a:lnTo>
                  <a:pt x="2620053" y="0"/>
                </a:lnTo>
                <a:lnTo>
                  <a:pt x="2620053" y="2983498"/>
                </a:lnTo>
                <a:lnTo>
                  <a:pt x="0" y="2983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14535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브랜드 인지도 향상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51673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 판매량 증가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92289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타깃 고객 확보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63128" y="6057245"/>
            <a:ext cx="3740811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광고, 마케팅 전략, 소셜 미디어 활용, 그리고 고품질의 제품 또는 서비스를 제공합니다.</a:t>
            </a: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73594" y="6057245"/>
            <a:ext cx="3740811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 판매량 증가를 위해 품질 좋은 제품과 효과적인 마케팅 전략의 조화가 중요합니다.</a:t>
            </a: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66585" y="6057245"/>
            <a:ext cx="3740811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제품이나 서비스를 지속적으로 개선하고, 고객과의 소통을 유지하는 것이 중요합니다.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목표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825804" y="5274510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165379" y="4845208"/>
            <a:ext cx="895527" cy="887178"/>
            <a:chOff x="0" y="0"/>
            <a:chExt cx="235859" cy="2336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859" cy="233660"/>
            </a:xfrm>
            <a:custGeom>
              <a:avLst/>
              <a:gdLst/>
              <a:ahLst/>
              <a:cxnLst/>
              <a:rect r="r" b="b" t="t" l="l"/>
              <a:pathLst>
                <a:path h="233660" w="235859">
                  <a:moveTo>
                    <a:pt x="116830" y="0"/>
                  </a:moveTo>
                  <a:lnTo>
                    <a:pt x="119029" y="0"/>
                  </a:lnTo>
                  <a:cubicBezTo>
                    <a:pt x="150014" y="0"/>
                    <a:pt x="179730" y="12309"/>
                    <a:pt x="201640" y="34219"/>
                  </a:cubicBezTo>
                  <a:cubicBezTo>
                    <a:pt x="223550" y="56129"/>
                    <a:pt x="235859" y="85845"/>
                    <a:pt x="235859" y="116830"/>
                  </a:cubicBezTo>
                  <a:lnTo>
                    <a:pt x="235859" y="116830"/>
                  </a:lnTo>
                  <a:cubicBezTo>
                    <a:pt x="235859" y="181353"/>
                    <a:pt x="183552" y="233660"/>
                    <a:pt x="11902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585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33274" y="4845208"/>
            <a:ext cx="895527" cy="887178"/>
            <a:chOff x="0" y="0"/>
            <a:chExt cx="235859" cy="2336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859" cy="233660"/>
            </a:xfrm>
            <a:custGeom>
              <a:avLst/>
              <a:gdLst/>
              <a:ahLst/>
              <a:cxnLst/>
              <a:rect r="r" b="b" t="t" l="l"/>
              <a:pathLst>
                <a:path h="233660" w="235859">
                  <a:moveTo>
                    <a:pt x="116830" y="0"/>
                  </a:moveTo>
                  <a:lnTo>
                    <a:pt x="119029" y="0"/>
                  </a:lnTo>
                  <a:cubicBezTo>
                    <a:pt x="150014" y="0"/>
                    <a:pt x="179730" y="12309"/>
                    <a:pt x="201640" y="34219"/>
                  </a:cubicBezTo>
                  <a:cubicBezTo>
                    <a:pt x="223550" y="56129"/>
                    <a:pt x="235859" y="85845"/>
                    <a:pt x="235859" y="116830"/>
                  </a:cubicBezTo>
                  <a:lnTo>
                    <a:pt x="235859" y="116830"/>
                  </a:lnTo>
                  <a:cubicBezTo>
                    <a:pt x="235859" y="181353"/>
                    <a:pt x="183552" y="233660"/>
                    <a:pt x="11902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3585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01168" y="4845208"/>
            <a:ext cx="895527" cy="887178"/>
            <a:chOff x="0" y="0"/>
            <a:chExt cx="235859" cy="233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5859" cy="233660"/>
            </a:xfrm>
            <a:custGeom>
              <a:avLst/>
              <a:gdLst/>
              <a:ahLst/>
              <a:cxnLst/>
              <a:rect r="r" b="b" t="t" l="l"/>
              <a:pathLst>
                <a:path h="233660" w="235859">
                  <a:moveTo>
                    <a:pt x="116830" y="0"/>
                  </a:moveTo>
                  <a:lnTo>
                    <a:pt x="119029" y="0"/>
                  </a:lnTo>
                  <a:cubicBezTo>
                    <a:pt x="150014" y="0"/>
                    <a:pt x="179730" y="12309"/>
                    <a:pt x="201640" y="34219"/>
                  </a:cubicBezTo>
                  <a:cubicBezTo>
                    <a:pt x="223550" y="56129"/>
                    <a:pt x="235859" y="85845"/>
                    <a:pt x="235859" y="116830"/>
                  </a:cubicBezTo>
                  <a:lnTo>
                    <a:pt x="235859" y="116830"/>
                  </a:lnTo>
                  <a:cubicBezTo>
                    <a:pt x="235859" y="181353"/>
                    <a:pt x="183552" y="233660"/>
                    <a:pt x="11902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3585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469063" y="4845208"/>
            <a:ext cx="895527" cy="887178"/>
            <a:chOff x="0" y="0"/>
            <a:chExt cx="235859" cy="2336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859" cy="233660"/>
            </a:xfrm>
            <a:custGeom>
              <a:avLst/>
              <a:gdLst/>
              <a:ahLst/>
              <a:cxnLst/>
              <a:rect r="r" b="b" t="t" l="l"/>
              <a:pathLst>
                <a:path h="233660" w="235859">
                  <a:moveTo>
                    <a:pt x="116830" y="0"/>
                  </a:moveTo>
                  <a:lnTo>
                    <a:pt x="119029" y="0"/>
                  </a:lnTo>
                  <a:cubicBezTo>
                    <a:pt x="150014" y="0"/>
                    <a:pt x="179730" y="12309"/>
                    <a:pt x="201640" y="34219"/>
                  </a:cubicBezTo>
                  <a:cubicBezTo>
                    <a:pt x="223550" y="56129"/>
                    <a:pt x="235859" y="85845"/>
                    <a:pt x="235859" y="116830"/>
                  </a:cubicBezTo>
                  <a:lnTo>
                    <a:pt x="235859" y="116830"/>
                  </a:lnTo>
                  <a:cubicBezTo>
                    <a:pt x="235859" y="181353"/>
                    <a:pt x="183552" y="233660"/>
                    <a:pt x="11902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3585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6278896" y="8211079"/>
            <a:ext cx="1657828" cy="1693338"/>
          </a:xfrm>
          <a:custGeom>
            <a:avLst/>
            <a:gdLst/>
            <a:ahLst/>
            <a:cxnLst/>
            <a:rect r="r" b="b" t="t" l="l"/>
            <a:pathLst>
              <a:path h="1693338" w="1657828">
                <a:moveTo>
                  <a:pt x="0" y="0"/>
                </a:moveTo>
                <a:lnTo>
                  <a:pt x="1657828" y="0"/>
                </a:lnTo>
                <a:lnTo>
                  <a:pt x="1657828" y="1693338"/>
                </a:lnTo>
                <a:lnTo>
                  <a:pt x="0" y="1693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789" r="-288282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043585" y="6818805"/>
            <a:ext cx="3126127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목표 고객층 분석, 경쟁 제품 연구, 시장 트렌드 파악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11480" y="6818805"/>
            <a:ext cx="3126127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 포지셔닝, 차별화 전략 도출, 마케팅 믹스(4P) 전략 수립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88770" y="6818805"/>
            <a:ext cx="3126127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구체적인 마케팅 캠페인 계획, 타임라인 설정, 예산 책정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75585" y="6818805"/>
            <a:ext cx="3126127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마케팅 캠페인 실행, 성과 측정 및 분석, 피드백 반영 및 전략 조정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43585" y="5971177"/>
            <a:ext cx="3139115" cy="5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6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시장 조사 및 분석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11480" y="5971177"/>
            <a:ext cx="3139115" cy="5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6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마케팅 전략 수립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88770" y="5971177"/>
            <a:ext cx="3139115" cy="5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6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실행 계획 수립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75585" y="5971177"/>
            <a:ext cx="3139115" cy="5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6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실행 및 평가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46113" y="4956946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14008" y="4986112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86326" y="4986112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649797" y="4971234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진행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8347894" y="1657487"/>
            <a:ext cx="0" cy="77353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89432" y="2035523"/>
            <a:ext cx="6948110" cy="694790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865904" y="2241869"/>
            <a:ext cx="6024055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성과</a:t>
            </a: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96375" y="4279305"/>
            <a:ext cx="2432888" cy="2460339"/>
            <a:chOff x="0" y="0"/>
            <a:chExt cx="640761" cy="6479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0761" cy="647991"/>
            </a:xfrm>
            <a:custGeom>
              <a:avLst/>
              <a:gdLst/>
              <a:ahLst/>
              <a:cxnLst/>
              <a:rect r="r" b="b" t="t" l="l"/>
              <a:pathLst>
                <a:path h="647991" w="640761">
                  <a:moveTo>
                    <a:pt x="136834" y="0"/>
                  </a:moveTo>
                  <a:lnTo>
                    <a:pt x="503926" y="0"/>
                  </a:lnTo>
                  <a:cubicBezTo>
                    <a:pt x="579498" y="0"/>
                    <a:pt x="640761" y="61263"/>
                    <a:pt x="640761" y="136834"/>
                  </a:cubicBezTo>
                  <a:lnTo>
                    <a:pt x="640761" y="511156"/>
                  </a:lnTo>
                  <a:cubicBezTo>
                    <a:pt x="640761" y="586728"/>
                    <a:pt x="579498" y="647991"/>
                    <a:pt x="503926" y="647991"/>
                  </a:cubicBezTo>
                  <a:lnTo>
                    <a:pt x="136834" y="647991"/>
                  </a:lnTo>
                  <a:cubicBezTo>
                    <a:pt x="61263" y="647991"/>
                    <a:pt x="0" y="586728"/>
                    <a:pt x="0" y="511156"/>
                  </a:cubicBezTo>
                  <a:lnTo>
                    <a:pt x="0" y="136834"/>
                  </a:lnTo>
                  <a:cubicBezTo>
                    <a:pt x="0" y="61263"/>
                    <a:pt x="61263" y="0"/>
                    <a:pt x="13683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640761" cy="695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61487" y="4279305"/>
            <a:ext cx="2432888" cy="2460339"/>
            <a:chOff x="0" y="0"/>
            <a:chExt cx="640761" cy="6479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0761" cy="647991"/>
            </a:xfrm>
            <a:custGeom>
              <a:avLst/>
              <a:gdLst/>
              <a:ahLst/>
              <a:cxnLst/>
              <a:rect r="r" b="b" t="t" l="l"/>
              <a:pathLst>
                <a:path h="647991" w="640761">
                  <a:moveTo>
                    <a:pt x="136834" y="0"/>
                  </a:moveTo>
                  <a:lnTo>
                    <a:pt x="503926" y="0"/>
                  </a:lnTo>
                  <a:cubicBezTo>
                    <a:pt x="579498" y="0"/>
                    <a:pt x="640761" y="61263"/>
                    <a:pt x="640761" y="136834"/>
                  </a:cubicBezTo>
                  <a:lnTo>
                    <a:pt x="640761" y="511156"/>
                  </a:lnTo>
                  <a:cubicBezTo>
                    <a:pt x="640761" y="586728"/>
                    <a:pt x="579498" y="647991"/>
                    <a:pt x="503926" y="647991"/>
                  </a:cubicBezTo>
                  <a:lnTo>
                    <a:pt x="136834" y="647991"/>
                  </a:lnTo>
                  <a:cubicBezTo>
                    <a:pt x="61263" y="647991"/>
                    <a:pt x="0" y="586728"/>
                    <a:pt x="0" y="511156"/>
                  </a:cubicBezTo>
                  <a:lnTo>
                    <a:pt x="0" y="136834"/>
                  </a:lnTo>
                  <a:cubicBezTo>
                    <a:pt x="0" y="61263"/>
                    <a:pt x="61263" y="0"/>
                    <a:pt x="13683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40761" cy="695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227725" y="4279305"/>
            <a:ext cx="2432888" cy="2460339"/>
            <a:chOff x="0" y="0"/>
            <a:chExt cx="640761" cy="6479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40761" cy="647991"/>
            </a:xfrm>
            <a:custGeom>
              <a:avLst/>
              <a:gdLst/>
              <a:ahLst/>
              <a:cxnLst/>
              <a:rect r="r" b="b" t="t" l="l"/>
              <a:pathLst>
                <a:path h="647991" w="640761">
                  <a:moveTo>
                    <a:pt x="136834" y="0"/>
                  </a:moveTo>
                  <a:lnTo>
                    <a:pt x="503926" y="0"/>
                  </a:lnTo>
                  <a:cubicBezTo>
                    <a:pt x="579498" y="0"/>
                    <a:pt x="640761" y="61263"/>
                    <a:pt x="640761" y="136834"/>
                  </a:cubicBezTo>
                  <a:lnTo>
                    <a:pt x="640761" y="511156"/>
                  </a:lnTo>
                  <a:cubicBezTo>
                    <a:pt x="640761" y="586728"/>
                    <a:pt x="579498" y="647991"/>
                    <a:pt x="503926" y="647991"/>
                  </a:cubicBezTo>
                  <a:lnTo>
                    <a:pt x="136834" y="647991"/>
                  </a:lnTo>
                  <a:cubicBezTo>
                    <a:pt x="61263" y="647991"/>
                    <a:pt x="0" y="586728"/>
                    <a:pt x="0" y="511156"/>
                  </a:cubicBezTo>
                  <a:lnTo>
                    <a:pt x="0" y="136834"/>
                  </a:lnTo>
                  <a:cubicBezTo>
                    <a:pt x="0" y="61263"/>
                    <a:pt x="61263" y="0"/>
                    <a:pt x="13683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40761" cy="695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365401" y="4673752"/>
            <a:ext cx="1894835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매출액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00213" y="4673752"/>
            <a:ext cx="2155436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3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브랜드 인지도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96752" y="4673752"/>
            <a:ext cx="1894835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3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고객 충성도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96375" y="5395175"/>
            <a:ext cx="2431762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+45%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62613" y="5395175"/>
            <a:ext cx="2431762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+13%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228850" y="5395175"/>
            <a:ext cx="2431762" cy="84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+28%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096375" y="7153596"/>
            <a:ext cx="7564238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이번 마케팅 </a:t>
            </a: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프로젝트의 성과로는 증가한 매출액이나 수익, 브랜드 인지도의 향상, 고객 충성도 증가, 새로운 고객 유치율 증가 등이 있습니다.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417531" y="2788024"/>
            <a:ext cx="7115153" cy="1515136"/>
            <a:chOff x="0" y="0"/>
            <a:chExt cx="1873950" cy="3990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73950" cy="399048"/>
            </a:xfrm>
            <a:custGeom>
              <a:avLst/>
              <a:gdLst/>
              <a:ahLst/>
              <a:cxnLst/>
              <a:rect r="r" b="b" t="t" l="l"/>
              <a:pathLst>
                <a:path h="399048" w="1873950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17531" y="4820863"/>
            <a:ext cx="7115153" cy="1515136"/>
            <a:chOff x="0" y="0"/>
            <a:chExt cx="1873950" cy="3990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73950" cy="399048"/>
            </a:xfrm>
            <a:custGeom>
              <a:avLst/>
              <a:gdLst/>
              <a:ahLst/>
              <a:cxnLst/>
              <a:rect r="r" b="b" t="t" l="l"/>
              <a:pathLst>
                <a:path h="399048" w="1873950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417531" y="6857746"/>
            <a:ext cx="7115153" cy="1515136"/>
            <a:chOff x="0" y="0"/>
            <a:chExt cx="1873950" cy="3990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73950" cy="399048"/>
            </a:xfrm>
            <a:custGeom>
              <a:avLst/>
              <a:gdLst/>
              <a:ahLst/>
              <a:cxnLst/>
              <a:rect r="r" b="b" t="t" l="l"/>
              <a:pathLst>
                <a:path h="399048" w="1873950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630844" y="5465195"/>
            <a:ext cx="3202401" cy="3120885"/>
          </a:xfrm>
          <a:custGeom>
            <a:avLst/>
            <a:gdLst/>
            <a:ahLst/>
            <a:cxnLst/>
            <a:rect r="r" b="b" t="t" l="l"/>
            <a:pathLst>
              <a:path h="3120885" w="3202401">
                <a:moveTo>
                  <a:pt x="0" y="0"/>
                </a:moveTo>
                <a:lnTo>
                  <a:pt x="3202401" y="0"/>
                </a:lnTo>
                <a:lnTo>
                  <a:pt x="3202401" y="3120885"/>
                </a:lnTo>
                <a:lnTo>
                  <a:pt x="0" y="312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630844" y="2409152"/>
            <a:ext cx="4951186" cy="268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7"/>
              </a:lnSpc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</a:t>
            </a:r>
          </a:p>
          <a:p>
            <a:pPr algn="l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발전 방향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50066" y="3086868"/>
            <a:ext cx="5618129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제품 포지셔닝, 차별화 전략 도출, 마케팅 믹스(4P) 전략 수립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50066" y="5119707"/>
            <a:ext cx="5618129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새로운 기술의 적극적인 활용을 통한 혁신적인 프로젝트 실행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50066" y="7156590"/>
            <a:ext cx="5618129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기업 가치와 영향력을 통한 지속 가능한 마케팅 실행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908845" y="2561552"/>
            <a:ext cx="1017371" cy="887178"/>
            <a:chOff x="0" y="0"/>
            <a:chExt cx="267949" cy="233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908845" y="4594391"/>
            <a:ext cx="1017371" cy="887178"/>
            <a:chOff x="0" y="0"/>
            <a:chExt cx="267949" cy="2336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908845" y="6631274"/>
            <a:ext cx="1017371" cy="887178"/>
            <a:chOff x="0" y="0"/>
            <a:chExt cx="267949" cy="2336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150501" y="2683249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150501" y="4716088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150501" y="6752971"/>
            <a:ext cx="534059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70545" y="5993700"/>
            <a:ext cx="3329868" cy="2760764"/>
          </a:xfrm>
          <a:custGeom>
            <a:avLst/>
            <a:gdLst/>
            <a:ahLst/>
            <a:cxnLst/>
            <a:rect r="r" b="b" t="t" l="l"/>
            <a:pathLst>
              <a:path h="2760764" w="3329868">
                <a:moveTo>
                  <a:pt x="0" y="0"/>
                </a:moveTo>
                <a:lnTo>
                  <a:pt x="3329869" y="0"/>
                </a:lnTo>
                <a:lnTo>
                  <a:pt x="3329869" y="2760764"/>
                </a:lnTo>
                <a:lnTo>
                  <a:pt x="0" y="276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4676" y="2919228"/>
            <a:ext cx="6783398" cy="2887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535"/>
              </a:lnSpc>
              <a:spcBef>
                <a:spcPct val="0"/>
              </a:spcBef>
            </a:pPr>
            <a:r>
              <a:rPr lang="en-US" sz="1681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Q &amp; 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1828" y="6054521"/>
            <a:ext cx="663959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프로젝트에 대해 궁금한 점은 질문해주세요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DAGwgGEVUIY</dc:identifier>
  <dcterms:modified xsi:type="dcterms:W3CDTF">2011-08-01T06:04:30Z</dcterms:modified>
  <cp:revision>1</cp:revision>
  <dc:title>검정색 흰색 심플한 일러스트 마케팅 과제 발표 프레젠테이션</dc:title>
</cp:coreProperties>
</file>