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7" r:id="rId4"/>
    <p:sldId id="267" r:id="rId5"/>
    <p:sldId id="291" r:id="rId6"/>
    <p:sldId id="292" r:id="rId7"/>
    <p:sldId id="287" r:id="rId8"/>
    <p:sldId id="290" r:id="rId9"/>
    <p:sldId id="289" r:id="rId10"/>
    <p:sldId id="288" r:id="rId11"/>
    <p:sldId id="28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17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6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3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2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151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460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0932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31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961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253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83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2025-08-20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6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098820"/>
            <a:ext cx="2247122" cy="1462871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최지원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프로그래밍 언어 응용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EBCF9A5B-93AC-4926-9EEC-8882F4341AAD}"/>
              </a:ext>
            </a:extLst>
          </p:cNvPr>
          <p:cNvSpPr txBox="1">
            <a:spLocks/>
          </p:cNvSpPr>
          <p:nvPr/>
        </p:nvSpPr>
        <p:spPr>
          <a:xfrm>
            <a:off x="9944878" y="5600517"/>
            <a:ext cx="2247122" cy="12024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최지원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36" y="2247265"/>
            <a:ext cx="11149926" cy="386310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1. </a:t>
            </a:r>
            <a:r>
              <a:rPr lang="ko-KR" altLang="en-US" sz="2000" dirty="0">
                <a:solidFill>
                  <a:schemeClr val="bg1"/>
                </a:solidFill>
              </a:rPr>
              <a:t>문제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번 코드</a:t>
            </a:r>
            <a:r>
              <a:rPr lang="en-US" altLang="ko-KR" sz="2000" dirty="0">
                <a:solidFill>
                  <a:schemeClr val="bg1"/>
                </a:solidFill>
              </a:rPr>
              <a:t> </a:t>
            </a:r>
            <a:r>
              <a:rPr lang="ko-KR" altLang="en-US" sz="2000" dirty="0">
                <a:solidFill>
                  <a:schemeClr val="bg1"/>
                </a:solidFill>
              </a:rPr>
              <a:t>구성 및 동작 설명 </a:t>
            </a:r>
            <a:r>
              <a:rPr lang="en-US" altLang="ko-KR" sz="2000" dirty="0">
                <a:solidFill>
                  <a:schemeClr val="bg1"/>
                </a:solidFill>
              </a:rPr>
              <a:t>----------------------------------------------------- 2 – 7p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2. </a:t>
            </a:r>
            <a:r>
              <a:rPr lang="ko-KR" altLang="en-US" sz="2000" dirty="0">
                <a:solidFill>
                  <a:schemeClr val="bg1"/>
                </a:solidFill>
              </a:rPr>
              <a:t>문제 </a:t>
            </a:r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번 결과 확인</a:t>
            </a:r>
            <a:r>
              <a:rPr lang="en-US" altLang="ko-KR" sz="2000" dirty="0">
                <a:solidFill>
                  <a:schemeClr val="bg1"/>
                </a:solidFill>
              </a:rPr>
              <a:t>(Console</a:t>
            </a:r>
            <a:r>
              <a:rPr lang="ko-KR" altLang="en-US" sz="2000" dirty="0">
                <a:solidFill>
                  <a:schemeClr val="bg1"/>
                </a:solidFill>
              </a:rPr>
              <a:t>창</a:t>
            </a:r>
            <a:r>
              <a:rPr lang="en-US" altLang="ko-KR" sz="2000" dirty="0">
                <a:solidFill>
                  <a:schemeClr val="bg1"/>
                </a:solidFill>
              </a:rPr>
              <a:t>) ------------------------------------------------------- 8 – 15p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3. </a:t>
            </a:r>
            <a:r>
              <a:rPr lang="ko-KR" altLang="en-US" sz="2000" dirty="0">
                <a:solidFill>
                  <a:schemeClr val="bg1"/>
                </a:solidFill>
              </a:rPr>
              <a:t>문제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번 코드 구성 및 동작 설명 </a:t>
            </a:r>
            <a:r>
              <a:rPr lang="en-US" altLang="ko-KR" sz="2000" dirty="0">
                <a:solidFill>
                  <a:schemeClr val="bg1"/>
                </a:solidFill>
              </a:rPr>
              <a:t>----------------------------------------------------- 16 – 23p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sz="2000" dirty="0">
                <a:solidFill>
                  <a:schemeClr val="bg1"/>
                </a:solidFill>
              </a:rPr>
              <a:t>4. </a:t>
            </a:r>
            <a:r>
              <a:rPr lang="ko-KR" altLang="en-US" sz="2000" dirty="0">
                <a:solidFill>
                  <a:schemeClr val="bg1"/>
                </a:solidFill>
              </a:rPr>
              <a:t>문제 </a:t>
            </a:r>
            <a:r>
              <a:rPr lang="en-US" altLang="ko-KR" sz="2000" dirty="0">
                <a:solidFill>
                  <a:schemeClr val="bg1"/>
                </a:solidFill>
              </a:rPr>
              <a:t>2</a:t>
            </a:r>
            <a:r>
              <a:rPr lang="ko-KR" altLang="en-US" sz="2000" dirty="0">
                <a:solidFill>
                  <a:schemeClr val="bg1"/>
                </a:solidFill>
              </a:rPr>
              <a:t>번 결과 확인</a:t>
            </a:r>
            <a:r>
              <a:rPr lang="en-US" altLang="ko-KR" sz="2000" dirty="0">
                <a:solidFill>
                  <a:schemeClr val="bg1"/>
                </a:solidFill>
              </a:rPr>
              <a:t>(Console</a:t>
            </a:r>
            <a:r>
              <a:rPr lang="ko-KR" altLang="en-US" sz="2000" dirty="0">
                <a:solidFill>
                  <a:schemeClr val="bg1"/>
                </a:solidFill>
              </a:rPr>
              <a:t>창</a:t>
            </a:r>
            <a:r>
              <a:rPr lang="en-US" altLang="ko-KR" sz="2000" dirty="0">
                <a:solidFill>
                  <a:schemeClr val="bg1"/>
                </a:solidFill>
              </a:rPr>
              <a:t>) ------------------------------------------------------- 24 – 26p</a:t>
            </a:r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605C-40D1-D5F8-60B4-9FA636306796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791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605C-40D1-D5F8-60B4-9FA636306796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04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2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93748" y="543255"/>
            <a:ext cx="11027428" cy="5735924"/>
            <a:chOff x="0" y="0"/>
            <a:chExt cx="4356515" cy="226604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515" cy="2266044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000000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defTabSz="609630" latinLnBrk="0"/>
              <a:endParaRPr lang="ko-KR" altLang="en-US" sz="120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 latinLnBrk="0">
                <a:lnSpc>
                  <a:spcPts val="1773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0248" y="473105"/>
            <a:ext cx="11027428" cy="5735924"/>
            <a:chOff x="0" y="0"/>
            <a:chExt cx="4356515" cy="226604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356515" cy="2266044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defTabSz="609630" latinLnBrk="0"/>
              <a:endParaRPr lang="ko-KR" altLang="en-US" sz="12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 latinLnBrk="0">
                <a:lnSpc>
                  <a:spcPts val="1773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8" name="AutoShape 8"/>
          <p:cNvSpPr/>
          <p:nvPr/>
        </p:nvSpPr>
        <p:spPr>
          <a:xfrm>
            <a:off x="730248" y="1052103"/>
            <a:ext cx="1102742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 latinLnBrk="0"/>
            <a:endParaRPr lang="ko-KR" altLang="en-US" sz="120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106341" y="731269"/>
            <a:ext cx="371330" cy="92833"/>
          </a:xfrm>
          <a:custGeom>
            <a:avLst/>
            <a:gdLst/>
            <a:ahLst/>
            <a:cxnLst/>
            <a:rect l="l" t="t" r="r" b="b"/>
            <a:pathLst>
              <a:path w="556995" h="139249">
                <a:moveTo>
                  <a:pt x="0" y="0"/>
                </a:moveTo>
                <a:lnTo>
                  <a:pt x="556995" y="0"/>
                </a:lnTo>
                <a:lnTo>
                  <a:pt x="556995" y="139249"/>
                </a:lnTo>
                <a:lnTo>
                  <a:pt x="0" y="1392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30" latinLnBrk="0"/>
            <a:endParaRPr lang="ko-KR" altLang="en-US" sz="120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0" name="AutoShape 10"/>
          <p:cNvSpPr/>
          <p:nvPr/>
        </p:nvSpPr>
        <p:spPr>
          <a:xfrm flipV="1">
            <a:off x="6065215" y="1052133"/>
            <a:ext cx="0" cy="515689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defTabSz="609630" latinLnBrk="0"/>
            <a:endParaRPr lang="ko-KR" altLang="en-US" sz="1200">
              <a:solidFill>
                <a:prstClr val="black"/>
              </a:solidFill>
              <a:latin typeface="Calibri"/>
              <a:ea typeface="맑은 고딕" panose="020B0503020000020004" pitchFamily="50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1172" y="250665"/>
            <a:ext cx="3566141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 defTabSz="609630" latinLnBrk="0">
              <a:lnSpc>
                <a:spcPts val="7158"/>
              </a:lnSpc>
              <a:spcBef>
                <a:spcPct val="0"/>
              </a:spcBef>
            </a:pPr>
            <a:r>
              <a:rPr lang="ko-KR" altLang="en-US" sz="2933" dirty="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코드구성</a:t>
            </a:r>
            <a:r>
              <a:rPr lang="en-US" altLang="ko-KR" sz="2933" dirty="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/</a:t>
            </a:r>
            <a:r>
              <a:rPr lang="ko-KR" altLang="en-US" sz="2933" dirty="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동작설명</a:t>
            </a:r>
            <a:r>
              <a:rPr lang="en-US" altLang="ko-KR" sz="2933" dirty="0">
                <a:solidFill>
                  <a:srgbClr val="000000"/>
                </a:solidFill>
                <a:latin typeface="TDTD강굴림"/>
                <a:ea typeface="TDTD강굴림"/>
                <a:cs typeface="TDTD강굴림"/>
                <a:sym typeface="TDTD강굴림"/>
              </a:rPr>
              <a:t> B</a:t>
            </a:r>
            <a:endParaRPr lang="en-US" sz="2933" dirty="0">
              <a:solidFill>
                <a:srgbClr val="000000"/>
              </a:solidFill>
              <a:latin typeface="TDTD강굴림"/>
              <a:ea typeface="TDTD강굴림"/>
              <a:cs typeface="TDTD강굴림"/>
              <a:sym typeface="TDTD강굴림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277B7B9C-F932-EE08-D543-19D6CAFF4D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65" t="11434" r="41395" b="40768"/>
          <a:stretch>
            <a:fillRect/>
          </a:stretch>
        </p:blipFill>
        <p:spPr>
          <a:xfrm>
            <a:off x="781896" y="3763712"/>
            <a:ext cx="5035769" cy="2377876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B6372E33-A1D0-5574-D53C-F26103EE9A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1" t="7669" r="37083" b="34445"/>
          <a:stretch>
            <a:fillRect/>
          </a:stretch>
        </p:blipFill>
        <p:spPr>
          <a:xfrm>
            <a:off x="762000" y="1092200"/>
            <a:ext cx="5075562" cy="2679979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408C8237-DFB1-E931-2A49-79D7C6F6513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67" t="11333" r="32618" b="11434"/>
          <a:stretch>
            <a:fillRect/>
          </a:stretch>
        </p:blipFill>
        <p:spPr>
          <a:xfrm>
            <a:off x="6127607" y="1258405"/>
            <a:ext cx="5587999" cy="36942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문제 </a:t>
            </a:r>
            <a:r>
              <a:rPr lang="en-US" altLang="ko-KR" dirty="0"/>
              <a:t>2</a:t>
            </a:r>
            <a:r>
              <a:rPr lang="ko-KR" altLang="en-US" dirty="0"/>
              <a:t>번 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3F2FFAE0-F5EE-476F-B4FA-0B07EA7B5D1C}"/>
              </a:ext>
            </a:extLst>
          </p:cNvPr>
          <p:cNvGrpSpPr/>
          <p:nvPr/>
        </p:nvGrpSpPr>
        <p:grpSpPr>
          <a:xfrm>
            <a:off x="716858" y="836202"/>
            <a:ext cx="11027428" cy="5856476"/>
            <a:chOff x="0" y="-47625"/>
            <a:chExt cx="4356515" cy="2313669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5C95C27A-AB0B-4A5D-9A95-9C7300F106FE}"/>
                </a:ext>
              </a:extLst>
            </p:cNvPr>
            <p:cNvSpPr/>
            <p:nvPr/>
          </p:nvSpPr>
          <p:spPr>
            <a:xfrm>
              <a:off x="0" y="244580"/>
              <a:ext cx="4356515" cy="2021463"/>
            </a:xfrm>
            <a:custGeom>
              <a:avLst/>
              <a:gdLst/>
              <a:ahLst/>
              <a:cxnLst/>
              <a:rect l="l" t="t" r="r" b="b"/>
              <a:pathLst>
                <a:path w="4356515" h="2266044">
                  <a:moveTo>
                    <a:pt x="10765" y="0"/>
                  </a:moveTo>
                  <a:lnTo>
                    <a:pt x="4345750" y="0"/>
                  </a:lnTo>
                  <a:cubicBezTo>
                    <a:pt x="4348605" y="0"/>
                    <a:pt x="4351343" y="1134"/>
                    <a:pt x="4353362" y="3153"/>
                  </a:cubicBezTo>
                  <a:cubicBezTo>
                    <a:pt x="4355381" y="5172"/>
                    <a:pt x="4356515" y="7910"/>
                    <a:pt x="4356515" y="10765"/>
                  </a:cubicBezTo>
                  <a:lnTo>
                    <a:pt x="4356515" y="2255279"/>
                  </a:lnTo>
                  <a:cubicBezTo>
                    <a:pt x="4356515" y="2261224"/>
                    <a:pt x="4351695" y="2266044"/>
                    <a:pt x="4345750" y="2266044"/>
                  </a:cubicBezTo>
                  <a:lnTo>
                    <a:pt x="10765" y="2266044"/>
                  </a:lnTo>
                  <a:cubicBezTo>
                    <a:pt x="7910" y="2266044"/>
                    <a:pt x="5172" y="2264910"/>
                    <a:pt x="3153" y="2262891"/>
                  </a:cubicBezTo>
                  <a:cubicBezTo>
                    <a:pt x="1134" y="2260872"/>
                    <a:pt x="0" y="2258134"/>
                    <a:pt x="0" y="2255279"/>
                  </a:cubicBezTo>
                  <a:lnTo>
                    <a:pt x="0" y="10765"/>
                  </a:lnTo>
                  <a:cubicBezTo>
                    <a:pt x="0" y="7910"/>
                    <a:pt x="1134" y="5172"/>
                    <a:pt x="3153" y="3153"/>
                  </a:cubicBezTo>
                  <a:cubicBezTo>
                    <a:pt x="5172" y="1134"/>
                    <a:pt x="7910" y="0"/>
                    <a:pt x="1076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pPr defTabSz="609630" latinLnBrk="0"/>
              <a:endParaRPr lang="ko-KR" altLang="en-US" sz="1200" dirty="0">
                <a:solidFill>
                  <a:prstClr val="black"/>
                </a:solidFill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7">
              <a:extLst>
                <a:ext uri="{FF2B5EF4-FFF2-40B4-BE49-F238E27FC236}">
                  <a16:creationId xmlns:a16="http://schemas.microsoft.com/office/drawing/2014/main" id="{AE81051F-2882-48CA-95E3-C38528D419DB}"/>
                </a:ext>
              </a:extLst>
            </p:cNvPr>
            <p:cNvSpPr txBox="1"/>
            <p:nvPr/>
          </p:nvSpPr>
          <p:spPr>
            <a:xfrm>
              <a:off x="0" y="-47625"/>
              <a:ext cx="4356515" cy="2313669"/>
            </a:xfrm>
            <a:prstGeom prst="rect">
              <a:avLst/>
            </a:prstGeom>
          </p:spPr>
          <p:txBody>
            <a:bodyPr lIns="33867" tIns="33867" rIns="33867" bIns="33867" rtlCol="0" anchor="ctr"/>
            <a:lstStyle/>
            <a:p>
              <a:pPr algn="ctr" defTabSz="609630" latinLnBrk="0">
                <a:lnSpc>
                  <a:spcPts val="1773"/>
                </a:lnSpc>
                <a:spcBef>
                  <a:spcPct val="0"/>
                </a:spcBef>
              </a:pPr>
              <a:endParaRPr sz="120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17" name="그림 16">
            <a:extLst>
              <a:ext uri="{FF2B5EF4-FFF2-40B4-BE49-F238E27FC236}">
                <a16:creationId xmlns:a16="http://schemas.microsoft.com/office/drawing/2014/main" id="{DB19A7AB-D6FB-43CF-A2B4-259FEDB93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5" t="11434" r="41395" b="40768"/>
          <a:stretch>
            <a:fillRect/>
          </a:stretch>
        </p:blipFill>
        <p:spPr>
          <a:xfrm>
            <a:off x="746964" y="4110948"/>
            <a:ext cx="5035769" cy="237787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5C1A131-3C28-4C68-AF5A-FAE05FAB22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51" t="7669" r="37083" b="34445"/>
          <a:stretch>
            <a:fillRect/>
          </a:stretch>
        </p:blipFill>
        <p:spPr>
          <a:xfrm>
            <a:off x="746964" y="1605641"/>
            <a:ext cx="5075562" cy="2505304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54A60CB2-0846-4FF0-85D1-55552C6383D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67" t="11333" r="32618" b="11434"/>
          <a:stretch>
            <a:fillRect/>
          </a:stretch>
        </p:blipFill>
        <p:spPr>
          <a:xfrm>
            <a:off x="6092675" y="1605641"/>
            <a:ext cx="5587999" cy="436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605C-40D1-D5F8-60B4-9FA636306796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E8ACEFC-BE3F-4B14-BC73-1BCC62CCB99F}"/>
              </a:ext>
            </a:extLst>
          </p:cNvPr>
          <p:cNvSpPr txBox="1"/>
          <p:nvPr/>
        </p:nvSpPr>
        <p:spPr>
          <a:xfrm>
            <a:off x="1095372" y="528831"/>
            <a:ext cx="16541142" cy="8784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447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605C-40D1-D5F8-60B4-9FA636306796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383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1. </a:t>
            </a:r>
            <a:r>
              <a:rPr lang="ko-KR" altLang="en-US" dirty="0"/>
              <a:t>코드 구성</a:t>
            </a:r>
            <a:r>
              <a:rPr lang="en-US" altLang="ko-KR" dirty="0"/>
              <a:t> </a:t>
            </a:r>
            <a:r>
              <a:rPr lang="ko-KR" altLang="en-US" dirty="0"/>
              <a:t>및 동작 설명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1605C-40D1-D5F8-60B4-9FA636306796}"/>
              </a:ext>
            </a:extLst>
          </p:cNvPr>
          <p:cNvSpPr txBox="1"/>
          <p:nvPr/>
        </p:nvSpPr>
        <p:spPr>
          <a:xfrm>
            <a:off x="11405196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6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1133</TotalTime>
  <Words>139</Words>
  <Application>Microsoft Office PowerPoint</Application>
  <PresentationFormat>와이드스크린</PresentationFormat>
  <Paragraphs>31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TDTD강굴림</vt:lpstr>
      <vt:lpstr>맑은 고딕</vt:lpstr>
      <vt:lpstr>Arial</vt:lpstr>
      <vt:lpstr>Calibri</vt:lpstr>
      <vt:lpstr>Office 테마</vt:lpstr>
      <vt:lpstr>Office Theme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48</cp:revision>
  <dcterms:created xsi:type="dcterms:W3CDTF">2025-08-05T00:27:28Z</dcterms:created>
  <dcterms:modified xsi:type="dcterms:W3CDTF">2025-08-20T00:12:25Z</dcterms:modified>
</cp:coreProperties>
</file>