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3"/>
  </p:notesMasterIdLst>
  <p:sldIdLst>
    <p:sldId id="274" r:id="rId2"/>
  </p:sldIdLst>
  <p:sldSz cx="24384000" cy="13716000"/>
  <p:notesSz cx="13716000" cy="2438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35B"/>
    <a:srgbClr val="1A202C"/>
    <a:srgbClr val="7F7F7F"/>
    <a:srgbClr val="676767"/>
    <a:srgbClr val="29344A"/>
    <a:srgbClr val="232933"/>
    <a:srgbClr val="74C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0" autoAdjust="0"/>
    <p:restoredTop sz="94687" autoAdjust="0"/>
  </p:normalViewPr>
  <p:slideViewPr>
    <p:cSldViewPr snapToGrid="0" snapToObjects="1">
      <p:cViewPr varScale="1">
        <p:scale>
          <a:sx n="55" d="100"/>
          <a:sy n="55" d="100"/>
        </p:scale>
        <p:origin x="936" y="-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83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4FC55-7AA4-8559-26CD-66A25CE6F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B0E6F8-FE01-A3E9-E700-0353F11168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F59ECA-15F8-41DC-204F-0679D45527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3BC38-6C42-230D-9401-482AF1F467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7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40567"/>
            <a:ext cx="103632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8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9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6185"/>
            <a:ext cx="274320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6185"/>
            <a:ext cx="802640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9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34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0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875867"/>
            <a:ext cx="1036320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875618"/>
            <a:ext cx="10363200" cy="2000249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9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46817"/>
            <a:ext cx="5386917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899833"/>
            <a:ext cx="5386917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2046817"/>
            <a:ext cx="5389033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899833"/>
            <a:ext cx="5389033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241B7-1BA1-496E-9033-B34E577E03A5}"/>
              </a:ext>
            </a:extLst>
          </p:cNvPr>
          <p:cNvSpPr/>
          <p:nvPr userDrawn="1"/>
        </p:nvSpPr>
        <p:spPr>
          <a:xfrm>
            <a:off x="638293" y="12871659"/>
            <a:ext cx="1060372" cy="1719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fld id="{677293F7-A825-46ED-9F4F-D9FDFDB99FAF}" type="slidenum">
              <a:rPr lang="en-US" altLang="ko-KR" sz="3200" b="1" smtClean="0">
                <a:solidFill>
                  <a:srgbClr val="1A202C"/>
                </a:solidFill>
                <a:latin typeface="+mn-ea"/>
              </a:rPr>
              <a:t>‹#›</a:t>
            </a:fld>
            <a:endParaRPr lang="ko-KR" altLang="en-US" sz="3200" b="1" dirty="0">
              <a:solidFill>
                <a:srgbClr val="1A202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892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64067"/>
            <a:ext cx="4011084" cy="154940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364067"/>
            <a:ext cx="6815667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913467"/>
            <a:ext cx="4011084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7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6400800"/>
            <a:ext cx="7315200" cy="7556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17033"/>
            <a:ext cx="731520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7156451"/>
            <a:ext cx="731520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8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66184"/>
            <a:ext cx="109728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33601"/>
            <a:ext cx="109728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8475134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8475134"/>
            <a:ext cx="3860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8475134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9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B482B-139C-5C3A-BC01-2EDD7E371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3" descr="preencoded.png">
            <a:extLst>
              <a:ext uri="{FF2B5EF4-FFF2-40B4-BE49-F238E27FC236}">
                <a16:creationId xmlns:a16="http://schemas.microsoft.com/office/drawing/2014/main" id="{0A5FD295-B1C7-AE1E-B5C5-371399FC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8" y="624858"/>
            <a:ext cx="2782570" cy="827632"/>
          </a:xfrm>
          <a:prstGeom prst="rect">
            <a:avLst/>
          </a:prstGeom>
        </p:spPr>
      </p:pic>
      <p:pic>
        <p:nvPicPr>
          <p:cNvPr id="23" name="Image 21" descr="preencoded.png">
            <a:extLst>
              <a:ext uri="{FF2B5EF4-FFF2-40B4-BE49-F238E27FC236}">
                <a16:creationId xmlns:a16="http://schemas.microsoft.com/office/drawing/2014/main" id="{87C3FD0A-D421-E9FA-E9E2-7FE2917F4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3286" y="732264"/>
            <a:ext cx="5312410" cy="694143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BEBA6626-D33A-8669-AD26-0B6682E77832}"/>
              </a:ext>
            </a:extLst>
          </p:cNvPr>
          <p:cNvSpPr/>
          <p:nvPr/>
        </p:nvSpPr>
        <p:spPr>
          <a:xfrm>
            <a:off x="-101600" y="1038674"/>
            <a:ext cx="25011529" cy="13991681"/>
          </a:xfrm>
          <a:prstGeom prst="rect">
            <a:avLst/>
          </a:prstGeom>
          <a:solidFill>
            <a:srgbClr val="1A20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4400" dirty="0">
                <a:solidFill>
                  <a:schemeClr val="bg1"/>
                </a:solidFill>
                <a:latin typeface="+mj-ea"/>
                <a:ea typeface="+mj-ea"/>
              </a:rPr>
              <a:t>    </a:t>
            </a:r>
            <a:endParaRPr lang="ko-KR" altLang="en-US" sz="4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B32A4BE-C996-FC0B-F353-F888C8F1E21D}"/>
              </a:ext>
            </a:extLst>
          </p:cNvPr>
          <p:cNvGrpSpPr/>
          <p:nvPr/>
        </p:nvGrpSpPr>
        <p:grpSpPr>
          <a:xfrm>
            <a:off x="-648067" y="-170024"/>
            <a:ext cx="25680134" cy="3023324"/>
            <a:chOff x="-611040" y="11489982"/>
            <a:chExt cx="25041517" cy="302332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2B6C087-D460-BF96-30BF-65EABF022D66}"/>
                </a:ext>
              </a:extLst>
            </p:cNvPr>
            <p:cNvSpPr/>
            <p:nvPr/>
          </p:nvSpPr>
          <p:spPr>
            <a:xfrm>
              <a:off x="-611040" y="11489982"/>
              <a:ext cx="25041517" cy="3023324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6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５</a:t>
              </a:r>
              <a:r>
                <a:rPr kumimoji="0" lang="en-US" altLang="ko-KR" sz="9600" b="1" i="0" u="none" strike="noStrike" kern="0" cap="none" spc="0" normalizeH="0" baseline="0" noProof="0" dirty="0">
                  <a:ln>
                    <a:noFill/>
                  </a:ln>
                  <a:solidFill>
                    <a:srgbClr val="1A202C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0</a:t>
              </a:r>
              <a:r>
                <a:rPr lang="en-US" altLang="ko-KR" sz="9600" b="1" kern="0" dirty="0">
                  <a:solidFill>
                    <a:srgbClr val="1A202C"/>
                  </a:solidFill>
                  <a:latin typeface="+mj-ea"/>
                  <a:ea typeface="+mj-ea"/>
                </a:rPr>
                <a:t>. POLICY</a:t>
              </a:r>
              <a:endParaRPr kumimoji="0" lang="ko-KR" altLang="en-US" sz="9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3F90991-76DD-5A49-C614-A0024ACA71F1}"/>
                </a:ext>
                <a:ext uri="{C183D7F6-B498-43B3-948B-1728B52AA6E4}">
                  <adec:decorative xmlns:adec="http://schemas.microsoft.com/office/drawing/2017/decorative" xmlns="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3817" y="12180880"/>
              <a:ext cx="1641527" cy="1641527"/>
            </a:xfrm>
            <a:prstGeom prst="rect">
              <a:avLst/>
            </a:prstGeom>
          </p:spPr>
        </p:pic>
      </p:grp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74FEAE9-E1DB-4B8D-9AC2-80B4D9488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83783"/>
              </p:ext>
            </p:extLst>
          </p:nvPr>
        </p:nvGraphicFramePr>
        <p:xfrm>
          <a:off x="2453162" y="3744524"/>
          <a:ext cx="19477676" cy="9288284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158744">
                  <a:extLst>
                    <a:ext uri="{9D8B030D-6E8A-4147-A177-3AD203B41FA5}">
                      <a16:colId xmlns:a16="http://schemas.microsoft.com/office/drawing/2014/main" val="4135892999"/>
                    </a:ext>
                  </a:extLst>
                </a:gridCol>
                <a:gridCol w="2725270">
                  <a:extLst>
                    <a:ext uri="{9D8B030D-6E8A-4147-A177-3AD203B41FA5}">
                      <a16:colId xmlns:a16="http://schemas.microsoft.com/office/drawing/2014/main" val="3076895367"/>
                    </a:ext>
                  </a:extLst>
                </a:gridCol>
                <a:gridCol w="10426312">
                  <a:extLst>
                    <a:ext uri="{9D8B030D-6E8A-4147-A177-3AD203B41FA5}">
                      <a16:colId xmlns:a16="http://schemas.microsoft.com/office/drawing/2014/main" val="1738402538"/>
                    </a:ext>
                  </a:extLst>
                </a:gridCol>
                <a:gridCol w="3167350">
                  <a:extLst>
                    <a:ext uri="{9D8B030D-6E8A-4147-A177-3AD203B41FA5}">
                      <a16:colId xmlns:a16="http://schemas.microsoft.com/office/drawing/2014/main" val="3196219387"/>
                    </a:ext>
                  </a:extLst>
                </a:gridCol>
              </a:tblGrid>
              <a:tr h="991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200" b="1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대구분</a:t>
                      </a:r>
                      <a:endParaRPr lang="ko-KR" altLang="en-US" sz="4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200" b="1" dirty="0" err="1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중구분</a:t>
                      </a:r>
                      <a:endParaRPr lang="ko-KR" altLang="en-US" sz="42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200" b="1" kern="1200" dirty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200" b="1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비고</a:t>
                      </a:r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6208038"/>
                  </a:ext>
                </a:extLst>
              </a:tr>
              <a:tr h="1350586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회원가입 정책</a:t>
                      </a: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본인인증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l" defTabSz="121917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맑은 고딕" panose="020B0503020000020004" pitchFamily="50" charset="-127"/>
                        <a:buChar char="-"/>
                        <a:tabLst/>
                        <a:defRPr/>
                      </a:pPr>
                      <a:r>
                        <a:rPr lang="ko-KR" altLang="en-US" sz="2000" b="1" kern="120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본인인증을 먼저 진행하여 </a:t>
                      </a:r>
                      <a:r>
                        <a:rPr lang="ko-KR" altLang="en-US" sz="2000" b="1" kern="1200" dirty="0" err="1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계정유무</a:t>
                      </a:r>
                      <a:r>
                        <a:rPr lang="ko-KR" altLang="en-US" sz="2000" b="1" kern="120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 및 인증서확인을</a:t>
                      </a:r>
                      <a:r>
                        <a:rPr lang="ko-KR" altLang="en-US" sz="2000" b="1" kern="1200" baseline="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 진행한 후 회원가입을           할 수 있다</a:t>
                      </a:r>
                      <a:r>
                        <a:rPr lang="en-US" altLang="ko-KR" sz="2000" b="1" kern="1200" baseline="0" dirty="0" smtClean="0">
                          <a:solidFill>
                            <a:schemeClr val="bg1"/>
                          </a:solidFill>
                          <a:latin typeface="+mj-ea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계정은 인당 최대 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1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개로  제한</a:t>
                      </a:r>
                      <a:r>
                        <a:rPr lang="ko-KR" altLang="en-US" sz="20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 한다</a:t>
                      </a: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.</a:t>
                      </a:r>
                      <a:endParaRPr lang="ko-KR" altLang="en-US" sz="2000" b="1" dirty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571839"/>
                  </a:ext>
                </a:extLst>
              </a:tr>
              <a:tr h="13532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아이디</a:t>
                      </a: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ID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는 숫자와 영문자의 대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소문자 및 일부특수문자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(&amp;,-,+,_)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를 조합해 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8~20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자리범위로 만들 수 있으며 한글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지정되지않은 특수문자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 띄어쓰기 등을 포함할 수 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없다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858690"/>
                  </a:ext>
                </a:extLst>
              </a:tr>
              <a:tr h="13532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패스워드</a:t>
                      </a: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영문자의 대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소문자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숫자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특수문자를 반드시 혼용하여 </a:t>
                      </a:r>
                      <a:r>
                        <a:rPr lang="en-US" altLang="ko-KR" sz="2000" b="1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글자 이상의 패스워드로 사용해야 하며 띄어쓰기는 포함할 수 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없다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altLang="ko-KR" sz="2000" b="1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ko-KR" altLang="en-US" sz="2000" b="1" dirty="0">
                          <a:solidFill>
                            <a:schemeClr val="bg1"/>
                          </a:solidFill>
                        </a:rPr>
                        <a:t>아이디와 일치하는 패스워드는 사용할 수 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없다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437593"/>
                  </a:ext>
                </a:extLst>
              </a:tr>
              <a:tr h="1353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주소</a:t>
                      </a: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</a:rPr>
                        <a:t>주소입력은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</a:rPr>
                        <a:t>도로명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 주소를 기본으로 한다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</a:rPr>
                        <a:t>지번주소도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 선택사항으로 지정</a:t>
                      </a:r>
                      <a:r>
                        <a:rPr lang="ko-KR" altLang="en-US" sz="2000" b="1" baseline="0" dirty="0" smtClean="0">
                          <a:solidFill>
                            <a:schemeClr val="bg1"/>
                          </a:solidFill>
                        </a:rPr>
                        <a:t> 할 수 있게 해둔다</a:t>
                      </a: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marL="342900" marR="0" indent="-342900" algn="l" defTabSz="121917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-"/>
                        <a:tabLst/>
                        <a:defRPr/>
                      </a:pPr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</a:rPr>
                        <a:t>상세주소는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 선택사항으로 지정한다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794211"/>
                  </a:ext>
                </a:extLst>
              </a:tr>
              <a:tr h="13532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이메일</a:t>
                      </a: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</a:rPr>
                        <a:t>개별메일명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]@[</a:t>
                      </a:r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</a:rPr>
                        <a:t>도메인명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] 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형식으로만 입력할 수 있다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ko-KR" altLang="en-US" sz="2000" b="1" dirty="0" err="1" smtClean="0">
                          <a:solidFill>
                            <a:schemeClr val="bg1"/>
                          </a:solidFill>
                        </a:rPr>
                        <a:t>도메인명은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 이메일리스트에서 선택하거나 직접입력 할 수 있다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629345"/>
                  </a:ext>
                </a:extLst>
              </a:tr>
              <a:tr h="13532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</a:rPr>
                        <a:t>닉네임</a:t>
                      </a: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닉네임은 한글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영문자의 대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소문자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2000" b="1" dirty="0" smtClean="0">
                          <a:solidFill>
                            <a:schemeClr val="bg1"/>
                          </a:solidFill>
                        </a:rPr>
                        <a:t>숫자를 혼합하여 만들 수 있으며</a:t>
                      </a:r>
                      <a:r>
                        <a:rPr lang="en-US" altLang="ko-KR" sz="2000" b="1" dirty="0" smtClean="0">
                          <a:solidFill>
                            <a:schemeClr val="bg1"/>
                          </a:solidFill>
                        </a:rPr>
                        <a:t>,</a:t>
                      </a: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2000" b="1" baseline="0" dirty="0" smtClean="0">
                          <a:solidFill>
                            <a:schemeClr val="bg1"/>
                          </a:solidFill>
                        </a:rPr>
                        <a:t>특수문자는 사용할 수 없고 최소</a:t>
                      </a: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2000" b="1" baseline="0" dirty="0" smtClean="0">
                          <a:solidFill>
                            <a:schemeClr val="bg1"/>
                          </a:solidFill>
                        </a:rPr>
                        <a:t>글자 최대</a:t>
                      </a: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r>
                        <a:rPr lang="ko-KR" altLang="en-US" sz="2000" b="1" baseline="0" dirty="0" smtClean="0">
                          <a:solidFill>
                            <a:schemeClr val="bg1"/>
                          </a:solidFill>
                        </a:rPr>
                        <a:t>글자 까지의 조합으로만 만들 수 있다</a:t>
                      </a: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Calibri" panose="020F0502020204030204" pitchFamily="34" charset="0"/>
                        <a:buChar char="-"/>
                      </a:pPr>
                      <a:r>
                        <a:rPr lang="ko-KR" altLang="en-US" sz="2000" b="1" baseline="0" dirty="0" smtClean="0">
                          <a:solidFill>
                            <a:schemeClr val="bg1"/>
                          </a:solidFill>
                        </a:rPr>
                        <a:t>닉네임 중복은 허용하지 않는다</a:t>
                      </a:r>
                      <a:r>
                        <a:rPr lang="en-US" altLang="ko-KR" sz="2000" b="1" baseline="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0249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83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166</Words>
  <Application>Microsoft Office PowerPoint</Application>
  <PresentationFormat>사용자 지정</PresentationFormat>
  <Paragraphs>26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1_Office Theme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FullName</cp:lastModifiedBy>
  <cp:revision>32</cp:revision>
  <dcterms:created xsi:type="dcterms:W3CDTF">2025-07-10T04:24:41Z</dcterms:created>
  <dcterms:modified xsi:type="dcterms:W3CDTF">2025-07-13T01:36:03Z</dcterms:modified>
</cp:coreProperties>
</file>