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Raleway" pitchFamily="2" charset="0"/>
      <p:regular r:id="rId16"/>
    </p:embeddedFont>
    <p:embeddedFont>
      <p:font typeface="Roboto" panose="02000000000000000000" pitchFamily="2" charset="0"/>
      <p:regular r:id="rId17"/>
      <p:bold r:id="rId18"/>
      <p:italic r:id="rId19"/>
    </p:embeddedFont>
  </p:embeddedFont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40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068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Inicia tu Gym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5783"/>
            <a:ext cx="733008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PRESENTACIÓN FINAL CAPSTONE</a:t>
            </a:r>
            <a:endParaRPr lang="en-US" sz="355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67EF84-ADDC-6FD8-823A-BF42B234299F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D81A501E-94C1-1D90-3721-2F919361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3063" y="688896"/>
            <a:ext cx="5863590" cy="618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Cronograma del Proyecto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693063" y="1703665"/>
            <a:ext cx="13244274" cy="5836920"/>
          </a:xfrm>
          <a:prstGeom prst="roundRect">
            <a:avLst>
              <a:gd name="adj" fmla="val 14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Shape 2"/>
          <p:cNvSpPr/>
          <p:nvPr/>
        </p:nvSpPr>
        <p:spPr>
          <a:xfrm>
            <a:off x="700683" y="1711285"/>
            <a:ext cx="13229034" cy="5693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3"/>
          <p:cNvSpPr/>
          <p:nvPr/>
        </p:nvSpPr>
        <p:spPr>
          <a:xfrm>
            <a:off x="898684" y="1837611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Fase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3548301" y="183761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Actividad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194108" y="183761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Inicio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8839914" y="183761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11485721" y="1837611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Entregable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00683" y="2280642"/>
            <a:ext cx="13229034" cy="5693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1" name="Text 9"/>
          <p:cNvSpPr/>
          <p:nvPr/>
        </p:nvSpPr>
        <p:spPr>
          <a:xfrm>
            <a:off x="898684" y="2406968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3548301" y="2406968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Planificación y Análisis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6194108" y="2406968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20/08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8839914" y="2406968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26/08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1485721" y="2406968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Doc. requisitos y plan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700683" y="2849999"/>
            <a:ext cx="13229034" cy="5693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7" name="Text 15"/>
          <p:cNvSpPr/>
          <p:nvPr/>
        </p:nvSpPr>
        <p:spPr>
          <a:xfrm>
            <a:off x="898684" y="2976324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3548301" y="297632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Autenticación y Roles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6194108" y="297632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27/08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8839914" y="297632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09/09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11485721" y="2976324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Sistema de autenticación</a:t>
            </a:r>
            <a:endParaRPr lang="en-US" sz="1550" dirty="0"/>
          </a:p>
        </p:txBody>
      </p:sp>
      <p:sp>
        <p:nvSpPr>
          <p:cNvPr id="22" name="Shape 20"/>
          <p:cNvSpPr/>
          <p:nvPr/>
        </p:nvSpPr>
        <p:spPr>
          <a:xfrm>
            <a:off x="700683" y="3419356"/>
            <a:ext cx="13229034" cy="8860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23" name="Text 21"/>
          <p:cNvSpPr/>
          <p:nvPr/>
        </p:nvSpPr>
        <p:spPr>
          <a:xfrm>
            <a:off x="898684" y="3545681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1550" dirty="0"/>
          </a:p>
        </p:txBody>
      </p:sp>
      <p:sp>
        <p:nvSpPr>
          <p:cNvPr id="24" name="Text 22"/>
          <p:cNvSpPr/>
          <p:nvPr/>
        </p:nvSpPr>
        <p:spPr>
          <a:xfrm>
            <a:off x="3548301" y="3545681"/>
            <a:ext cx="2242185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Cálculo de Calorías y Planes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6194108" y="354568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10/09</a:t>
            </a:r>
            <a:endParaRPr lang="en-US" sz="1550" dirty="0"/>
          </a:p>
        </p:txBody>
      </p:sp>
      <p:sp>
        <p:nvSpPr>
          <p:cNvPr id="26" name="Text 24"/>
          <p:cNvSpPr/>
          <p:nvPr/>
        </p:nvSpPr>
        <p:spPr>
          <a:xfrm>
            <a:off x="8839914" y="354568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30/09</a:t>
            </a:r>
            <a:endParaRPr lang="en-US" sz="1550" dirty="0"/>
          </a:p>
        </p:txBody>
      </p:sp>
      <p:sp>
        <p:nvSpPr>
          <p:cNvPr id="27" name="Text 25"/>
          <p:cNvSpPr/>
          <p:nvPr/>
        </p:nvSpPr>
        <p:spPr>
          <a:xfrm>
            <a:off x="11485721" y="3545681"/>
            <a:ext cx="2245995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Módulo de cálculo y planes</a:t>
            </a:r>
            <a:endParaRPr lang="en-US" sz="1550" dirty="0"/>
          </a:p>
        </p:txBody>
      </p:sp>
      <p:sp>
        <p:nvSpPr>
          <p:cNvPr id="28" name="Shape 26"/>
          <p:cNvSpPr/>
          <p:nvPr/>
        </p:nvSpPr>
        <p:spPr>
          <a:xfrm>
            <a:off x="700683" y="4305419"/>
            <a:ext cx="13229034" cy="8860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29" name="Text 27"/>
          <p:cNvSpPr/>
          <p:nvPr/>
        </p:nvSpPr>
        <p:spPr>
          <a:xfrm>
            <a:off x="898684" y="4431744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1550" dirty="0"/>
          </a:p>
        </p:txBody>
      </p:sp>
      <p:sp>
        <p:nvSpPr>
          <p:cNvPr id="30" name="Text 28"/>
          <p:cNvSpPr/>
          <p:nvPr/>
        </p:nvSpPr>
        <p:spPr>
          <a:xfrm>
            <a:off x="3548301" y="443174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Gestión de Agendas</a:t>
            </a:r>
            <a:endParaRPr lang="en-US" sz="1550" dirty="0"/>
          </a:p>
        </p:txBody>
      </p:sp>
      <p:sp>
        <p:nvSpPr>
          <p:cNvPr id="31" name="Text 29"/>
          <p:cNvSpPr/>
          <p:nvPr/>
        </p:nvSpPr>
        <p:spPr>
          <a:xfrm>
            <a:off x="6194108" y="443174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01/10</a:t>
            </a:r>
            <a:endParaRPr lang="en-US" sz="1550" dirty="0"/>
          </a:p>
        </p:txBody>
      </p:sp>
      <p:sp>
        <p:nvSpPr>
          <p:cNvPr id="32" name="Text 30"/>
          <p:cNvSpPr/>
          <p:nvPr/>
        </p:nvSpPr>
        <p:spPr>
          <a:xfrm>
            <a:off x="8839914" y="443174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21/10</a:t>
            </a:r>
            <a:endParaRPr lang="en-US" sz="1550" dirty="0"/>
          </a:p>
        </p:txBody>
      </p:sp>
      <p:sp>
        <p:nvSpPr>
          <p:cNvPr id="33" name="Text 31"/>
          <p:cNvSpPr/>
          <p:nvPr/>
        </p:nvSpPr>
        <p:spPr>
          <a:xfrm>
            <a:off x="11485721" y="4431744"/>
            <a:ext cx="2245995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Sistema de gestión de citas</a:t>
            </a:r>
            <a:endParaRPr lang="en-US" sz="1550" dirty="0"/>
          </a:p>
        </p:txBody>
      </p:sp>
      <p:sp>
        <p:nvSpPr>
          <p:cNvPr id="34" name="Shape 32"/>
          <p:cNvSpPr/>
          <p:nvPr/>
        </p:nvSpPr>
        <p:spPr>
          <a:xfrm>
            <a:off x="700683" y="5191482"/>
            <a:ext cx="13229034" cy="8860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35" name="Text 33"/>
          <p:cNvSpPr/>
          <p:nvPr/>
        </p:nvSpPr>
        <p:spPr>
          <a:xfrm>
            <a:off x="898684" y="5317808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</a:t>
            </a:r>
            <a:endParaRPr lang="en-US" sz="1550" dirty="0"/>
          </a:p>
        </p:txBody>
      </p:sp>
      <p:sp>
        <p:nvSpPr>
          <p:cNvPr id="36" name="Text 34"/>
          <p:cNvSpPr/>
          <p:nvPr/>
        </p:nvSpPr>
        <p:spPr>
          <a:xfrm>
            <a:off x="3548301" y="5317808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Generación de PDF</a:t>
            </a:r>
            <a:endParaRPr lang="en-US" sz="1550" dirty="0"/>
          </a:p>
        </p:txBody>
      </p:sp>
      <p:sp>
        <p:nvSpPr>
          <p:cNvPr id="37" name="Text 35"/>
          <p:cNvSpPr/>
          <p:nvPr/>
        </p:nvSpPr>
        <p:spPr>
          <a:xfrm>
            <a:off x="6194108" y="5317808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22/10</a:t>
            </a:r>
            <a:endParaRPr lang="en-US" sz="1550" dirty="0"/>
          </a:p>
        </p:txBody>
      </p:sp>
      <p:sp>
        <p:nvSpPr>
          <p:cNvPr id="38" name="Text 36"/>
          <p:cNvSpPr/>
          <p:nvPr/>
        </p:nvSpPr>
        <p:spPr>
          <a:xfrm>
            <a:off x="8839914" y="5317808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04/11</a:t>
            </a:r>
            <a:endParaRPr lang="en-US" sz="1550" dirty="0"/>
          </a:p>
        </p:txBody>
      </p:sp>
      <p:sp>
        <p:nvSpPr>
          <p:cNvPr id="39" name="Text 37"/>
          <p:cNvSpPr/>
          <p:nvPr/>
        </p:nvSpPr>
        <p:spPr>
          <a:xfrm>
            <a:off x="11485721" y="5317808"/>
            <a:ext cx="2245995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Sistema de generación PDF</a:t>
            </a:r>
            <a:endParaRPr lang="en-US" sz="1550" dirty="0"/>
          </a:p>
        </p:txBody>
      </p:sp>
      <p:sp>
        <p:nvSpPr>
          <p:cNvPr id="40" name="Shape 38"/>
          <p:cNvSpPr/>
          <p:nvPr/>
        </p:nvSpPr>
        <p:spPr>
          <a:xfrm>
            <a:off x="700683" y="6077545"/>
            <a:ext cx="13229034" cy="8860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1" name="Text 39"/>
          <p:cNvSpPr/>
          <p:nvPr/>
        </p:nvSpPr>
        <p:spPr>
          <a:xfrm>
            <a:off x="898684" y="6203871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</a:t>
            </a:r>
            <a:endParaRPr lang="en-US" sz="1550" dirty="0"/>
          </a:p>
        </p:txBody>
      </p:sp>
      <p:sp>
        <p:nvSpPr>
          <p:cNvPr id="42" name="Text 40"/>
          <p:cNvSpPr/>
          <p:nvPr/>
        </p:nvSpPr>
        <p:spPr>
          <a:xfrm>
            <a:off x="3548301" y="620387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Integración y Pruebas</a:t>
            </a:r>
            <a:endParaRPr lang="en-US" sz="1550" dirty="0"/>
          </a:p>
        </p:txBody>
      </p:sp>
      <p:sp>
        <p:nvSpPr>
          <p:cNvPr id="43" name="Text 41"/>
          <p:cNvSpPr/>
          <p:nvPr/>
        </p:nvSpPr>
        <p:spPr>
          <a:xfrm>
            <a:off x="6194108" y="620387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05/11</a:t>
            </a:r>
            <a:endParaRPr lang="en-US" sz="1550" dirty="0"/>
          </a:p>
        </p:txBody>
      </p:sp>
      <p:sp>
        <p:nvSpPr>
          <p:cNvPr id="44" name="Text 42"/>
          <p:cNvSpPr/>
          <p:nvPr/>
        </p:nvSpPr>
        <p:spPr>
          <a:xfrm>
            <a:off x="8839914" y="6203871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18/11</a:t>
            </a:r>
            <a:endParaRPr lang="en-US" sz="1550" dirty="0"/>
          </a:p>
        </p:txBody>
      </p:sp>
      <p:sp>
        <p:nvSpPr>
          <p:cNvPr id="45" name="Text 43"/>
          <p:cNvSpPr/>
          <p:nvPr/>
        </p:nvSpPr>
        <p:spPr>
          <a:xfrm>
            <a:off x="11485721" y="6203871"/>
            <a:ext cx="2245995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Sistema integrado, pruebas completadas</a:t>
            </a:r>
            <a:endParaRPr lang="en-US" sz="1550" dirty="0"/>
          </a:p>
        </p:txBody>
      </p:sp>
      <p:sp>
        <p:nvSpPr>
          <p:cNvPr id="46" name="Shape 44"/>
          <p:cNvSpPr/>
          <p:nvPr/>
        </p:nvSpPr>
        <p:spPr>
          <a:xfrm>
            <a:off x="700683" y="6963608"/>
            <a:ext cx="13229034" cy="5693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7" name="Text 45"/>
          <p:cNvSpPr/>
          <p:nvPr/>
        </p:nvSpPr>
        <p:spPr>
          <a:xfrm>
            <a:off x="898684" y="7089934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</a:t>
            </a:r>
            <a:endParaRPr lang="en-US" sz="1550" dirty="0"/>
          </a:p>
        </p:txBody>
      </p:sp>
      <p:sp>
        <p:nvSpPr>
          <p:cNvPr id="48" name="Text 46"/>
          <p:cNvSpPr/>
          <p:nvPr/>
        </p:nvSpPr>
        <p:spPr>
          <a:xfrm>
            <a:off x="3548301" y="708993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Lanzamiento</a:t>
            </a:r>
            <a:endParaRPr lang="en-US" sz="1550" dirty="0"/>
          </a:p>
        </p:txBody>
      </p:sp>
      <p:sp>
        <p:nvSpPr>
          <p:cNvPr id="49" name="Text 47"/>
          <p:cNvSpPr/>
          <p:nvPr/>
        </p:nvSpPr>
        <p:spPr>
          <a:xfrm>
            <a:off x="6194108" y="708993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19/11</a:t>
            </a:r>
            <a:endParaRPr lang="en-US" sz="1550" dirty="0"/>
          </a:p>
        </p:txBody>
      </p:sp>
      <p:sp>
        <p:nvSpPr>
          <p:cNvPr id="50" name="Text 48"/>
          <p:cNvSpPr/>
          <p:nvPr/>
        </p:nvSpPr>
        <p:spPr>
          <a:xfrm>
            <a:off x="8839914" y="7089934"/>
            <a:ext cx="22421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25/11</a:t>
            </a:r>
            <a:endParaRPr lang="en-US" sz="1550" dirty="0"/>
          </a:p>
        </p:txBody>
      </p:sp>
      <p:sp>
        <p:nvSpPr>
          <p:cNvPr id="51" name="Text 49"/>
          <p:cNvSpPr/>
          <p:nvPr/>
        </p:nvSpPr>
        <p:spPr>
          <a:xfrm>
            <a:off x="11485721" y="7089934"/>
            <a:ext cx="224599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Plataforma lanzada</a:t>
            </a:r>
            <a:endParaRPr lang="en-US" sz="155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ABE031-7AE5-0D1C-649A-C132400CC0FF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55" name="Imagen 54" descr="Logotipo&#10;&#10;Descripción generada automáticamente">
            <a:extLst>
              <a:ext uri="{FF2B5EF4-FFF2-40B4-BE49-F238E27FC236}">
                <a16:creationId xmlns:a16="http://schemas.microsoft.com/office/drawing/2014/main" id="{B3524358-7223-35BD-34D1-3BB24610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632"/>
            <a:ext cx="613112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PROYECTO "NOMBRE DEL PROYECTO"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852738"/>
            <a:ext cx="57389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Tecnologías utilizadas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3901678"/>
            <a:ext cx="4196358" cy="2127290"/>
          </a:xfrm>
          <a:prstGeom prst="roundRect">
            <a:avLst>
              <a:gd name="adj" fmla="val 447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5" name="Text 3"/>
          <p:cNvSpPr/>
          <p:nvPr/>
        </p:nvSpPr>
        <p:spPr>
          <a:xfrm>
            <a:off x="1028224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Tecnologías 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462653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506872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 – CSS / Bootstrap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901678"/>
            <a:ext cx="4196358" cy="2127290"/>
          </a:xfrm>
          <a:prstGeom prst="roundRect">
            <a:avLst>
              <a:gd name="adj" fmla="val 447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9" name="Text 7"/>
          <p:cNvSpPr/>
          <p:nvPr/>
        </p:nvSpPr>
        <p:spPr>
          <a:xfrm>
            <a:off x="5451396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Tecnologías Backend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51396" y="4626531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con Django como framework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51396" y="543163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Postgres sql como servicio cloud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901678"/>
            <a:ext cx="4196358" cy="2127290"/>
          </a:xfrm>
          <a:prstGeom prst="roundRect">
            <a:avLst>
              <a:gd name="adj" fmla="val 447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3" name="Text 11"/>
          <p:cNvSpPr/>
          <p:nvPr/>
        </p:nvSpPr>
        <p:spPr>
          <a:xfrm>
            <a:off x="9874568" y="413611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Tecnologías control de versiones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4568" y="498086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</a:t>
            </a:r>
            <a:endParaRPr lang="en-US" sz="175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D16EE9-AF87-C6B5-0D47-404DBADC7783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F6B95F63-B991-B891-F83E-E1A09EA6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775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DEMOSTRACIÓN DEL RESULTADO DEL PROYECTO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Exposición del sistema</a:t>
            </a:r>
            <a:endParaRPr lang="en-US" sz="17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3241A-A6AE-CF98-B4A6-59FFCD01254D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9CE5E5-1E8C-2EC9-3952-E30E5943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80380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PREGUNTAS DE LA COMISIÓN</a:t>
            </a:r>
            <a:endParaRPr lang="en-US" sz="445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31E169-0A52-5C04-1EA4-6167B98F6C85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D784CCD-0B0C-9EF7-FA29-BB70095C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51403"/>
            <a:ext cx="82178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INTEGRANTES DEL PROYECTO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13810"/>
            <a:ext cx="6408063" cy="1764387"/>
          </a:xfrm>
          <a:prstGeom prst="roundRect">
            <a:avLst>
              <a:gd name="adj" fmla="val 539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 dirty="0"/>
          </a:p>
        </p:txBody>
      </p:sp>
      <p:sp>
        <p:nvSpPr>
          <p:cNvPr id="4" name="Text 2"/>
          <p:cNvSpPr/>
          <p:nvPr/>
        </p:nvSpPr>
        <p:spPr>
          <a:xfrm>
            <a:off x="1028224" y="4048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Pietro Marchioni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5386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Desarrollador Front end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98086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Stakeholder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813810"/>
            <a:ext cx="6408063" cy="1764387"/>
          </a:xfrm>
          <a:prstGeom prst="roundRect">
            <a:avLst>
              <a:gd name="adj" fmla="val 539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 dirty="0"/>
          </a:p>
        </p:txBody>
      </p:sp>
      <p:sp>
        <p:nvSpPr>
          <p:cNvPr id="8" name="Text 6"/>
          <p:cNvSpPr/>
          <p:nvPr/>
        </p:nvSpPr>
        <p:spPr>
          <a:xfrm>
            <a:off x="7663101" y="4048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Juan Pizarro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63101" y="45386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Desarrollador Backend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63101" y="498086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PM</a:t>
            </a:r>
            <a:endParaRPr lang="en-US" sz="175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EF01D7-62B5-3D3E-D902-B40CF24D8B4D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78B8207F-B6BE-412A-4C8C-55FA25DC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8513"/>
            <a:ext cx="80658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DESCRIPCIÓN DEL PROYECTO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009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¿Que es Inicia tu Gym?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1897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Inicia tu gym es una solución tecnológica, (aplicativo web) diseñado para usuarios interesados en mejorar su condición física y que no cuenten con experiencia en gestión de entrenamientos y seguimiento alimentario. También esta construida y pensada para nutricionistas que busquen una solución en la gestión de horarios de atención.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628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Nuestros propósitos: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08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Ayudar a nuestros usuarios a calcular sus necesidades calóricas y entregarles planes de entrenamiento personalizados, orientados a cada realidad y objetivos.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859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Brindar una herramienta a nutricionistas para gestionar disponibilidad y registrar citas de forma eficiente.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4281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Conectar a usuarios y profesionales.</a:t>
            </a:r>
            <a:endParaRPr lang="en-US" sz="175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AC2178-7AB9-1A0E-6DA9-2C02D634676D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9D3A8E11-86D3-0FEA-1428-6F6798C1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6339"/>
            <a:ext cx="80658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DESCRIPCIÓN DEL PROYECTO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3527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Problemáticas: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0007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Exceso de información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42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Falta de acceso a planes personalizados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851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s-CL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Gestión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s-CL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ineficiente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horarios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273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Plataformas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sin </a:t>
            </a:r>
            <a:r>
              <a:rPr lang="es-E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integración</a:t>
            </a:r>
            <a:endParaRPr lang="es-E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3039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Soluciones: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90" y="5795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Automatización de planes de entrenamientos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238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Gestión de horarios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6802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Una sola </a:t>
            </a:r>
            <a:r>
              <a:rPr lang="es-ES_tradnl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interfaz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integrada</a:t>
            </a:r>
            <a:endParaRPr lang="en-US" sz="17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B662A7-33D8-0F8D-3844-86ADC22EC24F}"/>
              </a:ext>
            </a:extLst>
          </p:cNvPr>
          <p:cNvSpPr txBox="1"/>
          <p:nvPr/>
        </p:nvSpPr>
        <p:spPr>
          <a:xfrm>
            <a:off x="0" y="379202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DCA33F40-95C9-9B8F-8873-67F4A711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25811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017" y="1106329"/>
            <a:ext cx="5065038" cy="633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s-CL" sz="3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Objetivo</a:t>
            </a:r>
            <a:r>
              <a:rPr lang="en-US" sz="3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General</a:t>
            </a:r>
            <a:endParaRPr lang="en-US" sz="3950" dirty="0"/>
          </a:p>
        </p:txBody>
      </p:sp>
      <p:sp>
        <p:nvSpPr>
          <p:cNvPr id="6" name="Text 4"/>
          <p:cNvSpPr/>
          <p:nvPr/>
        </p:nvSpPr>
        <p:spPr>
          <a:xfrm>
            <a:off x="709017" y="3562707"/>
            <a:ext cx="5065038" cy="633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Objetivos Específicos</a:t>
            </a:r>
            <a:endParaRPr lang="en-US" sz="3950" dirty="0"/>
          </a:p>
        </p:txBody>
      </p:sp>
      <p:sp>
        <p:nvSpPr>
          <p:cNvPr id="7" name="Text 5"/>
          <p:cNvSpPr/>
          <p:nvPr/>
        </p:nvSpPr>
        <p:spPr>
          <a:xfrm>
            <a:off x="709017" y="4499610"/>
            <a:ext cx="13212366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un sistema de autenticación para diferenciar roles entre usuarios y nutricionistas.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09017" y="4894659"/>
            <a:ext cx="13212366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Diseñar un algoritmo de cálculo calórico basado en parámetros personales como edad, peso, altura y nivel de actividad física.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09017" y="5289709"/>
            <a:ext cx="13212366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un módulo de generación automática de planes de entrenamiento personalizados según los objetivos del usuario (pérdida de peso, ganancia muscular, etc.).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09017" y="6008965"/>
            <a:ext cx="13212366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4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Desarrollar un panel de control para nutricionistas que permita registrar disponibilidad, aceptar o rechazar citas y visualizar su agenda.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09017" y="6404015"/>
            <a:ext cx="13212366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5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Diseñar una interfaz responsiva y fácil de usar para que la plataforma sea accesible desde dispositivos móviles y ordenadores.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09017" y="6799064"/>
            <a:ext cx="13212366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6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Configurar un sistema de descarga de planes en formatos para su fácil lectura.</a:t>
            </a:r>
            <a:endParaRPr lang="en-US" sz="15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A78B31-E87D-DD98-9EF4-D8BBC19DFC12}"/>
              </a:ext>
            </a:extLst>
          </p:cNvPr>
          <p:cNvSpPr txBox="1"/>
          <p:nvPr/>
        </p:nvSpPr>
        <p:spPr>
          <a:xfrm>
            <a:off x="0" y="389476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52F82165-814B-0046-6607-7F12B545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36085"/>
            <a:ext cx="2051323" cy="50489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99BB238-3EC5-A9A8-4849-B9B433987FFB}"/>
              </a:ext>
            </a:extLst>
          </p:cNvPr>
          <p:cNvSpPr txBox="1"/>
          <p:nvPr/>
        </p:nvSpPr>
        <p:spPr>
          <a:xfrm>
            <a:off x="709017" y="1742435"/>
            <a:ext cx="11157735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50"/>
              </a:lnSpc>
              <a:buSzPct val="100000"/>
            </a:pP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Desarrollar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una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s-E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aplicación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web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intuitiva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y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eficiente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que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permita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usuarios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acceso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planes de e</a:t>
            </a:r>
            <a:r>
              <a:rPr lang="es-CL" sz="15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ntrenamiento</a:t>
            </a:r>
            <a:r>
              <a:rPr lang="es-CL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personalizados y atención nutricional, según sus datos y necesidades. Facilitando a profesionales de la salud alimentaria una gestión eficiente de agendamiento de horas esto para fomentar la conexión entre principiantes en los entrenamientos con especialistas en una plataforma unificada.</a:t>
            </a:r>
            <a:endParaRPr lang="es-ES" sz="15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2237"/>
            <a:ext cx="9541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Alcances y limitaciones del proyecto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6464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Autenticación y Gestión de Roles: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Permitir a usuarios y nutricionistas registrarse, iniciar sesión y acceder a funcionalidades específicas según su rol.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6974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Cálculo de Necesidades Calóricas y Planes Personalizados: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Generar planes de entrenamiento basados en parámetros ingresados por los usuarios, como edad, peso, altura y nivel de actividad física.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7484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Gestión de Citas: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Proveer un calendario interactivo donde los nutricionistas puedan registrar disponibilidad y aceptar o rechazar citas.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799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Interfaz Intuitiva y Responsiva: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Ofrecer una experiencia de usuario óptima en dispositivos móviles y de escritorio.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221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Descarga de programas: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Permitir descargar los programas en formato pdf.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643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Seguridad de Datos: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Garantizar el manejo seguro de datos personales mediante autenticación y cifrado.</a:t>
            </a:r>
            <a:endParaRPr lang="en-US" sz="175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C38151-6A3E-5666-C58A-2459C335CEC8}"/>
              </a:ext>
            </a:extLst>
          </p:cNvPr>
          <p:cNvSpPr txBox="1"/>
          <p:nvPr/>
        </p:nvSpPr>
        <p:spPr>
          <a:xfrm>
            <a:off x="152400" y="5213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EC97F9ED-CC7F-D771-FC19-89D6F446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867" y="2679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4147"/>
            <a:ext cx="9541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Alcances y limitaciones del proyecto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06554"/>
            <a:ext cx="6408063" cy="3578900"/>
          </a:xfrm>
          <a:prstGeom prst="roundRect">
            <a:avLst>
              <a:gd name="adj" fmla="val 266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 2"/>
          <p:cNvSpPr/>
          <p:nvPr/>
        </p:nvSpPr>
        <p:spPr>
          <a:xfrm>
            <a:off x="1028224" y="3140988"/>
            <a:ext cx="28666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Limitaciones técnicas: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631406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Personalización avanzada: Los planes generados estarán basados en algoritmos predefinidos, lo que puede limitar la personalización en casos específicos o avanzados.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5162312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Compatibilidad de Idiomas: En la fase inicial, la plataforma estará disponible solo en un idioma (probablemente español).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906554"/>
            <a:ext cx="6408063" cy="3578900"/>
          </a:xfrm>
          <a:prstGeom prst="roundRect">
            <a:avLst>
              <a:gd name="adj" fmla="val 266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6"/>
          <p:cNvSpPr/>
          <p:nvPr/>
        </p:nvSpPr>
        <p:spPr>
          <a:xfrm>
            <a:off x="7663101" y="3140988"/>
            <a:ext cx="31358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Limitaciones operativas: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63101" y="3631406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Dependencia de Datos Ingresados: Los cálculos y planes generados dependerán completamente de la precisión de los datos proporcionados por los usuarios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63101" y="4799409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Limitación en el Alcance Profesional: El sistema no incluirá, inicialmente, funciones avanzadas como análisis detallados de progreso o integración con dispositivos de monitoreo de salud.</a:t>
            </a:r>
            <a:endParaRPr lang="en-US" sz="175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B4DB58-06FE-7996-3F2C-61FEA87DEDD8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3AA782DC-B849-3710-8EC1-2DDE0C2F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441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Metodología de trabajo para el desarrollo del proyecto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5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Metodología incremental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3365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proyecto fue llevado a cabo con metodología incremental ya que la idea general de la aplicación estaba clara y conocíamos el funcionamiento que queríamos lograr. Trabajar por fases o incrementos nos permite adaptarnos en caso de cambios de algunos requisitos según se vayan detectando en desarrollo.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775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valor que nos entrega esta metodología: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955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Flexibilidad y adaptabilidad: logramos hacer ajustes y mejoras en cada fase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37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Valor continuo: Se puede hacer uso de ciertos módulos mientras se desarrollan otros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3799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Mitigación de riesgos: Cada incremento es probado y testeado mediante pruebas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8221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Reducción de tiempos de desarrollo: Cada fase es controlada ayudando el detalle de cada una</a:t>
            </a:r>
            <a:endParaRPr lang="en-US" sz="175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94FE62-0D6F-A2E7-89D5-BA42EEFF7529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A675CD3-BC25-9301-3741-6C3813DE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6932"/>
            <a:ext cx="66273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Arquitectura del software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426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Arquitectura MVC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238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Elegimos utilizar la arquitectura MVC porque: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9080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 la gestión del proyecto y mejora la colaboración en equipo.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959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una fácil escalabilidad y mantenimiento.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6288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Todo esto contribuye a construir una aplicación robusta y flexible, capaz de crecer y adaptarse a nuevas necesidades sin complicaciones.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471023"/>
            <a:ext cx="6244709" cy="43364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F47631F-B053-1A80-F7BC-D07BD209A071}"/>
              </a:ext>
            </a:extLst>
          </p:cNvPr>
          <p:cNvSpPr txBox="1"/>
          <p:nvPr/>
        </p:nvSpPr>
        <p:spPr>
          <a:xfrm>
            <a:off x="0" y="368928"/>
            <a:ext cx="146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Inicia tu GYM</a:t>
            </a: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B5593319-7C00-15C7-D6E1-8F15B1D1E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467" y="115537"/>
            <a:ext cx="2051323" cy="504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931</Words>
  <Application>Microsoft Office PowerPoint</Application>
  <PresentationFormat>Personalizado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Raleway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JUAN ESTEBAN Pizarro</cp:lastModifiedBy>
  <cp:revision>9</cp:revision>
  <dcterms:created xsi:type="dcterms:W3CDTF">2024-11-24T21:57:17Z</dcterms:created>
  <dcterms:modified xsi:type="dcterms:W3CDTF">2024-12-01T00:39:03Z</dcterms:modified>
</cp:coreProperties>
</file>