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elegraf Bold" charset="1" panose="00000800000000000000"/>
      <p:regular r:id="rId15"/>
    </p:embeddedFont>
    <p:embeddedFont>
      <p:font typeface="Telegraf" charset="1" panose="00000500000000000000"/>
      <p:regular r:id="rId16"/>
    </p:embeddedFont>
    <p:embeddedFont>
      <p:font typeface="Roboto" charset="1" panose="02000000000000000000"/>
      <p:regular r:id="rId17"/>
    </p:embeddedFont>
    <p:embeddedFont>
      <p:font typeface="Open Sans Bold" charset="1" panose="020B0806030504020204"/>
      <p:regular r:id="rId18"/>
    </p:embeddedFont>
    <p:embeddedFont>
      <p:font typeface="Open Sans" charset="1" panose="020B06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321183" y="10287000"/>
            <a:ext cx="6492240" cy="0"/>
          </a:xfrm>
          <a:prstGeom prst="line">
            <a:avLst/>
          </a:prstGeom>
          <a:ln cap="flat" w="38100">
            <a:solidFill>
              <a:srgbClr val="FFFFFF"/>
            </a:solidFill>
            <a:prstDash val="solid"/>
            <a:headEnd type="none" len="sm" w="sm"/>
            <a:tailEnd type="none" len="sm" w="sm"/>
          </a:ln>
        </p:spPr>
      </p:sp>
      <p:sp>
        <p:nvSpPr>
          <p:cNvPr name="AutoShape 3" id="3"/>
          <p:cNvSpPr/>
          <p:nvPr/>
        </p:nvSpPr>
        <p:spPr>
          <a:xfrm>
            <a:off x="1431804" y="9453815"/>
            <a:ext cx="9296600" cy="0"/>
          </a:xfrm>
          <a:prstGeom prst="line">
            <a:avLst/>
          </a:prstGeom>
          <a:ln cap="flat" w="28575">
            <a:solidFill>
              <a:srgbClr val="FFFFFF"/>
            </a:solidFill>
            <a:prstDash val="solid"/>
            <a:headEnd type="none" len="sm" w="sm"/>
            <a:tailEnd type="none" len="sm" w="sm"/>
          </a:ln>
        </p:spPr>
      </p:sp>
      <p:grpSp>
        <p:nvGrpSpPr>
          <p:cNvPr name="Group 4" id="4"/>
          <p:cNvGrpSpPr/>
          <p:nvPr/>
        </p:nvGrpSpPr>
        <p:grpSpPr>
          <a:xfrm rot="-5400000">
            <a:off x="-5159080" y="4671986"/>
            <a:ext cx="10546761" cy="943029"/>
            <a:chOff x="0" y="0"/>
            <a:chExt cx="3779721" cy="337960"/>
          </a:xfrm>
        </p:grpSpPr>
        <p:sp>
          <p:nvSpPr>
            <p:cNvPr name="Freeform 5" id="5"/>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6" id="6"/>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sp>
        <p:nvSpPr>
          <p:cNvPr name="Freeform 7" id="7"/>
          <p:cNvSpPr/>
          <p:nvPr/>
        </p:nvSpPr>
        <p:spPr>
          <a:xfrm flipH="false" flipV="true" rot="0">
            <a:off x="12420827" y="288014"/>
            <a:ext cx="9890805" cy="9710972"/>
          </a:xfrm>
          <a:custGeom>
            <a:avLst/>
            <a:gdLst/>
            <a:ahLst/>
            <a:cxnLst/>
            <a:rect r="r" b="b" t="t" l="l"/>
            <a:pathLst>
              <a:path h="9710972" w="9890805">
                <a:moveTo>
                  <a:pt x="0" y="9710972"/>
                </a:moveTo>
                <a:lnTo>
                  <a:pt x="9890805" y="9710972"/>
                </a:lnTo>
                <a:lnTo>
                  <a:pt x="9890805" y="0"/>
                </a:lnTo>
                <a:lnTo>
                  <a:pt x="0" y="0"/>
                </a:lnTo>
                <a:lnTo>
                  <a:pt x="0" y="97109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827213" y="1773063"/>
            <a:ext cx="10593615" cy="2563991"/>
          </a:xfrm>
          <a:prstGeom prst="rect">
            <a:avLst/>
          </a:prstGeom>
        </p:spPr>
        <p:txBody>
          <a:bodyPr anchor="t" rtlCol="false" tIns="0" lIns="0" bIns="0" rIns="0">
            <a:spAutoFit/>
          </a:bodyPr>
          <a:lstStyle/>
          <a:p>
            <a:pPr algn="l">
              <a:lnSpc>
                <a:spcPts val="9764"/>
              </a:lnSpc>
            </a:pPr>
            <a:r>
              <a:rPr lang="en-US" sz="8345" b="true">
                <a:solidFill>
                  <a:srgbClr val="FFFFFF"/>
                </a:solidFill>
                <a:latin typeface="Telegraf Bold"/>
                <a:ea typeface="Telegraf Bold"/>
                <a:cs typeface="Telegraf Bold"/>
                <a:sym typeface="Telegraf Bold"/>
              </a:rPr>
              <a:t> </a:t>
            </a:r>
          </a:p>
          <a:p>
            <a:pPr algn="l">
              <a:lnSpc>
                <a:spcPts val="9764"/>
              </a:lnSpc>
            </a:pPr>
            <a:r>
              <a:rPr lang="en-US" sz="8345" b="true">
                <a:solidFill>
                  <a:srgbClr val="FFFFFF"/>
                </a:solidFill>
                <a:latin typeface="Telegraf Bold"/>
                <a:ea typeface="Telegraf Bold"/>
                <a:cs typeface="Telegraf Bold"/>
                <a:sym typeface="Telegraf Bold"/>
              </a:rPr>
              <a:t>Inicia Tu Gym</a:t>
            </a:r>
          </a:p>
        </p:txBody>
      </p:sp>
      <p:sp>
        <p:nvSpPr>
          <p:cNvPr name="TextBox 9" id="9"/>
          <p:cNvSpPr txBox="true"/>
          <p:nvPr/>
        </p:nvSpPr>
        <p:spPr>
          <a:xfrm rot="0">
            <a:off x="1827213" y="5077530"/>
            <a:ext cx="8505783" cy="4136182"/>
          </a:xfrm>
          <a:prstGeom prst="rect">
            <a:avLst/>
          </a:prstGeom>
        </p:spPr>
        <p:txBody>
          <a:bodyPr anchor="t" rtlCol="false" tIns="0" lIns="0" bIns="0" rIns="0">
            <a:spAutoFit/>
          </a:bodyPr>
          <a:lstStyle/>
          <a:p>
            <a:pPr algn="l">
              <a:lnSpc>
                <a:spcPts val="6470"/>
              </a:lnSpc>
            </a:pPr>
            <a:r>
              <a:rPr lang="en-US" sz="5094">
                <a:solidFill>
                  <a:srgbClr val="FFFFFF"/>
                </a:solidFill>
                <a:latin typeface="Telegraf"/>
                <a:ea typeface="Telegraf"/>
                <a:cs typeface="Telegraf"/>
                <a:sym typeface="Telegraf"/>
              </a:rPr>
              <a:t>Integrantes:</a:t>
            </a:r>
          </a:p>
          <a:p>
            <a:pPr algn="l" marL="1099971" indent="-549986" lvl="1">
              <a:lnSpc>
                <a:spcPts val="6470"/>
              </a:lnSpc>
              <a:buFont typeface="Arial"/>
              <a:buChar char="•"/>
            </a:pPr>
            <a:r>
              <a:rPr lang="en-US" sz="5094">
                <a:solidFill>
                  <a:srgbClr val="FFFFFF"/>
                </a:solidFill>
                <a:latin typeface="Telegraf"/>
                <a:ea typeface="Telegraf"/>
                <a:cs typeface="Telegraf"/>
                <a:sym typeface="Telegraf"/>
              </a:rPr>
              <a:t>Pietro Marchioni</a:t>
            </a:r>
          </a:p>
          <a:p>
            <a:pPr algn="l" marL="1099971" indent="-549986" lvl="1">
              <a:lnSpc>
                <a:spcPts val="6470"/>
              </a:lnSpc>
              <a:buFont typeface="Arial"/>
              <a:buChar char="•"/>
            </a:pPr>
            <a:r>
              <a:rPr lang="en-US" sz="5094">
                <a:solidFill>
                  <a:srgbClr val="FFFFFF"/>
                </a:solidFill>
                <a:latin typeface="Telegraf"/>
                <a:ea typeface="Telegraf"/>
                <a:cs typeface="Telegraf"/>
                <a:sym typeface="Telegraf"/>
              </a:rPr>
              <a:t>Juan Pizarro</a:t>
            </a:r>
          </a:p>
          <a:p>
            <a:pPr algn="l">
              <a:lnSpc>
                <a:spcPts val="6470"/>
              </a:lnSpc>
            </a:pPr>
          </a:p>
          <a:p>
            <a:pPr algn="l">
              <a:lnSpc>
                <a:spcPts val="6470"/>
              </a:lnSpc>
            </a:pPr>
            <a:r>
              <a:rPr lang="en-US" sz="5094">
                <a:solidFill>
                  <a:srgbClr val="FFFFFF"/>
                </a:solidFill>
                <a:latin typeface="Telegraf"/>
                <a:ea typeface="Telegraf"/>
                <a:cs typeface="Telegraf"/>
                <a:sym typeface="Telegraf"/>
              </a:rPr>
              <a:t>Profesora: Viviana Soto</a:t>
            </a:r>
          </a:p>
        </p:txBody>
      </p:sp>
      <p:sp>
        <p:nvSpPr>
          <p:cNvPr name="TextBox 10" id="10"/>
          <p:cNvSpPr txBox="true"/>
          <p:nvPr/>
        </p:nvSpPr>
        <p:spPr>
          <a:xfrm rot="0">
            <a:off x="2879498" y="1138039"/>
            <a:ext cx="10593615" cy="1336723"/>
          </a:xfrm>
          <a:prstGeom prst="rect">
            <a:avLst/>
          </a:prstGeom>
        </p:spPr>
        <p:txBody>
          <a:bodyPr anchor="t" rtlCol="false" tIns="0" lIns="0" bIns="0" rIns="0">
            <a:spAutoFit/>
          </a:bodyPr>
          <a:lstStyle/>
          <a:p>
            <a:pPr algn="l">
              <a:lnSpc>
                <a:spcPts val="9764"/>
              </a:lnSpc>
            </a:pPr>
            <a:r>
              <a:rPr lang="en-US" sz="8345" u="sng" b="true">
                <a:solidFill>
                  <a:srgbClr val="FFFFFF"/>
                </a:solidFill>
                <a:latin typeface="Telegraf Bold"/>
                <a:ea typeface="Telegraf Bold"/>
                <a:cs typeface="Telegraf Bold"/>
                <a:sym typeface="Telegraf Bold"/>
              </a:rPr>
              <a:t>Proyecto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159080" y="4671986"/>
            <a:ext cx="10546761" cy="943029"/>
            <a:chOff x="0" y="0"/>
            <a:chExt cx="3779721" cy="337960"/>
          </a:xfrm>
        </p:grpSpPr>
        <p:sp>
          <p:nvSpPr>
            <p:cNvPr name="Freeform 3" id="3"/>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4" id="4"/>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sp>
        <p:nvSpPr>
          <p:cNvPr name="Freeform 5" id="5"/>
          <p:cNvSpPr/>
          <p:nvPr/>
        </p:nvSpPr>
        <p:spPr>
          <a:xfrm flipH="false" flipV="false" rot="0">
            <a:off x="16944975" y="2113307"/>
            <a:ext cx="3433518" cy="3171322"/>
          </a:xfrm>
          <a:custGeom>
            <a:avLst/>
            <a:gdLst/>
            <a:ahLst/>
            <a:cxnLst/>
            <a:rect r="r" b="b" t="t" l="l"/>
            <a:pathLst>
              <a:path h="3171322" w="3433518">
                <a:moveTo>
                  <a:pt x="0" y="0"/>
                </a:moveTo>
                <a:lnTo>
                  <a:pt x="3433518" y="0"/>
                </a:lnTo>
                <a:lnTo>
                  <a:pt x="3433518" y="3171322"/>
                </a:lnTo>
                <a:lnTo>
                  <a:pt x="0" y="3171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832046" y="1266657"/>
            <a:ext cx="4579867" cy="9150224"/>
            <a:chOff x="0" y="0"/>
            <a:chExt cx="3058160" cy="6109970"/>
          </a:xfrm>
        </p:grpSpPr>
        <p:sp>
          <p:nvSpPr>
            <p:cNvPr name="Freeform 7" id="7"/>
            <p:cNvSpPr/>
            <p:nvPr/>
          </p:nvSpPr>
          <p:spPr>
            <a:xfrm flipH="false" flipV="false" rot="0">
              <a:off x="0" y="0"/>
              <a:ext cx="3058160" cy="6109970"/>
            </a:xfrm>
            <a:custGeom>
              <a:avLst/>
              <a:gdLst/>
              <a:ahLst/>
              <a:cxnLst/>
              <a:rect r="r" b="b" t="t" l="l"/>
              <a:pathLst>
                <a:path h="6109970" w="3058160">
                  <a:moveTo>
                    <a:pt x="3058160" y="6109970"/>
                  </a:moveTo>
                  <a:lnTo>
                    <a:pt x="0" y="6109970"/>
                  </a:lnTo>
                  <a:lnTo>
                    <a:pt x="0" y="1527810"/>
                  </a:lnTo>
                  <a:cubicBezTo>
                    <a:pt x="0" y="684530"/>
                    <a:pt x="684530" y="0"/>
                    <a:pt x="1529080" y="0"/>
                  </a:cubicBezTo>
                  <a:lnTo>
                    <a:pt x="1529080" y="0"/>
                  </a:lnTo>
                  <a:cubicBezTo>
                    <a:pt x="2373630" y="0"/>
                    <a:pt x="3058160" y="684530"/>
                    <a:pt x="3058160" y="1529080"/>
                  </a:cubicBezTo>
                  <a:lnTo>
                    <a:pt x="3058160" y="6109970"/>
                  </a:lnTo>
                  <a:close/>
                </a:path>
              </a:pathLst>
            </a:custGeom>
            <a:blipFill>
              <a:blip r:embed="rId4"/>
              <a:stretch>
                <a:fillRect l="-70538" t="0" r="-70538" b="0"/>
              </a:stretch>
            </a:blipFill>
          </p:spPr>
        </p:sp>
      </p:grpSp>
      <p:sp>
        <p:nvSpPr>
          <p:cNvPr name="Freeform 8" id="8"/>
          <p:cNvSpPr/>
          <p:nvPr/>
        </p:nvSpPr>
        <p:spPr>
          <a:xfrm flipH="false" flipV="true" rot="0">
            <a:off x="7802562" y="3556417"/>
            <a:ext cx="285102" cy="285102"/>
          </a:xfrm>
          <a:custGeom>
            <a:avLst/>
            <a:gdLst/>
            <a:ahLst/>
            <a:cxnLst/>
            <a:rect r="r" b="b" t="t" l="l"/>
            <a:pathLst>
              <a:path h="285102" w="285102">
                <a:moveTo>
                  <a:pt x="0" y="285102"/>
                </a:moveTo>
                <a:lnTo>
                  <a:pt x="285103" y="285102"/>
                </a:lnTo>
                <a:lnTo>
                  <a:pt x="285103" y="0"/>
                </a:lnTo>
                <a:lnTo>
                  <a:pt x="0" y="0"/>
                </a:lnTo>
                <a:lnTo>
                  <a:pt x="0" y="285102"/>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7802562" y="1803241"/>
            <a:ext cx="7753329" cy="1151382"/>
          </a:xfrm>
          <a:prstGeom prst="rect">
            <a:avLst/>
          </a:prstGeom>
        </p:spPr>
        <p:txBody>
          <a:bodyPr anchor="t" rtlCol="false" tIns="0" lIns="0" bIns="0" rIns="0">
            <a:spAutoFit/>
          </a:bodyPr>
          <a:lstStyle/>
          <a:p>
            <a:pPr algn="l">
              <a:lnSpc>
                <a:spcPts val="8424"/>
              </a:lnSpc>
            </a:pPr>
            <a:r>
              <a:rPr lang="en-US" sz="7200" b="true">
                <a:solidFill>
                  <a:srgbClr val="000000"/>
                </a:solidFill>
                <a:latin typeface="Telegraf Bold"/>
                <a:ea typeface="Telegraf Bold"/>
                <a:cs typeface="Telegraf Bold"/>
                <a:sym typeface="Telegraf Bold"/>
              </a:rPr>
              <a:t>Introducción</a:t>
            </a:r>
          </a:p>
        </p:txBody>
      </p:sp>
      <p:sp>
        <p:nvSpPr>
          <p:cNvPr name="TextBox 10" id="10"/>
          <p:cNvSpPr txBox="true"/>
          <p:nvPr/>
        </p:nvSpPr>
        <p:spPr>
          <a:xfrm rot="0">
            <a:off x="17259300" y="9496425"/>
            <a:ext cx="533358" cy="361188"/>
          </a:xfrm>
          <a:prstGeom prst="rect">
            <a:avLst/>
          </a:prstGeom>
        </p:spPr>
        <p:txBody>
          <a:bodyPr anchor="t" rtlCol="false" tIns="0" lIns="0" bIns="0" rIns="0">
            <a:spAutoFit/>
          </a:bodyPr>
          <a:lstStyle/>
          <a:p>
            <a:pPr algn="r">
              <a:lnSpc>
                <a:spcPts val="2691"/>
              </a:lnSpc>
            </a:pPr>
            <a:r>
              <a:rPr lang="en-US" sz="2300">
                <a:solidFill>
                  <a:srgbClr val="000000"/>
                </a:solidFill>
                <a:latin typeface="Telegraf"/>
                <a:ea typeface="Telegraf"/>
                <a:cs typeface="Telegraf"/>
                <a:sym typeface="Telegraf"/>
              </a:rPr>
              <a:t>03</a:t>
            </a:r>
          </a:p>
        </p:txBody>
      </p:sp>
      <p:sp>
        <p:nvSpPr>
          <p:cNvPr name="TextBox 11" id="11"/>
          <p:cNvSpPr txBox="true"/>
          <p:nvPr/>
        </p:nvSpPr>
        <p:spPr>
          <a:xfrm rot="0">
            <a:off x="7279873" y="5067300"/>
            <a:ext cx="8798708" cy="3864056"/>
          </a:xfrm>
          <a:prstGeom prst="rect">
            <a:avLst/>
          </a:prstGeom>
        </p:spPr>
        <p:txBody>
          <a:bodyPr anchor="t" rtlCol="false" tIns="0" lIns="0" bIns="0" rIns="0">
            <a:spAutoFit/>
          </a:bodyPr>
          <a:lstStyle/>
          <a:p>
            <a:pPr algn="l">
              <a:lnSpc>
                <a:spcPts val="4370"/>
              </a:lnSpc>
            </a:pPr>
            <a:r>
              <a:rPr lang="en-US" sz="3121">
                <a:solidFill>
                  <a:srgbClr val="000000"/>
                </a:solidFill>
                <a:latin typeface="Roboto"/>
                <a:ea typeface="Roboto"/>
                <a:cs typeface="Roboto"/>
                <a:sym typeface="Roboto"/>
              </a:rPr>
              <a:t>Crear una pagina web para aquellas personas que quieren empezar en el entramiento de fuerza dandole un objetivo calorico y una rutina semanal de entramiento, dependiendo de su objetivo. Ya sea ganar musculo,  perder grasa o mantenerse. Todo en los marcos actuales cientificos del fitness.</a:t>
            </a:r>
          </a:p>
        </p:txBody>
      </p:sp>
      <p:sp>
        <p:nvSpPr>
          <p:cNvPr name="TextBox 12" id="12"/>
          <p:cNvSpPr txBox="true"/>
          <p:nvPr/>
        </p:nvSpPr>
        <p:spPr>
          <a:xfrm rot="0">
            <a:off x="8292949" y="3207795"/>
            <a:ext cx="301778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Contexto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159080" y="4671986"/>
            <a:ext cx="10546761" cy="943029"/>
            <a:chOff x="0" y="0"/>
            <a:chExt cx="3779721" cy="337960"/>
          </a:xfrm>
        </p:grpSpPr>
        <p:sp>
          <p:nvSpPr>
            <p:cNvPr name="Freeform 3" id="3"/>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4" id="4"/>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grpSp>
        <p:nvGrpSpPr>
          <p:cNvPr name="Group 5" id="5"/>
          <p:cNvGrpSpPr/>
          <p:nvPr/>
        </p:nvGrpSpPr>
        <p:grpSpPr>
          <a:xfrm rot="0">
            <a:off x="585814" y="6401578"/>
            <a:ext cx="14685936" cy="4072189"/>
            <a:chOff x="0" y="0"/>
            <a:chExt cx="19581248" cy="5429586"/>
          </a:xfrm>
        </p:grpSpPr>
        <p:pic>
          <p:nvPicPr>
            <p:cNvPr name="Picture 6" id="6"/>
            <p:cNvPicPr>
              <a:picLocks noChangeAspect="true"/>
            </p:cNvPicPr>
            <p:nvPr/>
          </p:nvPicPr>
          <p:blipFill>
            <a:blip r:embed="rId2"/>
            <a:srcRect l="5747" t="59665" r="830" b="14429"/>
            <a:stretch>
              <a:fillRect/>
            </a:stretch>
          </p:blipFill>
          <p:spPr>
            <a:xfrm flipH="false" flipV="false">
              <a:off x="0" y="0"/>
              <a:ext cx="19581248" cy="5429586"/>
            </a:xfrm>
            <a:prstGeom prst="rect">
              <a:avLst/>
            </a:prstGeom>
          </p:spPr>
        </p:pic>
      </p:grpSp>
      <p:sp>
        <p:nvSpPr>
          <p:cNvPr name="Freeform 7" id="7"/>
          <p:cNvSpPr/>
          <p:nvPr/>
        </p:nvSpPr>
        <p:spPr>
          <a:xfrm flipH="false" flipV="true" rot="0">
            <a:off x="1827213" y="1618763"/>
            <a:ext cx="285102" cy="285102"/>
          </a:xfrm>
          <a:custGeom>
            <a:avLst/>
            <a:gdLst/>
            <a:ahLst/>
            <a:cxnLst/>
            <a:rect r="r" b="b" t="t" l="l"/>
            <a:pathLst>
              <a:path h="285102" w="285102">
                <a:moveTo>
                  <a:pt x="0" y="285102"/>
                </a:moveTo>
                <a:lnTo>
                  <a:pt x="285102" y="285102"/>
                </a:lnTo>
                <a:lnTo>
                  <a:pt x="285102" y="0"/>
                </a:lnTo>
                <a:lnTo>
                  <a:pt x="0" y="0"/>
                </a:lnTo>
                <a:lnTo>
                  <a:pt x="0" y="28510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true" rot="0">
            <a:off x="9818977" y="1552904"/>
            <a:ext cx="285102" cy="285102"/>
          </a:xfrm>
          <a:custGeom>
            <a:avLst/>
            <a:gdLst/>
            <a:ahLst/>
            <a:cxnLst/>
            <a:rect r="r" b="b" t="t" l="l"/>
            <a:pathLst>
              <a:path h="285102" w="285102">
                <a:moveTo>
                  <a:pt x="0" y="285102"/>
                </a:moveTo>
                <a:lnTo>
                  <a:pt x="285102" y="285102"/>
                </a:lnTo>
                <a:lnTo>
                  <a:pt x="285102" y="0"/>
                </a:lnTo>
                <a:lnTo>
                  <a:pt x="0" y="0"/>
                </a:lnTo>
                <a:lnTo>
                  <a:pt x="0" y="28510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7229669" y="1261187"/>
            <a:ext cx="4129818" cy="4114800"/>
          </a:xfrm>
          <a:custGeom>
            <a:avLst/>
            <a:gdLst/>
            <a:ahLst/>
            <a:cxnLst/>
            <a:rect r="r" b="b" t="t" l="l"/>
            <a:pathLst>
              <a:path h="4114800" w="4129818">
                <a:moveTo>
                  <a:pt x="0" y="0"/>
                </a:moveTo>
                <a:lnTo>
                  <a:pt x="4129817" y="0"/>
                </a:lnTo>
                <a:lnTo>
                  <a:pt x="412981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7259300" y="9496425"/>
            <a:ext cx="533358" cy="361188"/>
          </a:xfrm>
          <a:prstGeom prst="rect">
            <a:avLst/>
          </a:prstGeom>
        </p:spPr>
        <p:txBody>
          <a:bodyPr anchor="t" rtlCol="false" tIns="0" lIns="0" bIns="0" rIns="0">
            <a:spAutoFit/>
          </a:bodyPr>
          <a:lstStyle/>
          <a:p>
            <a:pPr algn="r">
              <a:lnSpc>
                <a:spcPts val="2691"/>
              </a:lnSpc>
            </a:pPr>
            <a:r>
              <a:rPr lang="en-US" sz="2300">
                <a:solidFill>
                  <a:srgbClr val="000000"/>
                </a:solidFill>
                <a:latin typeface="Telegraf"/>
                <a:ea typeface="Telegraf"/>
                <a:cs typeface="Telegraf"/>
                <a:sym typeface="Telegraf"/>
              </a:rPr>
              <a:t>04</a:t>
            </a:r>
          </a:p>
        </p:txBody>
      </p:sp>
      <p:sp>
        <p:nvSpPr>
          <p:cNvPr name="TextBox 11" id="11"/>
          <p:cNvSpPr txBox="true"/>
          <p:nvPr/>
        </p:nvSpPr>
        <p:spPr>
          <a:xfrm rot="0">
            <a:off x="1522412" y="3132789"/>
            <a:ext cx="6280150" cy="3076427"/>
          </a:xfrm>
          <a:prstGeom prst="rect">
            <a:avLst/>
          </a:prstGeom>
        </p:spPr>
        <p:txBody>
          <a:bodyPr anchor="t" rtlCol="false" tIns="0" lIns="0" bIns="0" rIns="0">
            <a:spAutoFit/>
          </a:bodyPr>
          <a:lstStyle/>
          <a:p>
            <a:pPr algn="l">
              <a:lnSpc>
                <a:spcPts val="3531"/>
              </a:lnSpc>
            </a:pPr>
            <a:r>
              <a:rPr lang="en-US" sz="2522">
                <a:solidFill>
                  <a:srgbClr val="000000"/>
                </a:solidFill>
                <a:latin typeface="Roboto"/>
                <a:ea typeface="Roboto"/>
                <a:cs typeface="Roboto"/>
                <a:sym typeface="Roboto"/>
              </a:rPr>
              <a:t>Hoy el ejercicio de pesas se considera muy importante para la salud, independiente de la edad, incluso se para aquellos ya enfermos o para prevenir condiciones modernas como diabetes, hipertencion, etc... Pero pocos saben como adentrarse en ello.</a:t>
            </a:r>
          </a:p>
        </p:txBody>
      </p:sp>
      <p:sp>
        <p:nvSpPr>
          <p:cNvPr name="TextBox 12" id="12"/>
          <p:cNvSpPr txBox="true"/>
          <p:nvPr/>
        </p:nvSpPr>
        <p:spPr>
          <a:xfrm rot="0">
            <a:off x="9316595" y="3144470"/>
            <a:ext cx="6799794" cy="2231517"/>
          </a:xfrm>
          <a:prstGeom prst="rect">
            <a:avLst/>
          </a:prstGeom>
        </p:spPr>
        <p:txBody>
          <a:bodyPr anchor="t" rtlCol="false" tIns="0" lIns="0" bIns="0" rIns="0">
            <a:spAutoFit/>
          </a:bodyPr>
          <a:lstStyle/>
          <a:p>
            <a:pPr algn="l">
              <a:lnSpc>
                <a:spcPts val="3528"/>
              </a:lnSpc>
            </a:pPr>
            <a:r>
              <a:rPr lang="en-US" sz="2520">
                <a:solidFill>
                  <a:srgbClr val="000000"/>
                </a:solidFill>
                <a:latin typeface="Roboto"/>
                <a:ea typeface="Roboto"/>
                <a:cs typeface="Roboto"/>
                <a:sym typeface="Roboto"/>
              </a:rPr>
              <a:t>Inicia tu gym viene a dar solucion a uno de los pasos mas dificiles en el entramiento que empezar bien, con una guia calorica y de entramiento, cubriendo los dos aspectos mas importantes en el area del fitness.</a:t>
            </a:r>
          </a:p>
        </p:txBody>
      </p:sp>
      <p:sp>
        <p:nvSpPr>
          <p:cNvPr name="TextBox 13" id="13"/>
          <p:cNvSpPr txBox="true"/>
          <p:nvPr/>
        </p:nvSpPr>
        <p:spPr>
          <a:xfrm rot="0">
            <a:off x="1522412" y="2353452"/>
            <a:ext cx="6571923" cy="507492"/>
          </a:xfrm>
          <a:prstGeom prst="rect">
            <a:avLst/>
          </a:prstGeom>
        </p:spPr>
        <p:txBody>
          <a:bodyPr anchor="t" rtlCol="false" tIns="0" lIns="0" bIns="0" rIns="0">
            <a:spAutoFit/>
          </a:bodyPr>
          <a:lstStyle/>
          <a:p>
            <a:pPr algn="l">
              <a:lnSpc>
                <a:spcPts val="3744"/>
              </a:lnSpc>
            </a:pPr>
            <a:r>
              <a:rPr lang="en-US" sz="3200" b="true">
                <a:solidFill>
                  <a:srgbClr val="000000"/>
                </a:solidFill>
                <a:latin typeface="Telegraf Bold"/>
                <a:ea typeface="Telegraf Bold"/>
                <a:cs typeface="Telegraf Bold"/>
                <a:sym typeface="Telegraf Bold"/>
              </a:rPr>
              <a:t>¿Como empezar en el Gym?</a:t>
            </a:r>
          </a:p>
        </p:txBody>
      </p:sp>
      <p:sp>
        <p:nvSpPr>
          <p:cNvPr name="TextBox 14" id="14"/>
          <p:cNvSpPr txBox="true"/>
          <p:nvPr/>
        </p:nvSpPr>
        <p:spPr>
          <a:xfrm rot="0">
            <a:off x="9296400" y="2353452"/>
            <a:ext cx="6799794" cy="507492"/>
          </a:xfrm>
          <a:prstGeom prst="rect">
            <a:avLst/>
          </a:prstGeom>
        </p:spPr>
        <p:txBody>
          <a:bodyPr anchor="t" rtlCol="false" tIns="0" lIns="0" bIns="0" rIns="0">
            <a:spAutoFit/>
          </a:bodyPr>
          <a:lstStyle/>
          <a:p>
            <a:pPr algn="l">
              <a:lnSpc>
                <a:spcPts val="3744"/>
              </a:lnSpc>
            </a:pPr>
            <a:r>
              <a:rPr lang="en-US" sz="3200" b="true">
                <a:solidFill>
                  <a:srgbClr val="000000"/>
                </a:solidFill>
                <a:latin typeface="Telegraf Bold"/>
                <a:ea typeface="Telegraf Bold"/>
                <a:cs typeface="Telegraf Bold"/>
                <a:sym typeface="Telegraf Bold"/>
              </a:rPr>
              <a:t>Aqui esta Inicia Tu Gym</a:t>
            </a:r>
          </a:p>
        </p:txBody>
      </p:sp>
      <p:sp>
        <p:nvSpPr>
          <p:cNvPr name="TextBox 15" id="15"/>
          <p:cNvSpPr txBox="true"/>
          <p:nvPr/>
        </p:nvSpPr>
        <p:spPr>
          <a:xfrm rot="0">
            <a:off x="2306650" y="1165937"/>
            <a:ext cx="440687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Problematica</a:t>
            </a:r>
          </a:p>
        </p:txBody>
      </p:sp>
      <p:sp>
        <p:nvSpPr>
          <p:cNvPr name="TextBox 16" id="16"/>
          <p:cNvSpPr txBox="true"/>
          <p:nvPr/>
        </p:nvSpPr>
        <p:spPr>
          <a:xfrm rot="0">
            <a:off x="10294579" y="1165937"/>
            <a:ext cx="27920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Solución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3375" y="-158324"/>
            <a:ext cx="8467725" cy="10603648"/>
            <a:chOff x="0" y="0"/>
            <a:chExt cx="11290300" cy="14138197"/>
          </a:xfrm>
        </p:grpSpPr>
        <p:pic>
          <p:nvPicPr>
            <p:cNvPr name="Picture 3" id="3"/>
            <p:cNvPicPr>
              <a:picLocks noChangeAspect="true"/>
            </p:cNvPicPr>
            <p:nvPr/>
          </p:nvPicPr>
          <p:blipFill>
            <a:blip r:embed="rId2"/>
            <a:srcRect l="13191" t="3906" r="13191" b="3906"/>
            <a:stretch>
              <a:fillRect/>
            </a:stretch>
          </p:blipFill>
          <p:spPr>
            <a:xfrm flipH="false" flipV="false">
              <a:off x="0" y="0"/>
              <a:ext cx="11290300" cy="14138197"/>
            </a:xfrm>
            <a:prstGeom prst="rect">
              <a:avLst/>
            </a:prstGeom>
          </p:spPr>
        </p:pic>
      </p:grpSp>
      <p:grpSp>
        <p:nvGrpSpPr>
          <p:cNvPr name="Group 4" id="4"/>
          <p:cNvGrpSpPr/>
          <p:nvPr/>
        </p:nvGrpSpPr>
        <p:grpSpPr>
          <a:xfrm rot="-5400000">
            <a:off x="-5159080" y="4671986"/>
            <a:ext cx="10546761" cy="943029"/>
            <a:chOff x="0" y="0"/>
            <a:chExt cx="3779721" cy="337960"/>
          </a:xfrm>
        </p:grpSpPr>
        <p:sp>
          <p:nvSpPr>
            <p:cNvPr name="Freeform 5" id="5"/>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6" id="6"/>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sp>
        <p:nvSpPr>
          <p:cNvPr name="Freeform 7" id="7"/>
          <p:cNvSpPr/>
          <p:nvPr/>
        </p:nvSpPr>
        <p:spPr>
          <a:xfrm flipH="false" flipV="false" rot="0">
            <a:off x="16765587" y="1511683"/>
            <a:ext cx="7263635" cy="7263635"/>
          </a:xfrm>
          <a:custGeom>
            <a:avLst/>
            <a:gdLst/>
            <a:ahLst/>
            <a:cxnLst/>
            <a:rect r="r" b="b" t="t" l="l"/>
            <a:pathLst>
              <a:path h="7263635" w="7263635">
                <a:moveTo>
                  <a:pt x="0" y="0"/>
                </a:moveTo>
                <a:lnTo>
                  <a:pt x="7263635" y="0"/>
                </a:lnTo>
                <a:lnTo>
                  <a:pt x="7263635" y="7263634"/>
                </a:lnTo>
                <a:lnTo>
                  <a:pt x="0" y="72636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true" rot="0">
            <a:off x="9941258" y="1765054"/>
            <a:ext cx="285102" cy="285102"/>
          </a:xfrm>
          <a:custGeom>
            <a:avLst/>
            <a:gdLst/>
            <a:ahLst/>
            <a:cxnLst/>
            <a:rect r="r" b="b" t="t" l="l"/>
            <a:pathLst>
              <a:path h="285102" w="285102">
                <a:moveTo>
                  <a:pt x="0" y="285102"/>
                </a:moveTo>
                <a:lnTo>
                  <a:pt x="285102" y="285102"/>
                </a:lnTo>
                <a:lnTo>
                  <a:pt x="285102" y="0"/>
                </a:lnTo>
                <a:lnTo>
                  <a:pt x="0" y="0"/>
                </a:lnTo>
                <a:lnTo>
                  <a:pt x="0" y="285102"/>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7259300" y="9496425"/>
            <a:ext cx="533358" cy="361188"/>
          </a:xfrm>
          <a:prstGeom prst="rect">
            <a:avLst/>
          </a:prstGeom>
        </p:spPr>
        <p:txBody>
          <a:bodyPr anchor="t" rtlCol="false" tIns="0" lIns="0" bIns="0" rIns="0">
            <a:spAutoFit/>
          </a:bodyPr>
          <a:lstStyle/>
          <a:p>
            <a:pPr algn="r">
              <a:lnSpc>
                <a:spcPts val="2691"/>
              </a:lnSpc>
            </a:pPr>
            <a:r>
              <a:rPr lang="en-US" sz="2300">
                <a:solidFill>
                  <a:srgbClr val="000000"/>
                </a:solidFill>
                <a:latin typeface="Telegraf"/>
                <a:ea typeface="Telegraf"/>
                <a:cs typeface="Telegraf"/>
                <a:sym typeface="Telegraf"/>
              </a:rPr>
              <a:t>06</a:t>
            </a:r>
          </a:p>
        </p:txBody>
      </p:sp>
      <p:sp>
        <p:nvSpPr>
          <p:cNvPr name="TextBox 10" id="10"/>
          <p:cNvSpPr txBox="true"/>
          <p:nvPr/>
        </p:nvSpPr>
        <p:spPr>
          <a:xfrm rot="0">
            <a:off x="9354914" y="3786943"/>
            <a:ext cx="7105873" cy="2646438"/>
          </a:xfrm>
          <a:prstGeom prst="rect">
            <a:avLst/>
          </a:prstGeom>
        </p:spPr>
        <p:txBody>
          <a:bodyPr anchor="t" rtlCol="false" tIns="0" lIns="0" bIns="0" rIns="0">
            <a:spAutoFit/>
          </a:bodyPr>
          <a:lstStyle/>
          <a:p>
            <a:pPr algn="l">
              <a:lnSpc>
                <a:spcPts val="4193"/>
              </a:lnSpc>
            </a:pPr>
            <a:r>
              <a:rPr lang="en-US" sz="2995">
                <a:solidFill>
                  <a:srgbClr val="000000"/>
                </a:solidFill>
                <a:latin typeface="Roboto"/>
                <a:ea typeface="Roboto"/>
                <a:cs typeface="Roboto"/>
                <a:sym typeface="Roboto"/>
              </a:rPr>
              <a:t>El grupo objetivo es cualquier perona que quiera empezar en el entramiento de fuerza y que no tengo un impedimiento fisico grave o que necesite supervision medica especifica.</a:t>
            </a:r>
          </a:p>
        </p:txBody>
      </p:sp>
      <p:sp>
        <p:nvSpPr>
          <p:cNvPr name="TextBox 11" id="11"/>
          <p:cNvSpPr txBox="true"/>
          <p:nvPr/>
        </p:nvSpPr>
        <p:spPr>
          <a:xfrm rot="0">
            <a:off x="9659714" y="1416433"/>
            <a:ext cx="637116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Grupo Objetivo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159080" y="4671986"/>
            <a:ext cx="10546761" cy="943029"/>
            <a:chOff x="0" y="0"/>
            <a:chExt cx="3779721" cy="337960"/>
          </a:xfrm>
        </p:grpSpPr>
        <p:sp>
          <p:nvSpPr>
            <p:cNvPr name="Freeform 3" id="3"/>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4" id="4"/>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sp>
        <p:nvSpPr>
          <p:cNvPr name="Freeform 5" id="5"/>
          <p:cNvSpPr/>
          <p:nvPr/>
        </p:nvSpPr>
        <p:spPr>
          <a:xfrm flipH="false" flipV="false" rot="0">
            <a:off x="16765587" y="1511683"/>
            <a:ext cx="7263635" cy="7263635"/>
          </a:xfrm>
          <a:custGeom>
            <a:avLst/>
            <a:gdLst/>
            <a:ahLst/>
            <a:cxnLst/>
            <a:rect r="r" b="b" t="t" l="l"/>
            <a:pathLst>
              <a:path h="7263635" w="7263635">
                <a:moveTo>
                  <a:pt x="0" y="0"/>
                </a:moveTo>
                <a:lnTo>
                  <a:pt x="7263635" y="0"/>
                </a:lnTo>
                <a:lnTo>
                  <a:pt x="7263635" y="7263634"/>
                </a:lnTo>
                <a:lnTo>
                  <a:pt x="0" y="7263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5096431" y="1369131"/>
            <a:ext cx="285102" cy="285102"/>
          </a:xfrm>
          <a:custGeom>
            <a:avLst/>
            <a:gdLst/>
            <a:ahLst/>
            <a:cxnLst/>
            <a:rect r="r" b="b" t="t" l="l"/>
            <a:pathLst>
              <a:path h="285102" w="285102">
                <a:moveTo>
                  <a:pt x="0" y="285103"/>
                </a:moveTo>
                <a:lnTo>
                  <a:pt x="285102" y="285103"/>
                </a:lnTo>
                <a:lnTo>
                  <a:pt x="285102" y="0"/>
                </a:lnTo>
                <a:lnTo>
                  <a:pt x="0" y="0"/>
                </a:lnTo>
                <a:lnTo>
                  <a:pt x="0" y="28510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259300" y="9496425"/>
            <a:ext cx="533358" cy="361188"/>
          </a:xfrm>
          <a:prstGeom prst="rect">
            <a:avLst/>
          </a:prstGeom>
        </p:spPr>
        <p:txBody>
          <a:bodyPr anchor="t" rtlCol="false" tIns="0" lIns="0" bIns="0" rIns="0">
            <a:spAutoFit/>
          </a:bodyPr>
          <a:lstStyle/>
          <a:p>
            <a:pPr algn="r">
              <a:lnSpc>
                <a:spcPts val="2691"/>
              </a:lnSpc>
            </a:pPr>
            <a:r>
              <a:rPr lang="en-US" sz="2300">
                <a:solidFill>
                  <a:srgbClr val="000000"/>
                </a:solidFill>
                <a:latin typeface="Telegraf"/>
                <a:ea typeface="Telegraf"/>
                <a:cs typeface="Telegraf"/>
                <a:sym typeface="Telegraf"/>
              </a:rPr>
              <a:t>06</a:t>
            </a:r>
          </a:p>
        </p:txBody>
      </p:sp>
      <p:sp>
        <p:nvSpPr>
          <p:cNvPr name="TextBox 8" id="8"/>
          <p:cNvSpPr txBox="true"/>
          <p:nvPr/>
        </p:nvSpPr>
        <p:spPr>
          <a:xfrm rot="0">
            <a:off x="3168650" y="2861570"/>
            <a:ext cx="12255500" cy="6417782"/>
          </a:xfrm>
          <a:prstGeom prst="rect">
            <a:avLst/>
          </a:prstGeom>
        </p:spPr>
        <p:txBody>
          <a:bodyPr anchor="t" rtlCol="false" tIns="0" lIns="0" bIns="0" rIns="0">
            <a:spAutoFit/>
          </a:bodyPr>
          <a:lstStyle/>
          <a:p>
            <a:pPr algn="l" marL="783345" indent="-391672" lvl="1">
              <a:lnSpc>
                <a:spcPts val="5079"/>
              </a:lnSpc>
              <a:buFont typeface="Arial"/>
              <a:buChar char="•"/>
            </a:pPr>
            <a:r>
              <a:rPr lang="en-US" sz="3628">
                <a:solidFill>
                  <a:srgbClr val="000000"/>
                </a:solidFill>
                <a:latin typeface="Roboto"/>
                <a:ea typeface="Roboto"/>
                <a:cs typeface="Roboto"/>
                <a:sym typeface="Roboto"/>
              </a:rPr>
              <a:t>El proyecto tiene como objetivo crear una plataforma web que personalice rutinas de ejercicios según los</a:t>
            </a:r>
          </a:p>
          <a:p>
            <a:pPr algn="l">
              <a:lnSpc>
                <a:spcPts val="5079"/>
              </a:lnSpc>
            </a:pPr>
            <a:r>
              <a:rPr lang="en-US" sz="3628">
                <a:solidFill>
                  <a:srgbClr val="000000"/>
                </a:solidFill>
                <a:latin typeface="Roboto"/>
                <a:ea typeface="Roboto"/>
                <a:cs typeface="Roboto"/>
                <a:sym typeface="Roboto"/>
              </a:rPr>
              <a:t>       objetivos del usuario y los días que entrena. </a:t>
            </a:r>
          </a:p>
          <a:p>
            <a:pPr algn="l">
              <a:lnSpc>
                <a:spcPts val="5079"/>
              </a:lnSpc>
            </a:pPr>
          </a:p>
          <a:p>
            <a:pPr algn="l" marL="783345" indent="-391672" lvl="1">
              <a:lnSpc>
                <a:spcPts val="5079"/>
              </a:lnSpc>
              <a:buFont typeface="Arial"/>
              <a:buChar char="•"/>
            </a:pPr>
            <a:r>
              <a:rPr lang="en-US" sz="3628">
                <a:solidFill>
                  <a:srgbClr val="000000"/>
                </a:solidFill>
                <a:latin typeface="Roboto"/>
                <a:ea typeface="Roboto"/>
                <a:cs typeface="Roboto"/>
                <a:sym typeface="Roboto"/>
              </a:rPr>
              <a:t>P</a:t>
            </a:r>
            <a:r>
              <a:rPr lang="en-US" sz="3628">
                <a:solidFill>
                  <a:srgbClr val="000000"/>
                </a:solidFill>
                <a:latin typeface="Roboto"/>
                <a:ea typeface="Roboto"/>
                <a:cs typeface="Roboto"/>
                <a:sym typeface="Roboto"/>
              </a:rPr>
              <a:t>roporcionará la cantidad de calorías necesarias para su meta. </a:t>
            </a:r>
          </a:p>
          <a:p>
            <a:pPr algn="l">
              <a:lnSpc>
                <a:spcPts val="5079"/>
              </a:lnSpc>
            </a:pPr>
          </a:p>
          <a:p>
            <a:pPr algn="l" marL="783345" indent="-391672" lvl="1">
              <a:lnSpc>
                <a:spcPts val="5079"/>
              </a:lnSpc>
              <a:buFont typeface="Arial"/>
              <a:buChar char="•"/>
            </a:pPr>
            <a:r>
              <a:rPr lang="en-US" sz="3628">
                <a:solidFill>
                  <a:srgbClr val="000000"/>
                </a:solidFill>
                <a:latin typeface="Roboto"/>
                <a:ea typeface="Roboto"/>
                <a:cs typeface="Roboto"/>
                <a:sym typeface="Roboto"/>
              </a:rPr>
              <a:t>Entregar una </a:t>
            </a:r>
            <a:r>
              <a:rPr lang="en-US" sz="3628">
                <a:solidFill>
                  <a:srgbClr val="000000"/>
                </a:solidFill>
                <a:latin typeface="Roboto"/>
                <a:ea typeface="Roboto"/>
                <a:cs typeface="Roboto"/>
                <a:sym typeface="Roboto"/>
              </a:rPr>
              <a:t>experiencia de usuario simple e intuitiva, accesible para personas con distintos niveles de conocimiento técnico o de fitness.</a:t>
            </a:r>
          </a:p>
        </p:txBody>
      </p:sp>
      <p:sp>
        <p:nvSpPr>
          <p:cNvPr name="TextBox 9" id="9"/>
          <p:cNvSpPr txBox="true"/>
          <p:nvPr/>
        </p:nvSpPr>
        <p:spPr>
          <a:xfrm rot="0">
            <a:off x="5381533" y="1020510"/>
            <a:ext cx="637116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Objetivo General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159080" y="4671986"/>
            <a:ext cx="10546761" cy="943029"/>
            <a:chOff x="0" y="0"/>
            <a:chExt cx="3779721" cy="337960"/>
          </a:xfrm>
        </p:grpSpPr>
        <p:sp>
          <p:nvSpPr>
            <p:cNvPr name="Freeform 3" id="3"/>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4" id="4"/>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sp>
        <p:nvSpPr>
          <p:cNvPr name="Freeform 5" id="5"/>
          <p:cNvSpPr/>
          <p:nvPr/>
        </p:nvSpPr>
        <p:spPr>
          <a:xfrm flipH="false" flipV="false" rot="0">
            <a:off x="16765587" y="1511683"/>
            <a:ext cx="7263635" cy="7263635"/>
          </a:xfrm>
          <a:custGeom>
            <a:avLst/>
            <a:gdLst/>
            <a:ahLst/>
            <a:cxnLst/>
            <a:rect r="r" b="b" t="t" l="l"/>
            <a:pathLst>
              <a:path h="7263635" w="7263635">
                <a:moveTo>
                  <a:pt x="0" y="0"/>
                </a:moveTo>
                <a:lnTo>
                  <a:pt x="7263635" y="0"/>
                </a:lnTo>
                <a:lnTo>
                  <a:pt x="7263635" y="7263634"/>
                </a:lnTo>
                <a:lnTo>
                  <a:pt x="0" y="7263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5096431" y="1369131"/>
            <a:ext cx="285102" cy="285102"/>
          </a:xfrm>
          <a:custGeom>
            <a:avLst/>
            <a:gdLst/>
            <a:ahLst/>
            <a:cxnLst/>
            <a:rect r="r" b="b" t="t" l="l"/>
            <a:pathLst>
              <a:path h="285102" w="285102">
                <a:moveTo>
                  <a:pt x="0" y="285103"/>
                </a:moveTo>
                <a:lnTo>
                  <a:pt x="285102" y="285103"/>
                </a:lnTo>
                <a:lnTo>
                  <a:pt x="285102" y="0"/>
                </a:lnTo>
                <a:lnTo>
                  <a:pt x="0" y="0"/>
                </a:lnTo>
                <a:lnTo>
                  <a:pt x="0" y="28510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259300" y="9496425"/>
            <a:ext cx="533358" cy="361188"/>
          </a:xfrm>
          <a:prstGeom prst="rect">
            <a:avLst/>
          </a:prstGeom>
        </p:spPr>
        <p:txBody>
          <a:bodyPr anchor="t" rtlCol="false" tIns="0" lIns="0" bIns="0" rIns="0">
            <a:spAutoFit/>
          </a:bodyPr>
          <a:lstStyle/>
          <a:p>
            <a:pPr algn="r">
              <a:lnSpc>
                <a:spcPts val="2691"/>
              </a:lnSpc>
            </a:pPr>
            <a:r>
              <a:rPr lang="en-US" sz="2300">
                <a:solidFill>
                  <a:srgbClr val="000000"/>
                </a:solidFill>
                <a:latin typeface="Telegraf"/>
                <a:ea typeface="Telegraf"/>
                <a:cs typeface="Telegraf"/>
                <a:sym typeface="Telegraf"/>
              </a:rPr>
              <a:t>06</a:t>
            </a:r>
          </a:p>
        </p:txBody>
      </p:sp>
      <p:sp>
        <p:nvSpPr>
          <p:cNvPr name="TextBox 8" id="8"/>
          <p:cNvSpPr txBox="true"/>
          <p:nvPr/>
        </p:nvSpPr>
        <p:spPr>
          <a:xfrm rot="0">
            <a:off x="3168650" y="2861570"/>
            <a:ext cx="12255500" cy="5131034"/>
          </a:xfrm>
          <a:prstGeom prst="rect">
            <a:avLst/>
          </a:prstGeom>
        </p:spPr>
        <p:txBody>
          <a:bodyPr anchor="t" rtlCol="false" tIns="0" lIns="0" bIns="0" rIns="0">
            <a:spAutoFit/>
          </a:bodyPr>
          <a:lstStyle/>
          <a:p>
            <a:pPr algn="l" marL="783345" indent="-391672" lvl="1">
              <a:lnSpc>
                <a:spcPts val="5079"/>
              </a:lnSpc>
              <a:buFont typeface="Arial"/>
              <a:buChar char="•"/>
            </a:pPr>
            <a:r>
              <a:rPr lang="en-US" sz="3628">
                <a:solidFill>
                  <a:srgbClr val="000000"/>
                </a:solidFill>
                <a:latin typeface="Roboto"/>
                <a:ea typeface="Roboto"/>
                <a:cs typeface="Roboto"/>
                <a:sym typeface="Roboto"/>
              </a:rPr>
              <a:t>Buscaremos implementara tecnologías actuales como Python y Django en el backend, HTML, CSS y JavaScript en el frontend.</a:t>
            </a:r>
          </a:p>
          <a:p>
            <a:pPr algn="l">
              <a:lnSpc>
                <a:spcPts val="5079"/>
              </a:lnSpc>
            </a:pPr>
          </a:p>
          <a:p>
            <a:pPr algn="l" marL="783345" indent="-391672" lvl="1">
              <a:lnSpc>
                <a:spcPts val="5079"/>
              </a:lnSpc>
              <a:buFont typeface="Arial"/>
              <a:buChar char="•"/>
            </a:pPr>
            <a:r>
              <a:rPr lang="en-US" sz="3628">
                <a:solidFill>
                  <a:srgbClr val="000000"/>
                </a:solidFill>
                <a:latin typeface="Roboto"/>
                <a:ea typeface="Roboto"/>
                <a:cs typeface="Roboto"/>
                <a:sym typeface="Roboto"/>
              </a:rPr>
              <a:t>Postgres para la gestión de datos. </a:t>
            </a:r>
          </a:p>
          <a:p>
            <a:pPr algn="l">
              <a:lnSpc>
                <a:spcPts val="5079"/>
              </a:lnSpc>
            </a:pPr>
          </a:p>
          <a:p>
            <a:pPr algn="l" marL="783345" indent="-391672" lvl="1">
              <a:lnSpc>
                <a:spcPts val="5079"/>
              </a:lnSpc>
              <a:buFont typeface="Arial"/>
              <a:buChar char="•"/>
            </a:pPr>
            <a:r>
              <a:rPr lang="en-US" sz="3628">
                <a:solidFill>
                  <a:srgbClr val="000000"/>
                </a:solidFill>
                <a:latin typeface="Roboto"/>
                <a:ea typeface="Roboto"/>
                <a:cs typeface="Roboto"/>
                <a:sym typeface="Roboto"/>
              </a:rPr>
              <a:t>Integrar apis correctamente.</a:t>
            </a:r>
          </a:p>
          <a:p>
            <a:pPr algn="l">
              <a:lnSpc>
                <a:spcPts val="5079"/>
              </a:lnSpc>
            </a:pPr>
          </a:p>
        </p:txBody>
      </p:sp>
      <p:sp>
        <p:nvSpPr>
          <p:cNvPr name="TextBox 9" id="9"/>
          <p:cNvSpPr txBox="true"/>
          <p:nvPr/>
        </p:nvSpPr>
        <p:spPr>
          <a:xfrm rot="0">
            <a:off x="5608107" y="1020510"/>
            <a:ext cx="637116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Objetivo Especifico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159080" y="4671986"/>
            <a:ext cx="10546761" cy="943029"/>
            <a:chOff x="0" y="0"/>
            <a:chExt cx="3779721" cy="337960"/>
          </a:xfrm>
        </p:grpSpPr>
        <p:sp>
          <p:nvSpPr>
            <p:cNvPr name="Freeform 3" id="3"/>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4" id="4"/>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sp>
        <p:nvSpPr>
          <p:cNvPr name="Freeform 5" id="5"/>
          <p:cNvSpPr/>
          <p:nvPr/>
        </p:nvSpPr>
        <p:spPr>
          <a:xfrm flipH="false" flipV="false" rot="0">
            <a:off x="16765587" y="1511683"/>
            <a:ext cx="7263635" cy="7263635"/>
          </a:xfrm>
          <a:custGeom>
            <a:avLst/>
            <a:gdLst/>
            <a:ahLst/>
            <a:cxnLst/>
            <a:rect r="r" b="b" t="t" l="l"/>
            <a:pathLst>
              <a:path h="7263635" w="7263635">
                <a:moveTo>
                  <a:pt x="0" y="0"/>
                </a:moveTo>
                <a:lnTo>
                  <a:pt x="7263635" y="0"/>
                </a:lnTo>
                <a:lnTo>
                  <a:pt x="7263635" y="7263634"/>
                </a:lnTo>
                <a:lnTo>
                  <a:pt x="0" y="7263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6308725" y="1369131"/>
            <a:ext cx="285102" cy="285102"/>
          </a:xfrm>
          <a:custGeom>
            <a:avLst/>
            <a:gdLst/>
            <a:ahLst/>
            <a:cxnLst/>
            <a:rect r="r" b="b" t="t" l="l"/>
            <a:pathLst>
              <a:path h="285102" w="285102">
                <a:moveTo>
                  <a:pt x="0" y="285103"/>
                </a:moveTo>
                <a:lnTo>
                  <a:pt x="285102" y="285103"/>
                </a:lnTo>
                <a:lnTo>
                  <a:pt x="285102" y="0"/>
                </a:lnTo>
                <a:lnTo>
                  <a:pt x="0" y="0"/>
                </a:lnTo>
                <a:lnTo>
                  <a:pt x="0" y="28510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259300" y="9496425"/>
            <a:ext cx="533358" cy="361188"/>
          </a:xfrm>
          <a:prstGeom prst="rect">
            <a:avLst/>
          </a:prstGeom>
        </p:spPr>
        <p:txBody>
          <a:bodyPr anchor="t" rtlCol="false" tIns="0" lIns="0" bIns="0" rIns="0">
            <a:spAutoFit/>
          </a:bodyPr>
          <a:lstStyle/>
          <a:p>
            <a:pPr algn="r">
              <a:lnSpc>
                <a:spcPts val="2691"/>
              </a:lnSpc>
            </a:pPr>
            <a:r>
              <a:rPr lang="en-US" sz="2300">
                <a:solidFill>
                  <a:srgbClr val="000000"/>
                </a:solidFill>
                <a:latin typeface="Telegraf"/>
                <a:ea typeface="Telegraf"/>
                <a:cs typeface="Telegraf"/>
                <a:sym typeface="Telegraf"/>
              </a:rPr>
              <a:t>06</a:t>
            </a:r>
          </a:p>
        </p:txBody>
      </p:sp>
      <p:sp>
        <p:nvSpPr>
          <p:cNvPr name="TextBox 8" id="8"/>
          <p:cNvSpPr txBox="true"/>
          <p:nvPr/>
        </p:nvSpPr>
        <p:spPr>
          <a:xfrm rot="0">
            <a:off x="3016250" y="2226982"/>
            <a:ext cx="12255500" cy="2557538"/>
          </a:xfrm>
          <a:prstGeom prst="rect">
            <a:avLst/>
          </a:prstGeom>
        </p:spPr>
        <p:txBody>
          <a:bodyPr anchor="t" rtlCol="false" tIns="0" lIns="0" bIns="0" rIns="0">
            <a:spAutoFit/>
          </a:bodyPr>
          <a:lstStyle/>
          <a:p>
            <a:pPr algn="l">
              <a:lnSpc>
                <a:spcPts val="5079"/>
              </a:lnSpc>
            </a:pPr>
            <a:r>
              <a:rPr lang="en-US" sz="3628">
                <a:solidFill>
                  <a:srgbClr val="000000"/>
                </a:solidFill>
                <a:latin typeface="Roboto"/>
                <a:ea typeface="Roboto"/>
                <a:cs typeface="Roboto"/>
                <a:sym typeface="Roboto"/>
              </a:rPr>
              <a:t>Creemos que es posible desarrollar el proyecto, son 3 meses y medio donde es posible abarcar íntegramente lo que queremos hacer. Más la orientación de la docente.</a:t>
            </a:r>
          </a:p>
          <a:p>
            <a:pPr algn="l">
              <a:lnSpc>
                <a:spcPts val="5079"/>
              </a:lnSpc>
            </a:pPr>
          </a:p>
        </p:txBody>
      </p:sp>
      <p:sp>
        <p:nvSpPr>
          <p:cNvPr name="TextBox 9" id="9"/>
          <p:cNvSpPr txBox="true"/>
          <p:nvPr/>
        </p:nvSpPr>
        <p:spPr>
          <a:xfrm rot="0">
            <a:off x="5608107" y="1020510"/>
            <a:ext cx="637116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Factibilidad</a:t>
            </a:r>
          </a:p>
        </p:txBody>
      </p:sp>
      <p:sp>
        <p:nvSpPr>
          <p:cNvPr name="Freeform 10" id="10"/>
          <p:cNvSpPr/>
          <p:nvPr/>
        </p:nvSpPr>
        <p:spPr>
          <a:xfrm flipH="false" flipV="true" rot="0">
            <a:off x="6166174" y="5396871"/>
            <a:ext cx="285102" cy="285102"/>
          </a:xfrm>
          <a:custGeom>
            <a:avLst/>
            <a:gdLst/>
            <a:ahLst/>
            <a:cxnLst/>
            <a:rect r="r" b="b" t="t" l="l"/>
            <a:pathLst>
              <a:path h="285102" w="285102">
                <a:moveTo>
                  <a:pt x="0" y="285103"/>
                </a:moveTo>
                <a:lnTo>
                  <a:pt x="285102" y="285103"/>
                </a:lnTo>
                <a:lnTo>
                  <a:pt x="285102" y="0"/>
                </a:lnTo>
                <a:lnTo>
                  <a:pt x="0" y="0"/>
                </a:lnTo>
                <a:lnTo>
                  <a:pt x="0" y="28510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4987734" y="5048250"/>
            <a:ext cx="637116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Recursos</a:t>
            </a:r>
          </a:p>
        </p:txBody>
      </p:sp>
      <p:sp>
        <p:nvSpPr>
          <p:cNvPr name="TextBox 12" id="12"/>
          <p:cNvSpPr txBox="true"/>
          <p:nvPr/>
        </p:nvSpPr>
        <p:spPr>
          <a:xfrm rot="0">
            <a:off x="3016250" y="6268720"/>
            <a:ext cx="11408939" cy="2380615"/>
          </a:xfrm>
          <a:prstGeom prst="rect">
            <a:avLst/>
          </a:prstGeom>
        </p:spPr>
        <p:txBody>
          <a:bodyPr anchor="t" rtlCol="false" tIns="0" lIns="0" bIns="0" rIns="0">
            <a:spAutoFit/>
          </a:bodyPr>
          <a:lstStyle/>
          <a:p>
            <a:pPr algn="l">
              <a:lnSpc>
                <a:spcPts val="4759"/>
              </a:lnSpc>
            </a:pPr>
            <a:r>
              <a:rPr lang="en-US" sz="3399">
                <a:solidFill>
                  <a:srgbClr val="000000"/>
                </a:solidFill>
                <a:latin typeface="Open Sans"/>
                <a:ea typeface="Open Sans"/>
                <a:cs typeface="Open Sans"/>
                <a:sym typeface="Open Sans"/>
              </a:rPr>
              <a:t>Para el proyecto tenemos nuestros equipos, tambien nuestro conociemto adquirido en la carrea y las tecnologias de libre acceso que no suponen ningun costo, solo nuestro tiempo.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159080" y="4671986"/>
            <a:ext cx="10546761" cy="943029"/>
            <a:chOff x="0" y="0"/>
            <a:chExt cx="3779721" cy="337960"/>
          </a:xfrm>
        </p:grpSpPr>
        <p:sp>
          <p:nvSpPr>
            <p:cNvPr name="Freeform 3" id="3"/>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4" id="4"/>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sp>
        <p:nvSpPr>
          <p:cNvPr name="Freeform 5" id="5"/>
          <p:cNvSpPr/>
          <p:nvPr/>
        </p:nvSpPr>
        <p:spPr>
          <a:xfrm flipH="false" flipV="false" rot="0">
            <a:off x="16765587" y="1511683"/>
            <a:ext cx="7263635" cy="7263635"/>
          </a:xfrm>
          <a:custGeom>
            <a:avLst/>
            <a:gdLst/>
            <a:ahLst/>
            <a:cxnLst/>
            <a:rect r="r" b="b" t="t" l="l"/>
            <a:pathLst>
              <a:path h="7263635" w="7263635">
                <a:moveTo>
                  <a:pt x="0" y="0"/>
                </a:moveTo>
                <a:lnTo>
                  <a:pt x="7263635" y="0"/>
                </a:lnTo>
                <a:lnTo>
                  <a:pt x="7263635" y="7263634"/>
                </a:lnTo>
                <a:lnTo>
                  <a:pt x="0" y="7263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6308725" y="886149"/>
            <a:ext cx="285102" cy="285102"/>
          </a:xfrm>
          <a:custGeom>
            <a:avLst/>
            <a:gdLst/>
            <a:ahLst/>
            <a:cxnLst/>
            <a:rect r="r" b="b" t="t" l="l"/>
            <a:pathLst>
              <a:path h="285102" w="285102">
                <a:moveTo>
                  <a:pt x="0" y="285102"/>
                </a:moveTo>
                <a:lnTo>
                  <a:pt x="285102" y="285102"/>
                </a:lnTo>
                <a:lnTo>
                  <a:pt x="285102" y="0"/>
                </a:lnTo>
                <a:lnTo>
                  <a:pt x="0" y="0"/>
                </a:lnTo>
                <a:lnTo>
                  <a:pt x="0" y="28510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259300" y="9496425"/>
            <a:ext cx="533358" cy="361188"/>
          </a:xfrm>
          <a:prstGeom prst="rect">
            <a:avLst/>
          </a:prstGeom>
        </p:spPr>
        <p:txBody>
          <a:bodyPr anchor="t" rtlCol="false" tIns="0" lIns="0" bIns="0" rIns="0">
            <a:spAutoFit/>
          </a:bodyPr>
          <a:lstStyle/>
          <a:p>
            <a:pPr algn="r">
              <a:lnSpc>
                <a:spcPts val="2691"/>
              </a:lnSpc>
            </a:pPr>
            <a:r>
              <a:rPr lang="en-US" sz="2300">
                <a:solidFill>
                  <a:srgbClr val="000000"/>
                </a:solidFill>
                <a:latin typeface="Telegraf"/>
                <a:ea typeface="Telegraf"/>
                <a:cs typeface="Telegraf"/>
                <a:sym typeface="Telegraf"/>
              </a:rPr>
              <a:t>06</a:t>
            </a:r>
          </a:p>
        </p:txBody>
      </p:sp>
      <p:sp>
        <p:nvSpPr>
          <p:cNvPr name="TextBox 8" id="8"/>
          <p:cNvSpPr txBox="true"/>
          <p:nvPr/>
        </p:nvSpPr>
        <p:spPr>
          <a:xfrm rot="0">
            <a:off x="2863850" y="2819716"/>
            <a:ext cx="12255500" cy="3844286"/>
          </a:xfrm>
          <a:prstGeom prst="rect">
            <a:avLst/>
          </a:prstGeom>
        </p:spPr>
        <p:txBody>
          <a:bodyPr anchor="t" rtlCol="false" tIns="0" lIns="0" bIns="0" rIns="0">
            <a:spAutoFit/>
          </a:bodyPr>
          <a:lstStyle/>
          <a:p>
            <a:pPr algn="l">
              <a:lnSpc>
                <a:spcPts val="5079"/>
              </a:lnSpc>
            </a:pPr>
            <a:r>
              <a:rPr lang="en-US" sz="3628">
                <a:solidFill>
                  <a:srgbClr val="000000"/>
                </a:solidFill>
                <a:latin typeface="Roboto"/>
                <a:ea typeface="Roboto"/>
                <a:cs typeface="Roboto"/>
                <a:sym typeface="Roboto"/>
              </a:rPr>
              <a:t>Planteamos distintas fases del desarrollo que terminaran para comenzar la otra, esto será posible ya que el proyecto no debe sufrir cambios significativos en su desarrollo. Nos apoyaremos también en la metodología ágil ‘Scrum’ para realizar estas fases en función de sprints cortos e iterables dentro de la fase trabajada.</a:t>
            </a:r>
          </a:p>
        </p:txBody>
      </p:sp>
      <p:sp>
        <p:nvSpPr>
          <p:cNvPr name="TextBox 9" id="9"/>
          <p:cNvSpPr txBox="true"/>
          <p:nvPr/>
        </p:nvSpPr>
        <p:spPr>
          <a:xfrm rot="0">
            <a:off x="5608107" y="537527"/>
            <a:ext cx="637116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Metodologia</a:t>
            </a:r>
          </a:p>
        </p:txBody>
      </p:sp>
      <p:sp>
        <p:nvSpPr>
          <p:cNvPr name="TextBox 10" id="10"/>
          <p:cNvSpPr txBox="true"/>
          <p:nvPr/>
        </p:nvSpPr>
        <p:spPr>
          <a:xfrm rot="0">
            <a:off x="2279032" y="1726882"/>
            <a:ext cx="9700243" cy="778510"/>
          </a:xfrm>
          <a:prstGeom prst="rect">
            <a:avLst/>
          </a:prstGeom>
        </p:spPr>
        <p:txBody>
          <a:bodyPr anchor="t" rtlCol="false" tIns="0" lIns="0" bIns="0" rIns="0">
            <a:spAutoFit/>
          </a:bodyPr>
          <a:lstStyle/>
          <a:p>
            <a:pPr algn="ctr" marL="993143" indent="-496571" lvl="1">
              <a:lnSpc>
                <a:spcPts val="6440"/>
              </a:lnSpc>
              <a:buFont typeface="Arial"/>
              <a:buChar char="•"/>
            </a:pPr>
            <a:r>
              <a:rPr lang="en-US" b="true" sz="4600">
                <a:solidFill>
                  <a:srgbClr val="000000"/>
                </a:solidFill>
                <a:latin typeface="Open Sans Bold"/>
                <a:ea typeface="Open Sans Bold"/>
                <a:cs typeface="Open Sans Bold"/>
                <a:sym typeface="Open Sans Bold"/>
              </a:rPr>
              <a:t>Cascada híbrida con sprints</a:t>
            </a:r>
          </a:p>
        </p:txBody>
      </p:sp>
      <p:sp>
        <p:nvSpPr>
          <p:cNvPr name="TextBox 11" id="11"/>
          <p:cNvSpPr txBox="true"/>
          <p:nvPr/>
        </p:nvSpPr>
        <p:spPr>
          <a:xfrm rot="0">
            <a:off x="2279032" y="7216452"/>
            <a:ext cx="3064307" cy="778510"/>
          </a:xfrm>
          <a:prstGeom prst="rect">
            <a:avLst/>
          </a:prstGeom>
        </p:spPr>
        <p:txBody>
          <a:bodyPr anchor="t" rtlCol="false" tIns="0" lIns="0" bIns="0" rIns="0">
            <a:spAutoFit/>
          </a:bodyPr>
          <a:lstStyle/>
          <a:p>
            <a:pPr algn="ctr" marL="993143" indent="-496571" lvl="1">
              <a:lnSpc>
                <a:spcPts val="6440"/>
              </a:lnSpc>
              <a:buFont typeface="Arial"/>
              <a:buChar char="•"/>
            </a:pPr>
            <a:r>
              <a:rPr lang="en-US" b="true" sz="4600">
                <a:solidFill>
                  <a:srgbClr val="000000"/>
                </a:solidFill>
                <a:latin typeface="Open Sans Bold"/>
                <a:ea typeface="Open Sans Bold"/>
                <a:cs typeface="Open Sans Bold"/>
                <a:sym typeface="Open Sans Bold"/>
              </a:rPr>
              <a:t>Roles:</a:t>
            </a:r>
          </a:p>
        </p:txBody>
      </p:sp>
      <p:sp>
        <p:nvSpPr>
          <p:cNvPr name="TextBox 12" id="12"/>
          <p:cNvSpPr txBox="true"/>
          <p:nvPr/>
        </p:nvSpPr>
        <p:spPr>
          <a:xfrm rot="0">
            <a:off x="3462696" y="8318812"/>
            <a:ext cx="5977161"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Open Sans Bold"/>
                <a:ea typeface="Open Sans Bold"/>
                <a:cs typeface="Open Sans Bold"/>
                <a:sym typeface="Open Sans Bold"/>
              </a:rPr>
              <a:t>Front end</a:t>
            </a:r>
            <a:r>
              <a:rPr lang="en-US" sz="3399">
                <a:solidFill>
                  <a:srgbClr val="000000"/>
                </a:solidFill>
                <a:latin typeface="Open Sans"/>
                <a:ea typeface="Open Sans"/>
                <a:cs typeface="Open Sans"/>
                <a:sym typeface="Open Sans"/>
              </a:rPr>
              <a:t>: Pietro, apoyo juan</a:t>
            </a:r>
          </a:p>
        </p:txBody>
      </p:sp>
      <p:sp>
        <p:nvSpPr>
          <p:cNvPr name="TextBox 13" id="13"/>
          <p:cNvSpPr txBox="true"/>
          <p:nvPr/>
        </p:nvSpPr>
        <p:spPr>
          <a:xfrm rot="0">
            <a:off x="3462696" y="9353804"/>
            <a:ext cx="5852294"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Open Sans Bold"/>
                <a:ea typeface="Open Sans Bold"/>
                <a:cs typeface="Open Sans Bold"/>
                <a:sym typeface="Open Sans Bold"/>
              </a:rPr>
              <a:t>Back end</a:t>
            </a:r>
            <a:r>
              <a:rPr lang="en-US" sz="3399">
                <a:solidFill>
                  <a:srgbClr val="000000"/>
                </a:solidFill>
                <a:latin typeface="Open Sans"/>
                <a:ea typeface="Open Sans"/>
                <a:cs typeface="Open Sans"/>
                <a:sym typeface="Open Sans"/>
              </a:rPr>
              <a:t>: Juan, apoyo Pietro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3375" y="-129880"/>
            <a:ext cx="18130472" cy="4597105"/>
            <a:chOff x="0" y="0"/>
            <a:chExt cx="24173963" cy="6129474"/>
          </a:xfrm>
        </p:grpSpPr>
        <p:pic>
          <p:nvPicPr>
            <p:cNvPr name="Picture 3" id="3"/>
            <p:cNvPicPr>
              <a:picLocks noChangeAspect="true"/>
            </p:cNvPicPr>
            <p:nvPr/>
          </p:nvPicPr>
          <p:blipFill>
            <a:blip r:embed="rId2"/>
            <a:srcRect l="0" t="30983" r="0" b="30983"/>
            <a:stretch>
              <a:fillRect/>
            </a:stretch>
          </p:blipFill>
          <p:spPr>
            <a:xfrm flipH="false" flipV="false">
              <a:off x="0" y="0"/>
              <a:ext cx="24173963" cy="6129474"/>
            </a:xfrm>
            <a:prstGeom prst="rect">
              <a:avLst/>
            </a:prstGeom>
          </p:spPr>
        </p:pic>
      </p:grpSp>
      <p:grpSp>
        <p:nvGrpSpPr>
          <p:cNvPr name="Group 4" id="4"/>
          <p:cNvGrpSpPr/>
          <p:nvPr/>
        </p:nvGrpSpPr>
        <p:grpSpPr>
          <a:xfrm rot="-5400000">
            <a:off x="-5159080" y="4671986"/>
            <a:ext cx="10546761" cy="943029"/>
            <a:chOff x="0" y="0"/>
            <a:chExt cx="3779721" cy="337960"/>
          </a:xfrm>
        </p:grpSpPr>
        <p:sp>
          <p:nvSpPr>
            <p:cNvPr name="Freeform 5" id="5"/>
            <p:cNvSpPr/>
            <p:nvPr/>
          </p:nvSpPr>
          <p:spPr>
            <a:xfrm flipH="false" flipV="false" rot="0">
              <a:off x="0" y="0"/>
              <a:ext cx="3779721" cy="337960"/>
            </a:xfrm>
            <a:custGeom>
              <a:avLst/>
              <a:gdLst/>
              <a:ahLst/>
              <a:cxnLst/>
              <a:rect r="r" b="b" t="t" l="l"/>
              <a:pathLst>
                <a:path h="337960" w="3779721">
                  <a:moveTo>
                    <a:pt x="0" y="0"/>
                  </a:moveTo>
                  <a:lnTo>
                    <a:pt x="3779721" y="0"/>
                  </a:lnTo>
                  <a:lnTo>
                    <a:pt x="3779721" y="337960"/>
                  </a:lnTo>
                  <a:lnTo>
                    <a:pt x="0" y="337960"/>
                  </a:lnTo>
                  <a:close/>
                </a:path>
              </a:pathLst>
            </a:custGeom>
            <a:gradFill rotWithShape="true">
              <a:gsLst>
                <a:gs pos="0">
                  <a:srgbClr val="501BA4">
                    <a:alpha val="100000"/>
                  </a:srgbClr>
                </a:gs>
                <a:gs pos="100000">
                  <a:srgbClr val="F83EA3">
                    <a:alpha val="100000"/>
                  </a:srgbClr>
                </a:gs>
              </a:gsLst>
              <a:lin ang="0"/>
            </a:gradFill>
          </p:spPr>
        </p:sp>
        <p:sp>
          <p:nvSpPr>
            <p:cNvPr name="TextBox 6" id="6"/>
            <p:cNvSpPr txBox="true"/>
            <p:nvPr/>
          </p:nvSpPr>
          <p:spPr>
            <a:xfrm>
              <a:off x="0" y="-123825"/>
              <a:ext cx="3779721" cy="461785"/>
            </a:xfrm>
            <a:prstGeom prst="rect">
              <a:avLst/>
            </a:prstGeom>
          </p:spPr>
          <p:txBody>
            <a:bodyPr anchor="ctr" rtlCol="false" tIns="50800" lIns="50800" bIns="50800" rIns="50800"/>
            <a:lstStyle/>
            <a:p>
              <a:pPr algn="ctr">
                <a:lnSpc>
                  <a:spcPts val="3849"/>
                </a:lnSpc>
              </a:pPr>
            </a:p>
          </p:txBody>
        </p:sp>
      </p:grpSp>
      <p:sp>
        <p:nvSpPr>
          <p:cNvPr name="TextBox 7" id="7"/>
          <p:cNvSpPr txBox="true"/>
          <p:nvPr/>
        </p:nvSpPr>
        <p:spPr>
          <a:xfrm rot="0">
            <a:off x="1827213" y="5086350"/>
            <a:ext cx="15432087" cy="1151382"/>
          </a:xfrm>
          <a:prstGeom prst="rect">
            <a:avLst/>
          </a:prstGeom>
        </p:spPr>
        <p:txBody>
          <a:bodyPr anchor="t" rtlCol="false" tIns="0" lIns="0" bIns="0" rIns="0">
            <a:spAutoFit/>
          </a:bodyPr>
          <a:lstStyle/>
          <a:p>
            <a:pPr algn="l">
              <a:lnSpc>
                <a:spcPts val="8424"/>
              </a:lnSpc>
            </a:pPr>
            <a:r>
              <a:rPr lang="en-US" sz="7200" b="true">
                <a:solidFill>
                  <a:srgbClr val="000000"/>
                </a:solidFill>
                <a:latin typeface="Telegraf Bold"/>
                <a:ea typeface="Telegraf Bold"/>
                <a:cs typeface="Telegraf Bold"/>
                <a:sym typeface="Telegraf Bold"/>
              </a:rPr>
              <a:t>Conclusiones</a:t>
            </a:r>
          </a:p>
        </p:txBody>
      </p:sp>
      <p:sp>
        <p:nvSpPr>
          <p:cNvPr name="TextBox 8" id="8"/>
          <p:cNvSpPr txBox="true"/>
          <p:nvPr/>
        </p:nvSpPr>
        <p:spPr>
          <a:xfrm rot="0">
            <a:off x="17259300" y="9496425"/>
            <a:ext cx="533358" cy="361188"/>
          </a:xfrm>
          <a:prstGeom prst="rect">
            <a:avLst/>
          </a:prstGeom>
        </p:spPr>
        <p:txBody>
          <a:bodyPr anchor="t" rtlCol="false" tIns="0" lIns="0" bIns="0" rIns="0">
            <a:spAutoFit/>
          </a:bodyPr>
          <a:lstStyle/>
          <a:p>
            <a:pPr algn="r">
              <a:lnSpc>
                <a:spcPts val="2691"/>
              </a:lnSpc>
            </a:pPr>
            <a:r>
              <a:rPr lang="en-US" sz="2300">
                <a:solidFill>
                  <a:srgbClr val="000000"/>
                </a:solidFill>
                <a:latin typeface="Telegraf"/>
                <a:ea typeface="Telegraf"/>
                <a:cs typeface="Telegraf"/>
                <a:sym typeface="Telegraf"/>
              </a:rPr>
              <a:t>08</a:t>
            </a:r>
          </a:p>
        </p:txBody>
      </p:sp>
      <p:sp>
        <p:nvSpPr>
          <p:cNvPr name="TextBox 9" id="9"/>
          <p:cNvSpPr txBox="true"/>
          <p:nvPr/>
        </p:nvSpPr>
        <p:spPr>
          <a:xfrm rot="0">
            <a:off x="1827213" y="6603426"/>
            <a:ext cx="14633575" cy="2479615"/>
          </a:xfrm>
          <a:prstGeom prst="rect">
            <a:avLst/>
          </a:prstGeom>
        </p:spPr>
        <p:txBody>
          <a:bodyPr anchor="t" rtlCol="false" tIns="0" lIns="0" bIns="0" rIns="0">
            <a:spAutoFit/>
          </a:bodyPr>
          <a:lstStyle/>
          <a:p>
            <a:pPr algn="l">
              <a:lnSpc>
                <a:spcPts val="4989"/>
              </a:lnSpc>
            </a:pPr>
            <a:r>
              <a:rPr lang="en-US" sz="3563">
                <a:solidFill>
                  <a:srgbClr val="000000"/>
                </a:solidFill>
                <a:latin typeface="Roboto"/>
                <a:ea typeface="Roboto"/>
                <a:cs typeface="Roboto"/>
                <a:sym typeface="Roboto"/>
              </a:rPr>
              <a:t>Creemos que es un proyecto interesante, cubre todo lo que hemos aprendido en estos años, que tiene un aporte social importante en un tema en auge y que tomara mas relevancia en el tiempo. Nos tiene entusiasmados y nos acerca a una realidad laboral.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DAGRhjK9Cqc</dc:identifier>
  <dcterms:modified xsi:type="dcterms:W3CDTF">2011-08-01T06:04:30Z</dcterms:modified>
  <cp:revision>1</cp:revision>
  <dc:title>portafolioi</dc:title>
</cp:coreProperties>
</file>