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6194"/>
    <a:srgbClr val="CADDFD"/>
    <a:srgbClr val="548FD5"/>
    <a:srgbClr val="FC3A52"/>
    <a:srgbClr val="664C46"/>
    <a:srgbClr val="F7F5F0"/>
    <a:srgbClr val="916C67"/>
    <a:srgbClr val="765853"/>
    <a:srgbClr val="AD8D7C"/>
    <a:srgbClr val="82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5"/>
    <p:restoredTop sz="94619"/>
  </p:normalViewPr>
  <p:slideViewPr>
    <p:cSldViewPr>
      <p:cViewPr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C978D-8FC1-4E3C-9526-0B0A2B4DEA0E}" type="datetimeFigureOut">
              <a:rPr lang="fr-FR" smtClean="0"/>
              <a:pPr/>
              <a:t>31/01/2023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5B49-E978-4B5E-8387-7F27A18A13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5B49-E978-4B5E-8387-7F27A18A13D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0908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5B49-E978-4B5E-8387-7F27A18A13D9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3436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129D-1CAD-428C-A1CD-6517235027AF}" type="datetimeFigureOut">
              <a:rPr lang="fr-FR" smtClean="0"/>
              <a:pPr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129D-1CAD-428C-A1CD-6517235027AF}" type="datetimeFigureOut">
              <a:rPr lang="fr-FR" smtClean="0"/>
              <a:pPr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129D-1CAD-428C-A1CD-6517235027AF}" type="datetimeFigureOut">
              <a:rPr lang="fr-FR" smtClean="0"/>
              <a:pPr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129D-1CAD-428C-A1CD-6517235027AF}" type="datetimeFigureOut">
              <a:rPr lang="fr-FR" smtClean="0"/>
              <a:pPr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129D-1CAD-428C-A1CD-6517235027AF}" type="datetimeFigureOut">
              <a:rPr lang="fr-FR" smtClean="0"/>
              <a:pPr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129D-1CAD-428C-A1CD-6517235027AF}" type="datetimeFigureOut">
              <a:rPr lang="fr-FR" smtClean="0"/>
              <a:pPr/>
              <a:t>31/01/2023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129D-1CAD-428C-A1CD-6517235027AF}" type="datetimeFigureOut">
              <a:rPr lang="fr-FR" smtClean="0"/>
              <a:pPr/>
              <a:t>31/01/2023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129D-1CAD-428C-A1CD-6517235027AF}" type="datetimeFigureOut">
              <a:rPr lang="fr-FR" smtClean="0"/>
              <a:pPr/>
              <a:t>31/01/2023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129D-1CAD-428C-A1CD-6517235027AF}" type="datetimeFigureOut">
              <a:rPr lang="fr-FR" smtClean="0"/>
              <a:pPr/>
              <a:t>31/01/2023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129D-1CAD-428C-A1CD-6517235027AF}" type="datetimeFigureOut">
              <a:rPr lang="fr-FR" smtClean="0"/>
              <a:pPr/>
              <a:t>31/01/2023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129D-1CAD-428C-A1CD-6517235027AF}" type="datetimeFigureOut">
              <a:rPr lang="fr-FR" smtClean="0"/>
              <a:pPr/>
              <a:t>31/01/2023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6129D-1CAD-428C-A1CD-6517235027AF}" type="datetimeFigureOut">
              <a:rPr lang="fr-FR" smtClean="0"/>
              <a:pPr/>
              <a:t>31/01/2023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546B4-A607-4423-99AC-ACCE4513EFE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70EDA3-049B-01D5-7555-18FB73A6DB19}"/>
              </a:ext>
            </a:extLst>
          </p:cNvPr>
          <p:cNvSpPr/>
          <p:nvPr userDrawn="1"/>
        </p:nvSpPr>
        <p:spPr>
          <a:xfrm>
            <a:off x="0" y="6721476"/>
            <a:ext cx="9144000" cy="136524"/>
          </a:xfrm>
          <a:prstGeom prst="rect">
            <a:avLst/>
          </a:prstGeom>
          <a:solidFill>
            <a:srgbClr val="54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443293"/>
            <a:ext cx="5415616" cy="1470025"/>
          </a:xfrm>
        </p:spPr>
        <p:txBody>
          <a:bodyPr/>
          <a:lstStyle/>
          <a:p>
            <a:pPr algn="l"/>
            <a:r>
              <a:rPr lang="fr-FR" sz="5400" b="1" dirty="0">
                <a:latin typeface="Avenir Black" panose="02000503020000020003" pitchFamily="2" charset="0"/>
              </a:rPr>
              <a:t>Salma Zerhoun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6310" y="3477614"/>
            <a:ext cx="5479866" cy="545745"/>
          </a:xfrm>
        </p:spPr>
        <p:txBody>
          <a:bodyPr/>
          <a:lstStyle/>
          <a:p>
            <a:pPr algn="l"/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Etudiante en Master 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 en 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ngénierie 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inancière</a:t>
            </a:r>
            <a:endParaRPr lang="fr-FR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fr-FR" dirty="0"/>
          </a:p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F86075D-4E4D-1D3D-5471-34E5DED4FC09}"/>
              </a:ext>
            </a:extLst>
          </p:cNvPr>
          <p:cNvSpPr/>
          <p:nvPr/>
        </p:nvSpPr>
        <p:spPr>
          <a:xfrm>
            <a:off x="0" y="4686849"/>
            <a:ext cx="9144000" cy="21711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 descr="Une image contenant personne, habits, femme, postiche&#10;&#10;Description générée automatiquement">
            <a:extLst>
              <a:ext uri="{FF2B5EF4-FFF2-40B4-BE49-F238E27FC236}">
                <a16:creationId xmlns:a16="http://schemas.microsoft.com/office/drawing/2014/main" xmlns="" id="{5EA6AC9C-DA42-4CF4-9020-79E696A4E5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750" b="17778"/>
          <a:stretch/>
        </p:blipFill>
        <p:spPr>
          <a:xfrm>
            <a:off x="6101416" y="2814124"/>
            <a:ext cx="2555883" cy="2664296"/>
          </a:xfrm>
          <a:prstGeom prst="ellipse">
            <a:avLst/>
          </a:prstGeom>
          <a:ln w="88900">
            <a:solidFill>
              <a:schemeClr val="bg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295F84C-E1EE-DF70-E6B5-F2C4C31ABB89}"/>
              </a:ext>
            </a:extLst>
          </p:cNvPr>
          <p:cNvSpPr/>
          <p:nvPr/>
        </p:nvSpPr>
        <p:spPr>
          <a:xfrm>
            <a:off x="827584" y="4194440"/>
            <a:ext cx="4092285" cy="755796"/>
          </a:xfrm>
          <a:prstGeom prst="rect">
            <a:avLst/>
          </a:prstGeom>
          <a:solidFill>
            <a:srgbClr val="CAD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xmlns="" id="{ABFA4A59-A688-6896-4F32-59A9716B1031}"/>
              </a:ext>
            </a:extLst>
          </p:cNvPr>
          <p:cNvSpPr txBox="1">
            <a:spLocks/>
          </p:cNvSpPr>
          <p:nvPr/>
        </p:nvSpPr>
        <p:spPr>
          <a:xfrm>
            <a:off x="1037522" y="4314380"/>
            <a:ext cx="3672408" cy="545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olidFill>
                  <a:schemeClr val="tx1"/>
                </a:solidFill>
                <a:latin typeface="Gill Sans MT" panose="020B0502020104020203" pitchFamily="34" charset="77"/>
              </a:rPr>
              <a:t>Salmazerhoun01@gmail.com</a:t>
            </a:r>
            <a:endParaRPr lang="fr-FR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 algn="l"/>
            <a:endParaRPr lang="fr-FR" dirty="0"/>
          </a:p>
          <a:p>
            <a:endParaRPr lang="fr-FR" dirty="0"/>
          </a:p>
        </p:txBody>
      </p:sp>
      <p:pic>
        <p:nvPicPr>
          <p:cNvPr id="9" name="Image 8" descr="logo mundiapolis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0"/>
            <a:ext cx="2483768" cy="11247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75856" y="5877272"/>
            <a:ext cx="237626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Année universitaire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2022-2023</a:t>
            </a:r>
            <a:endParaRPr lang="fr-F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48F0EBD-ACE1-AD8E-10C6-556C9190CC2D}"/>
              </a:ext>
            </a:extLst>
          </p:cNvPr>
          <p:cNvSpPr/>
          <p:nvPr/>
        </p:nvSpPr>
        <p:spPr>
          <a:xfrm>
            <a:off x="0" y="0"/>
            <a:ext cx="9144000" cy="2852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88640"/>
            <a:ext cx="9001000" cy="65328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1900" b="1" u="sng" dirty="0" smtClean="0">
                <a:solidFill>
                  <a:srgbClr val="386194"/>
                </a:solidFill>
                <a:latin typeface="Arial" pitchFamily="34" charset="0"/>
                <a:cs typeface="Arial" pitchFamily="34" charset="0"/>
              </a:rPr>
              <a:t>FORMATIONS</a:t>
            </a:r>
            <a:r>
              <a:rPr lang="fr-FR" sz="1900" b="1" u="sng" dirty="0">
                <a:solidFill>
                  <a:srgbClr val="3861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900" b="1" u="sng" dirty="0" smtClean="0">
                <a:solidFill>
                  <a:srgbClr val="386194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1900" b="1" u="sng" dirty="0">
              <a:solidFill>
                <a:srgbClr val="386194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fr-FR" sz="2000" b="1" u="sng" dirty="0">
              <a:solidFill>
                <a:srgbClr val="C00000"/>
              </a:solidFill>
              <a:latin typeface="Avenir Book" panose="02000503020000020003" pitchFamily="2" charset="0"/>
              <a:cs typeface="Arial" pitchFamily="34" charset="0"/>
            </a:endParaRPr>
          </a:p>
          <a:p>
            <a:pPr>
              <a:buNone/>
            </a:pPr>
            <a:r>
              <a:rPr lang="fr-FR" sz="1400" b="1" dirty="0">
                <a:latin typeface="Arial" pitchFamily="34" charset="0"/>
                <a:cs typeface="Arial" pitchFamily="34" charset="0"/>
              </a:rPr>
              <a:t>2021-2023          Actuellement en Master 2 en Ingénierie Financière</a:t>
            </a:r>
          </a:p>
          <a:p>
            <a:pPr>
              <a:buNone/>
            </a:pPr>
            <a:r>
              <a:rPr lang="fr-FR" sz="1400" i="1" dirty="0">
                <a:latin typeface="Arial" pitchFamily="34" charset="0"/>
                <a:cs typeface="Arial" pitchFamily="34" charset="0"/>
              </a:rPr>
              <a:t>                           Université </a:t>
            </a:r>
            <a:r>
              <a:rPr lang="fr-FR" sz="1400" i="1" dirty="0" err="1">
                <a:latin typeface="Arial" pitchFamily="34" charset="0"/>
                <a:cs typeface="Arial" pitchFamily="34" charset="0"/>
              </a:rPr>
              <a:t>Mundiapolis</a:t>
            </a:r>
            <a:r>
              <a:rPr lang="fr-FR" sz="1400" i="1" dirty="0">
                <a:latin typeface="Arial" pitchFamily="34" charset="0"/>
                <a:cs typeface="Arial" pitchFamily="34" charset="0"/>
              </a:rPr>
              <a:t> de Casablanca.</a:t>
            </a:r>
          </a:p>
          <a:p>
            <a:pPr>
              <a:buNone/>
            </a:pP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1400" b="1" dirty="0">
                <a:latin typeface="Arial" pitchFamily="34" charset="0"/>
                <a:cs typeface="Arial" pitchFamily="34" charset="0"/>
              </a:rPr>
              <a:t>2018-2021          Licence Fondamentale en Economie et Gestion</a:t>
            </a:r>
          </a:p>
          <a:p>
            <a:pPr>
              <a:buNone/>
            </a:pPr>
            <a:r>
              <a:rPr lang="fr-FR" sz="1400" i="1" dirty="0">
                <a:latin typeface="Arial" pitchFamily="34" charset="0"/>
                <a:cs typeface="Arial" pitchFamily="34" charset="0"/>
              </a:rPr>
              <a:t>                           Université Hassan </a:t>
            </a:r>
            <a:r>
              <a:rPr lang="fr-FR" sz="1400" i="1" dirty="0" err="1">
                <a:latin typeface="Arial" pitchFamily="34" charset="0"/>
                <a:cs typeface="Arial" pitchFamily="34" charset="0"/>
              </a:rPr>
              <a:t>ll</a:t>
            </a:r>
            <a:r>
              <a:rPr lang="fr-FR" sz="1400" i="1" dirty="0">
                <a:latin typeface="Arial" pitchFamily="34" charset="0"/>
                <a:cs typeface="Arial" pitchFamily="34" charset="0"/>
              </a:rPr>
              <a:t> de Casablanca.</a:t>
            </a:r>
          </a:p>
          <a:p>
            <a:pPr>
              <a:buNone/>
            </a:pPr>
            <a:endParaRPr lang="fr-FR" sz="1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1400" b="1" dirty="0">
                <a:latin typeface="Arial" pitchFamily="34" charset="0"/>
                <a:cs typeface="Arial" pitchFamily="34" charset="0"/>
              </a:rPr>
              <a:t>2017-2018          Baccalauréat en Sciences Expérimentales</a:t>
            </a:r>
          </a:p>
          <a:p>
            <a:pPr>
              <a:buNone/>
            </a:pPr>
            <a:r>
              <a:rPr lang="fr-FR" sz="1400" i="1" dirty="0">
                <a:latin typeface="Arial" pitchFamily="34" charset="0"/>
                <a:cs typeface="Arial" pitchFamily="34" charset="0"/>
              </a:rPr>
              <a:t>                           Lycée IBNOU AL BANNA  AL MOURAKOUCHI.</a:t>
            </a:r>
          </a:p>
          <a:p>
            <a:pPr>
              <a:buNone/>
            </a:pPr>
            <a:endParaRPr lang="fr-FR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fr-FR" sz="1600" dirty="0">
              <a:solidFill>
                <a:srgbClr val="386194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  <a:buNone/>
            </a:pPr>
            <a:r>
              <a:rPr lang="fr-FR" sz="1900" b="1" u="sng" dirty="0">
                <a:solidFill>
                  <a:srgbClr val="386194"/>
                </a:solidFill>
                <a:latin typeface="Arial" pitchFamily="34" charset="0"/>
                <a:cs typeface="Arial" pitchFamily="34" charset="0"/>
              </a:rPr>
              <a:t>EXPERIENCES PROFESSIONNELLES </a:t>
            </a:r>
            <a:r>
              <a:rPr lang="fr-FR" sz="1900" b="1" u="sng" dirty="0" smtClean="0">
                <a:solidFill>
                  <a:srgbClr val="386194"/>
                </a:solidFill>
                <a:latin typeface="Arial" pitchFamily="34" charset="0"/>
                <a:cs typeface="Arial" pitchFamily="34" charset="0"/>
              </a:rPr>
              <a:t>:</a:t>
            </a:r>
            <a:endParaRPr lang="fr-FR" sz="1900" b="1" u="sng" dirty="0" smtClean="0">
              <a:solidFill>
                <a:srgbClr val="386194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>
              <a:lnSpc>
                <a:spcPct val="160000"/>
              </a:lnSpc>
              <a:buNone/>
            </a:pPr>
            <a:r>
              <a:rPr lang="fr-FR" sz="1500" b="1" dirty="0" smtClean="0">
                <a:latin typeface="Arial" pitchFamily="34" charset="0"/>
                <a:cs typeface="Arial" pitchFamily="34" charset="0"/>
              </a:rPr>
              <a:t>Juin </a:t>
            </a:r>
            <a:r>
              <a:rPr lang="fr-FR" sz="1500" b="1" dirty="0">
                <a:latin typeface="Arial" pitchFamily="34" charset="0"/>
                <a:cs typeface="Arial" pitchFamily="34" charset="0"/>
              </a:rPr>
              <a:t>2022-Septembre 2022 l Groupe COSUMAR</a:t>
            </a:r>
          </a:p>
          <a:p>
            <a:pPr>
              <a:buNone/>
            </a:pPr>
            <a:r>
              <a:rPr lang="fr-FR" sz="15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Stage au Département Financier</a:t>
            </a:r>
          </a:p>
          <a:p>
            <a:r>
              <a:rPr lang="fr-FR" sz="1400" dirty="0">
                <a:latin typeface="Arial" pitchFamily="34" charset="0"/>
                <a:cs typeface="Arial" pitchFamily="34" charset="0"/>
              </a:rPr>
              <a:t>Saisie et traitement des factures d’achat sur le Logiciel SAP.</a:t>
            </a:r>
          </a:p>
          <a:p>
            <a:r>
              <a:rPr lang="fr-FR" sz="1400" dirty="0">
                <a:latin typeface="Arial" pitchFamily="34" charset="0"/>
                <a:cs typeface="Arial" pitchFamily="34" charset="0"/>
              </a:rPr>
              <a:t>Suivi des dates d’échéance pour la préparation des règlements des fournisseurs locaux et étrangers.</a:t>
            </a:r>
          </a:p>
          <a:p>
            <a:r>
              <a:rPr lang="fr-FR" sz="1400" dirty="0">
                <a:latin typeface="Arial" pitchFamily="34" charset="0"/>
                <a:cs typeface="Arial" pitchFamily="34" charset="0"/>
              </a:rPr>
              <a:t>Saisie des règlements bancaires et en espèces.</a:t>
            </a:r>
          </a:p>
          <a:p>
            <a:r>
              <a:rPr lang="fr-FR" sz="1400" dirty="0">
                <a:latin typeface="Arial" pitchFamily="34" charset="0"/>
                <a:cs typeface="Arial" pitchFamily="34" charset="0"/>
              </a:rPr>
              <a:t>Etablissement des états de rapprochement bancaire.</a:t>
            </a:r>
          </a:p>
          <a:p>
            <a:pPr>
              <a:buNone/>
            </a:pPr>
            <a:endParaRPr lang="fr-FR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1500" b="1" dirty="0">
                <a:latin typeface="Arial" pitchFamily="34" charset="0"/>
                <a:cs typeface="Arial" pitchFamily="34" charset="0"/>
              </a:rPr>
              <a:t> Avril 2021-Mai 2021 l ONEE-Branche Eau</a:t>
            </a:r>
          </a:p>
          <a:p>
            <a:pPr>
              <a:buNone/>
            </a:pPr>
            <a:r>
              <a:rPr lang="fr-FR" sz="15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Stage au Service Gestion Administrative et Comptable</a:t>
            </a:r>
          </a:p>
          <a:p>
            <a:r>
              <a:rPr lang="fr-FR" sz="1400" dirty="0">
                <a:latin typeface="Arial" pitchFamily="34" charset="0"/>
                <a:cs typeface="Arial" pitchFamily="34" charset="0"/>
              </a:rPr>
              <a:t>Calcul des dépenses mensuelles sur le Logiciel SAP.</a:t>
            </a:r>
          </a:p>
          <a:p>
            <a:r>
              <a:rPr lang="fr-FR" sz="1400" dirty="0">
                <a:latin typeface="Arial" pitchFamily="34" charset="0"/>
                <a:cs typeface="Arial" pitchFamily="34" charset="0"/>
              </a:rPr>
              <a:t>Edition du journal de caisse.</a:t>
            </a:r>
          </a:p>
          <a:p>
            <a:r>
              <a:rPr lang="fr-FR" sz="1400" dirty="0">
                <a:latin typeface="Arial" pitchFamily="34" charset="0"/>
                <a:cs typeface="Arial" pitchFamily="34" charset="0"/>
              </a:rPr>
              <a:t>Edition des factures et 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traitement des opérations.</a:t>
            </a:r>
          </a:p>
          <a:p>
            <a:endParaRPr lang="fr-FR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¨</a:t>
            </a:r>
            <a:r>
              <a:rPr lang="fr-FR" sz="1500" b="1" dirty="0" smtClean="0">
                <a:latin typeface="Arial" pitchFamily="34" charset="0"/>
                <a:cs typeface="Arial" pitchFamily="34" charset="0"/>
              </a:rPr>
              <a:t>Projet réalisé : Simulation de gestion d’entreprise</a:t>
            </a:r>
            <a:endParaRPr lang="fr-FR" sz="15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1403648" y="836712"/>
            <a:ext cx="0" cy="1728192"/>
          </a:xfrm>
          <a:prstGeom prst="line">
            <a:avLst/>
          </a:prstGeom>
          <a:ln w="38100">
            <a:solidFill>
              <a:srgbClr val="548F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Connecteur 7"/>
          <p:cNvSpPr/>
          <p:nvPr/>
        </p:nvSpPr>
        <p:spPr>
          <a:xfrm>
            <a:off x="1331640" y="836712"/>
            <a:ext cx="144016" cy="144016"/>
          </a:xfrm>
          <a:prstGeom prst="flowChartConnector">
            <a:avLst/>
          </a:prstGeom>
          <a:solidFill>
            <a:srgbClr val="54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Organigramme : Connecteur 8"/>
          <p:cNvSpPr/>
          <p:nvPr/>
        </p:nvSpPr>
        <p:spPr>
          <a:xfrm>
            <a:off x="1331640" y="1556792"/>
            <a:ext cx="144016" cy="144016"/>
          </a:xfrm>
          <a:prstGeom prst="flowChartConnector">
            <a:avLst/>
          </a:prstGeom>
          <a:solidFill>
            <a:srgbClr val="54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Organigramme : Connecteur 9"/>
          <p:cNvSpPr/>
          <p:nvPr/>
        </p:nvSpPr>
        <p:spPr>
          <a:xfrm>
            <a:off x="1331640" y="2204864"/>
            <a:ext cx="144016" cy="144016"/>
          </a:xfrm>
          <a:prstGeom prst="flowChartConnector">
            <a:avLst/>
          </a:prstGeom>
          <a:solidFill>
            <a:srgbClr val="54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0769993-DDA6-6AB6-98DB-1B8BD819F103}"/>
              </a:ext>
            </a:extLst>
          </p:cNvPr>
          <p:cNvSpPr/>
          <p:nvPr/>
        </p:nvSpPr>
        <p:spPr>
          <a:xfrm>
            <a:off x="0" y="0"/>
            <a:ext cx="4572000" cy="2780928"/>
          </a:xfrm>
          <a:prstGeom prst="rect">
            <a:avLst/>
          </a:prstGeom>
          <a:solidFill>
            <a:srgbClr val="CAD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C561211-5687-03F0-E316-88A2ED77FE17}"/>
              </a:ext>
            </a:extLst>
          </p:cNvPr>
          <p:cNvSpPr/>
          <p:nvPr/>
        </p:nvSpPr>
        <p:spPr>
          <a:xfrm>
            <a:off x="4572000" y="0"/>
            <a:ext cx="4572000" cy="2780928"/>
          </a:xfrm>
          <a:prstGeom prst="rect">
            <a:avLst/>
          </a:prstGeom>
          <a:solidFill>
            <a:srgbClr val="386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8619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45C654E-9E9A-F363-2FE5-8B86A881B9A5}"/>
              </a:ext>
            </a:extLst>
          </p:cNvPr>
          <p:cNvSpPr/>
          <p:nvPr/>
        </p:nvSpPr>
        <p:spPr>
          <a:xfrm>
            <a:off x="0" y="2731912"/>
            <a:ext cx="4572000" cy="2780928"/>
          </a:xfrm>
          <a:prstGeom prst="rect">
            <a:avLst/>
          </a:prstGeom>
          <a:solidFill>
            <a:srgbClr val="386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86194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72EEBFE-AE43-59CC-398E-FE3B6FA11ED5}"/>
              </a:ext>
            </a:extLst>
          </p:cNvPr>
          <p:cNvSpPr/>
          <p:nvPr/>
        </p:nvSpPr>
        <p:spPr>
          <a:xfrm>
            <a:off x="4572000" y="2736304"/>
            <a:ext cx="4572000" cy="2780928"/>
          </a:xfrm>
          <a:prstGeom prst="rect">
            <a:avLst/>
          </a:prstGeom>
          <a:solidFill>
            <a:srgbClr val="CAD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335178"/>
            <a:ext cx="4464496" cy="208571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fr-FR" sz="1800" b="1" u="sng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Compétences professionnelles :</a:t>
            </a:r>
          </a:p>
          <a:p>
            <a:pPr>
              <a:lnSpc>
                <a:spcPct val="150000"/>
              </a:lnSpc>
              <a:buNone/>
            </a:pPr>
            <a:endParaRPr lang="fr-FR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Connaissances 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solides en Finance et Comptabilité.</a:t>
            </a:r>
          </a:p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Audit financier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fr-FR" sz="1400" dirty="0">
                <a:latin typeface="Arial" pitchFamily="34" charset="0"/>
                <a:cs typeface="Arial" pitchFamily="34" charset="0"/>
              </a:rPr>
              <a:t>Fiscalité 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(IS/IR/TVA).</a:t>
            </a:r>
            <a:endParaRPr lang="fr-FR" sz="1400" dirty="0">
              <a:latin typeface="Arial" pitchFamily="34" charset="0"/>
              <a:cs typeface="Arial" pitchFamily="34" charset="0"/>
            </a:endParaRPr>
          </a:p>
          <a:p>
            <a:r>
              <a:rPr lang="fr-FR" sz="1400" dirty="0">
                <a:latin typeface="Arial" pitchFamily="34" charset="0"/>
                <a:cs typeface="Arial" pitchFamily="34" charset="0"/>
              </a:rPr>
              <a:t>Contrôle de gestion.</a:t>
            </a:r>
          </a:p>
          <a:p>
            <a:pPr>
              <a:buNone/>
            </a:pPr>
            <a:endParaRPr lang="fr-FR" sz="1600" dirty="0">
              <a:latin typeface="Avenir Book" panose="02000503020000020003" pitchFamily="2" charset="0"/>
              <a:cs typeface="Arial" pitchFamily="34" charset="0"/>
            </a:endParaRPr>
          </a:p>
          <a:p>
            <a:pPr>
              <a:buNone/>
            </a:pPr>
            <a:endParaRPr lang="fr-FR" sz="1600" b="1" u="sng" dirty="0">
              <a:latin typeface="Avenir Book" panose="02000503020000020003" pitchFamily="2" charset="0"/>
              <a:cs typeface="Arial" pitchFamily="34" charset="0"/>
            </a:endParaRPr>
          </a:p>
          <a:p>
            <a:pPr>
              <a:buNone/>
            </a:pPr>
            <a:endParaRPr lang="fr-FR" sz="1600" dirty="0">
              <a:latin typeface="Avenir Book" panose="02000503020000020003" pitchFamily="2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fr-FR" sz="1600" dirty="0">
              <a:latin typeface="Avenir Book" panose="02000503020000020003" pitchFamily="2" charset="0"/>
              <a:cs typeface="Arial" pitchFamily="34" charset="0"/>
            </a:endParaRPr>
          </a:p>
          <a:p>
            <a:pPr>
              <a:buNone/>
            </a:pPr>
            <a:endParaRPr lang="fr-FR" sz="1600" dirty="0">
              <a:latin typeface="Avenir Book" panose="02000503020000020003" pitchFamily="2" charset="0"/>
              <a:cs typeface="Arial" pitchFamily="34" charset="0"/>
            </a:endParaRPr>
          </a:p>
          <a:p>
            <a:pPr>
              <a:buNone/>
            </a:pPr>
            <a:endParaRPr lang="fr-FR" sz="1600" dirty="0">
              <a:latin typeface="Avenir Book" panose="02000503020000020003" pitchFamily="2" charset="0"/>
              <a:cs typeface="Arial" pitchFamily="34" charset="0"/>
            </a:endParaRPr>
          </a:p>
          <a:p>
            <a:pPr>
              <a:buNone/>
            </a:pPr>
            <a:endParaRPr lang="fr-FR" sz="1600" dirty="0">
              <a:latin typeface="Avenir Book" panose="02000503020000020003" pitchFamily="2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fr-FR" sz="1600" dirty="0">
              <a:latin typeface="Avenir Book" panose="02000503020000020003" pitchFamily="2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fr-FR" sz="1600" dirty="0">
              <a:latin typeface="Avenir Book" panose="02000503020000020003" pitchFamily="2" charset="0"/>
              <a:cs typeface="Arial" pitchFamily="34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860032" y="335178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b="1" u="sng" strike="noStrike" kern="1200" cap="none" spc="0" normalizeH="0" baseline="0" noProof="0" dirty="0" smtClean="0">
                <a:ln>
                  <a:noFill/>
                </a:ln>
                <a:solidFill>
                  <a:srgbClr val="F7F5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Qualités personnelles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1" i="0" strike="noStrike" kern="1200" cap="none" spc="0" normalizeH="0" baseline="0" noProof="0" dirty="0" smtClean="0">
              <a:ln>
                <a:noFill/>
              </a:ln>
              <a:solidFill>
                <a:srgbClr val="F7F5F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400" dirty="0" smtClean="0">
                <a:solidFill>
                  <a:srgbClr val="F7F5F0"/>
                </a:solidFill>
                <a:latin typeface="Arial" pitchFamily="34" charset="0"/>
                <a:cs typeface="Arial" pitchFamily="34" charset="0"/>
              </a:rPr>
              <a:t>Capacité </a:t>
            </a:r>
            <a:r>
              <a:rPr lang="fr-FR" sz="1400" dirty="0">
                <a:solidFill>
                  <a:srgbClr val="F7F5F0"/>
                </a:solidFill>
                <a:latin typeface="Arial" pitchFamily="34" charset="0"/>
                <a:cs typeface="Arial" pitchFamily="34" charset="0"/>
              </a:rPr>
              <a:t>de collaboration et bon relationnel.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F7F5F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F7F5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Esprit d’analyse et de synthèse.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400" dirty="0">
                <a:solidFill>
                  <a:srgbClr val="F7F5F0"/>
                </a:solidFill>
                <a:latin typeface="Arial" pitchFamily="34" charset="0"/>
                <a:cs typeface="Arial" pitchFamily="34" charset="0"/>
              </a:rPr>
              <a:t>Sens de d’organisation et planification. 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F7F5F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400" dirty="0">
                <a:solidFill>
                  <a:srgbClr val="F7F5F0"/>
                </a:solidFill>
                <a:latin typeface="Arial" pitchFamily="34" charset="0"/>
                <a:cs typeface="Arial" pitchFamily="34" charset="0"/>
              </a:rPr>
              <a:t>Adaptation et flexibilité.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F7F5F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1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xmlns="" id="{CA92D399-F6D1-A09A-F11A-2515E53B377B}"/>
              </a:ext>
            </a:extLst>
          </p:cNvPr>
          <p:cNvSpPr txBox="1">
            <a:spLocks/>
          </p:cNvSpPr>
          <p:nvPr/>
        </p:nvSpPr>
        <p:spPr>
          <a:xfrm>
            <a:off x="4860032" y="3089429"/>
            <a:ext cx="4056575" cy="2108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b="1" u="sng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Certifications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1" i="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Le certificat Honoris 21st </a:t>
            </a:r>
            <a:r>
              <a:rPr lang="fr-FR" sz="1400" b="1" dirty="0">
                <a:latin typeface="Arial" pitchFamily="34" charset="0"/>
                <a:cs typeface="Arial" pitchFamily="34" charset="0"/>
              </a:rPr>
              <a:t>Century </a:t>
            </a:r>
            <a:r>
              <a:rPr lang="fr-FR" sz="1400" b="1" dirty="0" err="1" smtClean="0">
                <a:latin typeface="Arial" pitchFamily="34" charset="0"/>
                <a:cs typeface="Arial" pitchFamily="34" charset="0"/>
              </a:rPr>
              <a:t>Skills</a:t>
            </a:r>
            <a:r>
              <a:rPr lang="fr-FR" sz="1400" b="1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1400" b="1" dirty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400" dirty="0">
                <a:latin typeface="Arial" pitchFamily="34" charset="0"/>
                <a:cs typeface="Arial" pitchFamily="34" charset="0"/>
              </a:rPr>
              <a:t>       -</a:t>
            </a:r>
            <a:r>
              <a:rPr lang="fr-FR" sz="1400" dirty="0" err="1">
                <a:latin typeface="Arial" pitchFamily="34" charset="0"/>
                <a:cs typeface="Arial" pitchFamily="34" charset="0"/>
              </a:rPr>
              <a:t>Personal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err="1">
                <a:latin typeface="Arial" pitchFamily="34" charset="0"/>
                <a:cs typeface="Arial" pitchFamily="34" charset="0"/>
              </a:rPr>
              <a:t>Skills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400" dirty="0">
                <a:latin typeface="Arial" pitchFamily="34" charset="0"/>
                <a:cs typeface="Arial" pitchFamily="34" charset="0"/>
              </a:rPr>
              <a:t>       -Social </a:t>
            </a:r>
            <a:r>
              <a:rPr lang="fr-FR" sz="1400" dirty="0" err="1">
                <a:latin typeface="Arial" pitchFamily="34" charset="0"/>
                <a:cs typeface="Arial" pitchFamily="34" charset="0"/>
              </a:rPr>
              <a:t>Skills</a:t>
            </a:r>
            <a:r>
              <a:rPr lang="fr-FR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 -Digital </a:t>
            </a:r>
            <a:r>
              <a:rPr kumimoji="0" lang="fr-FR" sz="14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Skills</a:t>
            </a:r>
            <a:r>
              <a:rPr kumimoji="0" lang="fr-FR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sz="1400" dirty="0">
                <a:latin typeface="Arial" pitchFamily="34" charset="0"/>
                <a:cs typeface="Arial" pitchFamily="34" charset="0"/>
              </a:rPr>
              <a:t>       -Entrepreneurial </a:t>
            </a:r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Skills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.</a:t>
            </a: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600" b="1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xmlns="" id="{9406FD7F-0880-FE5C-04A8-ACCEB17AAF71}"/>
              </a:ext>
            </a:extLst>
          </p:cNvPr>
          <p:cNvSpPr txBox="1">
            <a:spLocks/>
          </p:cNvSpPr>
          <p:nvPr/>
        </p:nvSpPr>
        <p:spPr>
          <a:xfrm>
            <a:off x="251520" y="3068960"/>
            <a:ext cx="4320480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1900" b="1" u="sng" strike="noStrike" kern="1200" cap="none" spc="0" normalizeH="0" baseline="0" noProof="0" dirty="0" smtClean="0">
                <a:ln>
                  <a:noFill/>
                </a:ln>
                <a:solidFill>
                  <a:srgbClr val="F7F5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Compétences informatiques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1600" b="1" i="0" strike="noStrike" kern="1200" cap="none" spc="0" normalizeH="0" baseline="0" noProof="0" dirty="0" smtClean="0">
              <a:ln>
                <a:noFill/>
              </a:ln>
              <a:solidFill>
                <a:srgbClr val="F7F5F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500" noProof="0" dirty="0" smtClean="0">
                <a:solidFill>
                  <a:srgbClr val="F7F5F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fr-FR" sz="1500" noProof="0" dirty="0">
                <a:solidFill>
                  <a:srgbClr val="F7F5F0"/>
                </a:solidFill>
                <a:latin typeface="Arial" pitchFamily="34" charset="0"/>
                <a:cs typeface="Arial" pitchFamily="34" charset="0"/>
              </a:rPr>
              <a:t>suite Microsoft Office (Word, Excel, PowerPoint).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rgbClr val="F7F5F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srgbClr val="F7F5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SAP.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srgbClr val="F7F5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SAGE.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7F5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Odoo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srgbClr val="F7F5F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1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 panose="02000503020000020003" pitchFamily="2" charset="0"/>
              <a:cs typeface="Arial" pitchFamily="34" charset="0"/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281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1BABB01-8CC8-EAF7-6D32-05060755FA70}"/>
              </a:ext>
            </a:extLst>
          </p:cNvPr>
          <p:cNvSpPr/>
          <p:nvPr/>
        </p:nvSpPr>
        <p:spPr>
          <a:xfrm>
            <a:off x="2143522" y="2455406"/>
            <a:ext cx="2952328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E86540EF-B421-0A85-82EE-37EF9E0EC9DA}"/>
              </a:ext>
            </a:extLst>
          </p:cNvPr>
          <p:cNvSpPr/>
          <p:nvPr/>
        </p:nvSpPr>
        <p:spPr>
          <a:xfrm>
            <a:off x="1803210" y="2631137"/>
            <a:ext cx="628344" cy="628344"/>
          </a:xfrm>
          <a:prstGeom prst="ellipse">
            <a:avLst/>
          </a:prstGeom>
          <a:solidFill>
            <a:srgbClr val="38619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C530DE9-C1DC-0164-4F8D-A21DD2512824}"/>
              </a:ext>
            </a:extLst>
          </p:cNvPr>
          <p:cNvSpPr/>
          <p:nvPr/>
        </p:nvSpPr>
        <p:spPr>
          <a:xfrm>
            <a:off x="1814636" y="2793250"/>
            <a:ext cx="605492" cy="40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C18B74A-2A1E-9274-25A1-3345F4F2F95A}"/>
              </a:ext>
            </a:extLst>
          </p:cNvPr>
          <p:cNvSpPr/>
          <p:nvPr/>
        </p:nvSpPr>
        <p:spPr>
          <a:xfrm>
            <a:off x="2692162" y="3903206"/>
            <a:ext cx="2952328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xmlns="" id="{321426BD-8134-AE4B-5BA1-28A32492F80B}"/>
              </a:ext>
            </a:extLst>
          </p:cNvPr>
          <p:cNvSpPr/>
          <p:nvPr/>
        </p:nvSpPr>
        <p:spPr>
          <a:xfrm>
            <a:off x="2351850" y="4078937"/>
            <a:ext cx="628344" cy="628344"/>
          </a:xfrm>
          <a:prstGeom prst="ellipse">
            <a:avLst/>
          </a:prstGeom>
          <a:solidFill>
            <a:srgbClr val="548FD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F1BE190-5D1C-CB95-DDB3-A8E05F05D088}"/>
              </a:ext>
            </a:extLst>
          </p:cNvPr>
          <p:cNvSpPr/>
          <p:nvPr/>
        </p:nvSpPr>
        <p:spPr>
          <a:xfrm>
            <a:off x="2363276" y="4241050"/>
            <a:ext cx="605492" cy="40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8B506A9-62A4-6279-1827-21A3DAAEE951}"/>
              </a:ext>
            </a:extLst>
          </p:cNvPr>
          <p:cNvSpPr/>
          <p:nvPr/>
        </p:nvSpPr>
        <p:spPr>
          <a:xfrm>
            <a:off x="3408442" y="5351006"/>
            <a:ext cx="2952328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xmlns="" id="{F154C2E1-CE46-917F-5593-D694B2D3ED2A}"/>
              </a:ext>
            </a:extLst>
          </p:cNvPr>
          <p:cNvSpPr/>
          <p:nvPr/>
        </p:nvSpPr>
        <p:spPr>
          <a:xfrm>
            <a:off x="3068130" y="5526737"/>
            <a:ext cx="628344" cy="628344"/>
          </a:xfrm>
          <a:prstGeom prst="ellipse">
            <a:avLst/>
          </a:prstGeom>
          <a:solidFill>
            <a:srgbClr val="38619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D77B313-D84F-E036-60DC-623293C73A11}"/>
              </a:ext>
            </a:extLst>
          </p:cNvPr>
          <p:cNvSpPr/>
          <p:nvPr/>
        </p:nvSpPr>
        <p:spPr>
          <a:xfrm>
            <a:off x="3079556" y="5688850"/>
            <a:ext cx="605492" cy="40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2646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000" b="1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PROJET PROFESSIONNEL :</a:t>
            </a:r>
          </a:p>
          <a:p>
            <a:pPr>
              <a:buNone/>
            </a:pPr>
            <a:endParaRPr lang="fr-FR" sz="1600" b="1" u="sng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fr-FR" sz="1600" b="1" u="sng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rganigramme : Connecteur 43"/>
          <p:cNvSpPr/>
          <p:nvPr/>
        </p:nvSpPr>
        <p:spPr>
          <a:xfrm>
            <a:off x="1311912" y="1628800"/>
            <a:ext cx="144016" cy="144016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29702" y="2504742"/>
            <a:ext cx="2736304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Analyste </a:t>
            </a:r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financière</a:t>
            </a:r>
            <a:endParaRPr lang="fr-FR" sz="16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Auditrice junior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Contrôleur de gestion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59832" y="4005064"/>
            <a:ext cx="27363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endParaRPr lang="fr-FR" sz="16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Auditrice senior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Contrôleur financier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79912" y="5373216"/>
            <a:ext cx="273630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Responsable financière</a:t>
            </a:r>
            <a:endParaRPr lang="fr-FR" sz="16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Flèche courbée vers la gauche 66"/>
          <p:cNvSpPr/>
          <p:nvPr/>
        </p:nvSpPr>
        <p:spPr>
          <a:xfrm rot="20412546">
            <a:off x="4984320" y="1556792"/>
            <a:ext cx="720080" cy="1368152"/>
          </a:xfrm>
          <a:prstGeom prst="curvedLeftArrow">
            <a:avLst>
              <a:gd name="adj1" fmla="val 12927"/>
              <a:gd name="adj2" fmla="val 50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52120" y="1916832"/>
            <a:ext cx="187220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Après 6 mois le transformer en contrat CDI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516216" y="3645024"/>
            <a:ext cx="11521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D’ici 2 ans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308304" y="5229200"/>
            <a:ext cx="11876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D’ici 5 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C6B80AC-E182-91C9-92D2-260A90CDB165}"/>
              </a:ext>
            </a:extLst>
          </p:cNvPr>
          <p:cNvSpPr/>
          <p:nvPr/>
        </p:nvSpPr>
        <p:spPr>
          <a:xfrm>
            <a:off x="1599944" y="1052736"/>
            <a:ext cx="2952328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xmlns="" id="{5B8FE700-759E-3F1E-4A5A-21F1EA1CF0C2}"/>
              </a:ext>
            </a:extLst>
          </p:cNvPr>
          <p:cNvSpPr/>
          <p:nvPr/>
        </p:nvSpPr>
        <p:spPr>
          <a:xfrm>
            <a:off x="1259632" y="1228467"/>
            <a:ext cx="628344" cy="628344"/>
          </a:xfrm>
          <a:prstGeom prst="ellipse">
            <a:avLst/>
          </a:prstGeom>
          <a:solidFill>
            <a:srgbClr val="548FD5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5965EFA-3BC7-99D4-AE80-1C922F43B9C8}"/>
              </a:ext>
            </a:extLst>
          </p:cNvPr>
          <p:cNvSpPr/>
          <p:nvPr/>
        </p:nvSpPr>
        <p:spPr>
          <a:xfrm>
            <a:off x="1959984" y="1124745"/>
            <a:ext cx="2448272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Stage 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PFE en Finance/Audit/Contrôle de gestion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25988AC-3EF5-E45A-B303-349F4F496E2B}"/>
              </a:ext>
            </a:extLst>
          </p:cNvPr>
          <p:cNvSpPr/>
          <p:nvPr/>
        </p:nvSpPr>
        <p:spPr>
          <a:xfrm>
            <a:off x="1271058" y="1390580"/>
            <a:ext cx="605492" cy="409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7" name="Flèche courbée vers la gauche 26">
            <a:extLst>
              <a:ext uri="{FF2B5EF4-FFF2-40B4-BE49-F238E27FC236}">
                <a16:creationId xmlns:a16="http://schemas.microsoft.com/office/drawing/2014/main" xmlns="" id="{655B0E45-D387-B316-BE71-52CFB1696FA7}"/>
              </a:ext>
            </a:extLst>
          </p:cNvPr>
          <p:cNvSpPr/>
          <p:nvPr/>
        </p:nvSpPr>
        <p:spPr>
          <a:xfrm rot="20412546">
            <a:off x="5746320" y="3187472"/>
            <a:ext cx="720080" cy="1368152"/>
          </a:xfrm>
          <a:prstGeom prst="curvedLeftArrow">
            <a:avLst>
              <a:gd name="adj1" fmla="val 12927"/>
              <a:gd name="adj2" fmla="val 50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Flèche courbée vers la gauche 27">
            <a:extLst>
              <a:ext uri="{FF2B5EF4-FFF2-40B4-BE49-F238E27FC236}">
                <a16:creationId xmlns:a16="http://schemas.microsoft.com/office/drawing/2014/main" xmlns="" id="{71B24B29-4420-9F32-3080-FE4C01137BF2}"/>
              </a:ext>
            </a:extLst>
          </p:cNvPr>
          <p:cNvSpPr/>
          <p:nvPr/>
        </p:nvSpPr>
        <p:spPr>
          <a:xfrm rot="20412546">
            <a:off x="6569280" y="4787659"/>
            <a:ext cx="720080" cy="1368152"/>
          </a:xfrm>
          <a:prstGeom prst="curvedLeftArrow">
            <a:avLst>
              <a:gd name="adj1" fmla="val 12927"/>
              <a:gd name="adj2" fmla="val 50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546B4-A607-4423-99AC-ACCE4513EFE7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598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F86075D-4E4D-1D3D-5471-34E5DED4FC09}"/>
              </a:ext>
            </a:extLst>
          </p:cNvPr>
          <p:cNvSpPr/>
          <p:nvPr/>
        </p:nvSpPr>
        <p:spPr>
          <a:xfrm>
            <a:off x="0" y="2924944"/>
            <a:ext cx="9144000" cy="3933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52E712C-491C-56D8-C6DA-BA820E29C067}"/>
              </a:ext>
            </a:extLst>
          </p:cNvPr>
          <p:cNvSpPr/>
          <p:nvPr/>
        </p:nvSpPr>
        <p:spPr>
          <a:xfrm>
            <a:off x="683568" y="2012344"/>
            <a:ext cx="5632227" cy="2833312"/>
          </a:xfrm>
          <a:prstGeom prst="rect">
            <a:avLst/>
          </a:prstGeom>
          <a:solidFill>
            <a:srgbClr val="CAD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986E2E6C-B6E6-49ED-7F32-DF3CA7BA6C34}"/>
              </a:ext>
            </a:extLst>
          </p:cNvPr>
          <p:cNvSpPr txBox="1">
            <a:spLocks/>
          </p:cNvSpPr>
          <p:nvPr/>
        </p:nvSpPr>
        <p:spPr>
          <a:xfrm>
            <a:off x="1187624" y="2457209"/>
            <a:ext cx="64064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 algn="l"/>
            <a:r>
              <a:rPr lang="fr-FR" sz="8800" dirty="0">
                <a:solidFill>
                  <a:srgbClr val="548FD5"/>
                </a:solidFill>
              </a:rPr>
              <a:t>Merci </a:t>
            </a:r>
            <a:endParaRPr lang="fr-FR" sz="3200" dirty="0">
              <a:solidFill>
                <a:srgbClr val="548FD5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840CCB4F-C26E-08E7-40A5-D3D76DEEF3AE}"/>
              </a:ext>
            </a:extLst>
          </p:cNvPr>
          <p:cNvSpPr txBox="1"/>
          <p:nvPr/>
        </p:nvSpPr>
        <p:spPr>
          <a:xfrm>
            <a:off x="548573" y="3783593"/>
            <a:ext cx="60484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/>
              <a:t>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xmlns="" val="31056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301</Words>
  <Application>Microsoft Office PowerPoint</Application>
  <PresentationFormat>Affichage à l'écran (4:3)</PresentationFormat>
  <Paragraphs>107</Paragraphs>
  <Slides>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Salma Zerhoun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AMAL</dc:creator>
  <cp:lastModifiedBy>AMAL</cp:lastModifiedBy>
  <cp:revision>25</cp:revision>
  <dcterms:created xsi:type="dcterms:W3CDTF">2023-01-30T20:23:07Z</dcterms:created>
  <dcterms:modified xsi:type="dcterms:W3CDTF">2023-01-31T22:57:10Z</dcterms:modified>
</cp:coreProperties>
</file>