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1" r:id="rId3"/>
    <p:sldId id="262" r:id="rId4"/>
    <p:sldId id="263" r:id="rId5"/>
    <p:sldId id="280" r:id="rId6"/>
    <p:sldId id="274" r:id="rId7"/>
    <p:sldId id="281" r:id="rId8"/>
    <p:sldId id="264" r:id="rId9"/>
    <p:sldId id="275" r:id="rId10"/>
    <p:sldId id="267" r:id="rId11"/>
    <p:sldId id="268" r:id="rId12"/>
    <p:sldId id="276" r:id="rId13"/>
    <p:sldId id="270" r:id="rId14"/>
    <p:sldId id="271" r:id="rId15"/>
    <p:sldId id="27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ght muzi" initials="lm" lastIdx="1" clrIdx="0">
    <p:extLst>
      <p:ext uri="{19B8F6BF-5375-455C-9EA6-DF929625EA0E}">
        <p15:presenceInfo xmlns:p15="http://schemas.microsoft.com/office/powerpoint/2012/main" userId="f00b30f5abdbac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43152"/>
    <a:srgbClr val="253355"/>
    <a:srgbClr val="1C2640"/>
    <a:srgbClr val="E7EDF1"/>
    <a:srgbClr val="ECF1F4"/>
    <a:srgbClr val="D3D3D3"/>
    <a:srgbClr val="2E406B"/>
    <a:srgbClr val="EE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showGuides="1">
      <p:cViewPr>
        <p:scale>
          <a:sx n="75" d="100"/>
          <a:sy n="75" d="100"/>
        </p:scale>
        <p:origin x="312" y="858"/>
      </p:cViewPr>
      <p:guideLst>
        <p:guide orient="horz" pos="2137"/>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401A7D-0318-488A-AEF4-61BDD6D15036}" type="datetimeFigureOut">
              <a:rPr lang="zh-CN" altLang="en-US" smtClean="0"/>
              <a:t>2025/5/11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401A7D-0318-488A-AEF4-61BDD6D15036}" type="datetimeFigureOut">
              <a:rPr lang="zh-CN" altLang="en-US" smtClean="0"/>
              <a:t>2025/5/11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401A7D-0318-488A-AEF4-61BDD6D15036}" type="datetimeFigureOut">
              <a:rPr lang="zh-CN" altLang="en-US" smtClean="0"/>
              <a:t>2025/5/11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401A7D-0318-488A-AEF4-61BDD6D15036}" type="datetimeFigureOut">
              <a:rPr lang="zh-CN" altLang="en-US" smtClean="0"/>
              <a:t>2025/5/11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401A7D-0318-488A-AEF4-61BDD6D15036}" type="datetimeFigureOut">
              <a:rPr lang="zh-CN" altLang="en-US" smtClean="0"/>
              <a:t>2025/5/11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401A7D-0318-488A-AEF4-61BDD6D15036}" type="datetimeFigureOut">
              <a:rPr lang="zh-CN" altLang="en-US" smtClean="0"/>
              <a:t>2025/5/11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01A7D-0318-488A-AEF4-61BDD6D15036}" type="datetimeFigureOut">
              <a:rPr lang="zh-CN" altLang="en-US" smtClean="0"/>
              <a:t>2025/5/11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EAADD-04E7-4E9A-9769-230A8A5E70E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21" name="组合 20"/>
          <p:cNvGrpSpPr/>
          <p:nvPr/>
        </p:nvGrpSpPr>
        <p:grpSpPr>
          <a:xfrm>
            <a:off x="-214590" y="2749592"/>
            <a:ext cx="3000475" cy="1404242"/>
            <a:chOff x="0" y="880508"/>
            <a:chExt cx="3000475" cy="1404242"/>
          </a:xfrm>
        </p:grpSpPr>
        <p:sp>
          <p:nvSpPr>
            <p:cNvPr id="3" name="矩形 2"/>
            <p:cNvSpPr/>
            <p:nvPr/>
          </p:nvSpPr>
          <p:spPr>
            <a:xfrm>
              <a:off x="0" y="880508"/>
              <a:ext cx="232410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596475" y="880750"/>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4"/>
          <p:cNvSpPr txBox="1"/>
          <p:nvPr/>
        </p:nvSpPr>
        <p:spPr>
          <a:xfrm>
            <a:off x="2928152" y="2414084"/>
            <a:ext cx="7206770"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dirty="0">
                <a:solidFill>
                  <a:schemeClr val="bg1"/>
                </a:solidFill>
                <a:latin typeface="微软雅黑" panose="020B0503020204020204" pitchFamily="34" charset="-122"/>
                <a:ea typeface="微软雅黑" panose="020B0503020204020204" pitchFamily="34" charset="-122"/>
              </a:rPr>
              <a:t>词法分析器与语法分析器的设计与实现</a:t>
            </a:r>
          </a:p>
        </p:txBody>
      </p:sp>
      <p:sp>
        <p:nvSpPr>
          <p:cNvPr id="6" name="文本框 6"/>
          <p:cNvSpPr txBox="1"/>
          <p:nvPr/>
        </p:nvSpPr>
        <p:spPr>
          <a:xfrm>
            <a:off x="4475154" y="4548650"/>
            <a:ext cx="4059245" cy="33855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rgbClr val="243152"/>
                </a:solidFill>
                <a:latin typeface="微软雅黑" panose="020B0503020204020204" pitchFamily="34" charset="-122"/>
                <a:ea typeface="微软雅黑" panose="020B0503020204020204" pitchFamily="34" charset="-122"/>
              </a:rPr>
              <a:t>小组成员：杨淞、彭怀龙、范宇恒</a:t>
            </a:r>
          </a:p>
        </p:txBody>
      </p:sp>
      <p:grpSp>
        <p:nvGrpSpPr>
          <p:cNvPr id="9" name="组合 8"/>
          <p:cNvGrpSpPr/>
          <p:nvPr/>
        </p:nvGrpSpPr>
        <p:grpSpPr>
          <a:xfrm>
            <a:off x="1406855" y="2773316"/>
            <a:ext cx="1354060" cy="1356796"/>
            <a:chOff x="10265088" y="255018"/>
            <a:chExt cx="1570606" cy="1573782"/>
          </a:xfrm>
        </p:grpSpPr>
        <p:grpSp>
          <p:nvGrpSpPr>
            <p:cNvPr id="10" name="Group 32"/>
            <p:cNvGrpSpPr/>
            <p:nvPr/>
          </p:nvGrpSpPr>
          <p:grpSpPr>
            <a:xfrm>
              <a:off x="10265088" y="255018"/>
              <a:ext cx="1570606" cy="1573782"/>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11" name="组合 10"/>
            <p:cNvGrpSpPr/>
            <p:nvPr/>
          </p:nvGrpSpPr>
          <p:grpSpPr>
            <a:xfrm>
              <a:off x="10638670" y="749095"/>
              <a:ext cx="823442" cy="585626"/>
              <a:chOff x="1743075" y="720725"/>
              <a:chExt cx="5573713" cy="3963988"/>
            </a:xfrm>
            <a:solidFill>
              <a:schemeClr val="bg1"/>
            </a:solidFill>
          </p:grpSpPr>
          <p:sp>
            <p:nvSpPr>
              <p:cNvPr id="12"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14"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15"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2" name="矩形 1"/>
          <p:cNvSpPr/>
          <p:nvPr/>
        </p:nvSpPr>
        <p:spPr>
          <a:xfrm>
            <a:off x="1104900" y="1114019"/>
            <a:ext cx="9982200" cy="4629962"/>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206" name="Shape 363"/>
          <p:cNvSpPr/>
          <p:nvPr/>
        </p:nvSpPr>
        <p:spPr>
          <a:xfrm>
            <a:off x="1" y="5643681"/>
            <a:ext cx="12468912"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207" name="Shape 364"/>
          <p:cNvSpPr/>
          <p:nvPr/>
        </p:nvSpPr>
        <p:spPr>
          <a:xfrm>
            <a:off x="1" y="5707850"/>
            <a:ext cx="12468912"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209" name="Shape 367"/>
          <p:cNvSpPr/>
          <p:nvPr/>
        </p:nvSpPr>
        <p:spPr>
          <a:xfrm>
            <a:off x="2091014" y="5584556"/>
            <a:ext cx="190437" cy="190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10" name="Shape 368"/>
          <p:cNvSpPr/>
          <p:nvPr/>
        </p:nvSpPr>
        <p:spPr>
          <a:xfrm>
            <a:off x="740648" y="5858499"/>
            <a:ext cx="2891175" cy="369330"/>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dirty="0">
                <a:solidFill>
                  <a:schemeClr val="bg1"/>
                </a:solidFill>
              </a:rPr>
              <a:t>基础程序、语句、返回语句</a:t>
            </a:r>
            <a:r>
              <a:rPr lang="en-US" altLang="zh-CN" sz="1600" dirty="0">
                <a:solidFill>
                  <a:schemeClr val="bg1"/>
                </a:solidFill>
              </a:rPr>
              <a:t> </a:t>
            </a:r>
            <a:endParaRPr sz="1600" dirty="0">
              <a:solidFill>
                <a:schemeClr val="bg1"/>
              </a:solidFill>
            </a:endParaRPr>
          </a:p>
        </p:txBody>
      </p:sp>
      <p:sp>
        <p:nvSpPr>
          <p:cNvPr id="212" name="Shape 370"/>
          <p:cNvSpPr/>
          <p:nvPr/>
        </p:nvSpPr>
        <p:spPr>
          <a:xfrm>
            <a:off x="7511570" y="5584556"/>
            <a:ext cx="190437" cy="190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15" name="Shape 373"/>
          <p:cNvSpPr/>
          <p:nvPr/>
        </p:nvSpPr>
        <p:spPr>
          <a:xfrm>
            <a:off x="9848429" y="5621378"/>
            <a:ext cx="190437" cy="192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18" name="Shape 376"/>
          <p:cNvSpPr/>
          <p:nvPr/>
        </p:nvSpPr>
        <p:spPr>
          <a:xfrm>
            <a:off x="10761021" y="2712568"/>
            <a:ext cx="1" cy="222414"/>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19" name="Shape 377"/>
          <p:cNvSpPr/>
          <p:nvPr/>
        </p:nvSpPr>
        <p:spPr>
          <a:xfrm flipH="1">
            <a:off x="10157771" y="2860943"/>
            <a:ext cx="1206502"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12700" cap="flat">
            <a:solidFill>
              <a:schemeClr val="bg1">
                <a:lumMod val="50000"/>
              </a:schemeClr>
            </a:solidFill>
            <a:miter lim="400000"/>
          </a:ln>
          <a:effectLst/>
        </p:spPr>
        <p:txBody>
          <a:bodyPr wrap="square" lIns="0" tIns="0" rIns="0" bIns="0" numCol="1" anchor="ctr">
            <a:noAutofit/>
          </a:bodyPr>
          <a:lstStyle/>
          <a:p>
            <a:pPr lvl="0" algn="ctr">
              <a:defRPr>
                <a:solidFill>
                  <a:srgbClr val="FFFFFF"/>
                </a:solidFill>
              </a:defRPr>
            </a:pPr>
            <a:endParaRPr/>
          </a:p>
        </p:txBody>
      </p:sp>
      <p:sp>
        <p:nvSpPr>
          <p:cNvPr id="220" name="Shape 378"/>
          <p:cNvSpPr/>
          <p:nvPr/>
        </p:nvSpPr>
        <p:spPr>
          <a:xfrm flipV="1">
            <a:off x="9947059" y="2712568"/>
            <a:ext cx="1" cy="290881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21" name="Shape 379"/>
          <p:cNvSpPr/>
          <p:nvPr/>
        </p:nvSpPr>
        <p:spPr>
          <a:xfrm>
            <a:off x="9943646" y="2717452"/>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25" name="Shape 384"/>
          <p:cNvSpPr/>
          <p:nvPr/>
        </p:nvSpPr>
        <p:spPr>
          <a:xfrm>
            <a:off x="8424164" y="1978473"/>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26" name="Shape 385"/>
          <p:cNvSpPr/>
          <p:nvPr/>
        </p:nvSpPr>
        <p:spPr>
          <a:xfrm flipH="1">
            <a:off x="6800281" y="2712569"/>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27" name="Shape 386"/>
          <p:cNvSpPr/>
          <p:nvPr/>
        </p:nvSpPr>
        <p:spPr>
          <a:xfrm flipH="1">
            <a:off x="7848122" y="2120141"/>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28" name="Shape 387"/>
          <p:cNvSpPr/>
          <p:nvPr/>
        </p:nvSpPr>
        <p:spPr>
          <a:xfrm flipH="1">
            <a:off x="6210358" y="2860944"/>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dirty="0"/>
          </a:p>
        </p:txBody>
      </p:sp>
      <p:sp>
        <p:nvSpPr>
          <p:cNvPr id="229" name="Shape 388"/>
          <p:cNvSpPr/>
          <p:nvPr/>
        </p:nvSpPr>
        <p:spPr>
          <a:xfrm flipV="1">
            <a:off x="7610201" y="1978473"/>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30" name="Shape 389"/>
          <p:cNvSpPr/>
          <p:nvPr/>
        </p:nvSpPr>
        <p:spPr>
          <a:xfrm>
            <a:off x="7606788" y="1984528"/>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31" name="Shape 390"/>
          <p:cNvSpPr/>
          <p:nvPr/>
        </p:nvSpPr>
        <p:spPr>
          <a:xfrm flipH="1" flipV="1">
            <a:off x="6800280" y="2712569"/>
            <a:ext cx="806509"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37" name="Shape 398"/>
          <p:cNvSpPr/>
          <p:nvPr/>
        </p:nvSpPr>
        <p:spPr>
          <a:xfrm>
            <a:off x="3003607" y="1978473"/>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38" name="Shape 399"/>
          <p:cNvSpPr/>
          <p:nvPr/>
        </p:nvSpPr>
        <p:spPr>
          <a:xfrm flipH="1">
            <a:off x="1379724" y="2712569"/>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39" name="Shape 400"/>
          <p:cNvSpPr/>
          <p:nvPr/>
        </p:nvSpPr>
        <p:spPr>
          <a:xfrm flipH="1">
            <a:off x="2400358" y="2120141"/>
            <a:ext cx="1206500"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40" name="Shape 401"/>
          <p:cNvSpPr/>
          <p:nvPr/>
        </p:nvSpPr>
        <p:spPr>
          <a:xfrm flipH="1">
            <a:off x="762594" y="2860944"/>
            <a:ext cx="1206500"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12700" cap="flat">
            <a:solidFill>
              <a:schemeClr val="bg1">
                <a:lumMod val="50000"/>
              </a:schemeClr>
            </a:solidFill>
            <a:miter lim="400000"/>
          </a:ln>
          <a:effectLst/>
        </p:spPr>
        <p:txBody>
          <a:bodyPr wrap="square" lIns="0" tIns="0" rIns="0" bIns="0" numCol="1" anchor="ctr">
            <a:noAutofit/>
          </a:bodyPr>
          <a:lstStyle/>
          <a:p>
            <a:pPr lvl="0" algn="ctr">
              <a:defRPr>
                <a:solidFill>
                  <a:srgbClr val="FFFFFF"/>
                </a:solidFill>
              </a:defRPr>
            </a:pPr>
            <a:endParaRPr dirty="0"/>
          </a:p>
        </p:txBody>
      </p:sp>
      <p:sp>
        <p:nvSpPr>
          <p:cNvPr id="241" name="Shape 402"/>
          <p:cNvSpPr/>
          <p:nvPr/>
        </p:nvSpPr>
        <p:spPr>
          <a:xfrm flipH="1" flipV="1">
            <a:off x="2179806" y="1750065"/>
            <a:ext cx="9840" cy="3834494"/>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42" name="Shape 403"/>
          <p:cNvSpPr/>
          <p:nvPr/>
        </p:nvSpPr>
        <p:spPr>
          <a:xfrm>
            <a:off x="2186233" y="1984527"/>
            <a:ext cx="823351" cy="491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43" name="Shape 404"/>
          <p:cNvSpPr/>
          <p:nvPr/>
        </p:nvSpPr>
        <p:spPr>
          <a:xfrm flipH="1" flipV="1">
            <a:off x="1379725" y="2712569"/>
            <a:ext cx="806508"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53" name="Shape 368"/>
          <p:cNvSpPr/>
          <p:nvPr/>
        </p:nvSpPr>
        <p:spPr>
          <a:xfrm>
            <a:off x="6521880" y="5858499"/>
            <a:ext cx="2169823" cy="369330"/>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dirty="0">
                <a:solidFill>
                  <a:schemeClr val="bg1"/>
                </a:solidFill>
              </a:rPr>
              <a:t>函数输入、变量声明</a:t>
            </a:r>
            <a:endParaRPr sz="1600" dirty="0">
              <a:solidFill>
                <a:schemeClr val="bg1"/>
              </a:solidFill>
            </a:endParaRPr>
          </a:p>
        </p:txBody>
      </p:sp>
      <p:sp>
        <p:nvSpPr>
          <p:cNvPr id="254" name="Shape 368"/>
          <p:cNvSpPr/>
          <p:nvPr/>
        </p:nvSpPr>
        <p:spPr>
          <a:xfrm>
            <a:off x="9412571" y="5858499"/>
            <a:ext cx="1062148" cy="369330"/>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dirty="0">
                <a:solidFill>
                  <a:schemeClr val="bg1"/>
                </a:solidFill>
              </a:rPr>
              <a:t>赋值语句</a:t>
            </a:r>
            <a:r>
              <a:rPr lang="en-US" altLang="zh-CN" sz="1600" dirty="0">
                <a:solidFill>
                  <a:schemeClr val="bg1"/>
                </a:solidFill>
              </a:rPr>
              <a:t> </a:t>
            </a:r>
            <a:endParaRPr sz="1600" dirty="0">
              <a:solidFill>
                <a:schemeClr val="bg1"/>
              </a:solidFill>
            </a:endParaRPr>
          </a:p>
        </p:txBody>
      </p:sp>
      <p:sp>
        <p:nvSpPr>
          <p:cNvPr id="256" name="文本框 255"/>
          <p:cNvSpPr txBox="1"/>
          <p:nvPr/>
        </p:nvSpPr>
        <p:spPr>
          <a:xfrm>
            <a:off x="7792743" y="3495195"/>
            <a:ext cx="1452722" cy="1225400"/>
          </a:xfrm>
          <a:prstGeom prst="rect">
            <a:avLst/>
          </a:prstGeom>
          <a:noFill/>
        </p:spPr>
        <p:txBody>
          <a:bodyPr wrap="square" rtlCol="0">
            <a:spAutoFit/>
          </a:bodyPr>
          <a:lstStyle/>
          <a:p>
            <a:pPr>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处理以</a:t>
            </a:r>
            <a:r>
              <a:rPr lang="en-US" altLang="zh-CN" sz="1200" dirty="0">
                <a:solidFill>
                  <a:schemeClr val="bg1"/>
                </a:solidFill>
                <a:latin typeface="微软雅黑" panose="020B0503020204020204" pitchFamily="34" charset="-122"/>
                <a:ea typeface="微软雅黑" panose="020B0503020204020204" pitchFamily="34" charset="-122"/>
              </a:rPr>
              <a:t> let </a:t>
            </a:r>
            <a:r>
              <a:rPr lang="zh-CN" altLang="zh-CN" sz="1200" dirty="0">
                <a:solidFill>
                  <a:schemeClr val="bg1"/>
                </a:solidFill>
                <a:latin typeface="微软雅黑" panose="020B0503020204020204" pitchFamily="34" charset="-122"/>
                <a:ea typeface="微软雅黑" panose="020B0503020204020204" pitchFamily="34" charset="-122"/>
              </a:rPr>
              <a:t>关键字为起始的变量声明，支持可变和不可变变量，支持类型注解和初始化表达式</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7" name="文本框 256"/>
          <p:cNvSpPr txBox="1"/>
          <p:nvPr/>
        </p:nvSpPr>
        <p:spPr>
          <a:xfrm>
            <a:off x="5862652" y="4145696"/>
            <a:ext cx="1719380" cy="1456232"/>
          </a:xfrm>
          <a:prstGeom prst="rect">
            <a:avLst/>
          </a:prstGeom>
          <a:noFill/>
        </p:spPr>
        <p:txBody>
          <a:bodyPr wrap="square" rtlCol="0">
            <a:spAutoFit/>
          </a:bodyPr>
          <a:lstStyle/>
          <a:p>
            <a:pPr>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先检查</a:t>
            </a:r>
            <a:r>
              <a:rPr lang="en-US" altLang="zh-CN" sz="1200" dirty="0">
                <a:solidFill>
                  <a:schemeClr val="bg1"/>
                </a:solidFill>
                <a:latin typeface="微软雅黑" panose="020B0503020204020204" pitchFamily="34" charset="-122"/>
                <a:ea typeface="微软雅黑" panose="020B0503020204020204" pitchFamily="34" charset="-122"/>
              </a:rPr>
              <a:t> </a:t>
            </a:r>
            <a:r>
              <a:rPr lang="en-US" altLang="zh-CN" sz="1200" dirty="0" err="1">
                <a:solidFill>
                  <a:schemeClr val="bg1"/>
                </a:solidFill>
                <a:latin typeface="微软雅黑" panose="020B0503020204020204" pitchFamily="34" charset="-122"/>
                <a:ea typeface="微软雅黑" panose="020B0503020204020204" pitchFamily="34" charset="-122"/>
              </a:rPr>
              <a:t>fn</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zh-CN" sz="1200" dirty="0">
                <a:solidFill>
                  <a:schemeClr val="bg1"/>
                </a:solidFill>
                <a:latin typeface="微软雅黑" panose="020B0503020204020204" pitchFamily="34" charset="-122"/>
                <a:ea typeface="微软雅黑" panose="020B0503020204020204" pitchFamily="34" charset="-122"/>
              </a:rPr>
              <a:t>关键字，获取函数名标识符，再验证左括号右括号，处理可选返回类型，解析函数体并返回函数声明</a:t>
            </a:r>
            <a:r>
              <a:rPr lang="en-US" altLang="zh-CN" sz="1200" dirty="0">
                <a:solidFill>
                  <a:schemeClr val="bg1"/>
                </a:solidFill>
                <a:latin typeface="微软雅黑" panose="020B0503020204020204" pitchFamily="34" charset="-122"/>
                <a:ea typeface="微软雅黑" panose="020B0503020204020204" pitchFamily="34" charset="-122"/>
              </a:rPr>
              <a:t> AST </a:t>
            </a:r>
            <a:r>
              <a:rPr lang="zh-CN" altLang="zh-CN" sz="1200" dirty="0">
                <a:solidFill>
                  <a:schemeClr val="bg1"/>
                </a:solidFill>
                <a:latin typeface="微软雅黑" panose="020B0503020204020204" pitchFamily="34" charset="-122"/>
                <a:ea typeface="微软雅黑" panose="020B0503020204020204" pitchFamily="34" charset="-122"/>
              </a:rPr>
              <a:t>节点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8" name="文本框 257"/>
          <p:cNvSpPr txBox="1"/>
          <p:nvPr/>
        </p:nvSpPr>
        <p:spPr>
          <a:xfrm>
            <a:off x="10069871" y="4148725"/>
            <a:ext cx="1452722" cy="1225400"/>
          </a:xfrm>
          <a:prstGeom prst="rect">
            <a:avLst/>
          </a:prstGeom>
          <a:noFill/>
        </p:spPr>
        <p:txBody>
          <a:bodyPr wrap="square" rtlCol="0">
            <a:spAutoFit/>
          </a:bodyPr>
          <a:lstStyle/>
          <a:p>
            <a:pPr>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处理多种形式的赋值操作，包括普通变量、数组索引、元祖字段等，支持复合赋值运算符</a:t>
            </a:r>
          </a:p>
        </p:txBody>
      </p:sp>
      <p:sp>
        <p:nvSpPr>
          <p:cNvPr id="259" name="文本框 258"/>
          <p:cNvSpPr txBox="1"/>
          <p:nvPr/>
        </p:nvSpPr>
        <p:spPr>
          <a:xfrm>
            <a:off x="2320562" y="3394523"/>
            <a:ext cx="1452722" cy="1225400"/>
          </a:xfrm>
          <a:prstGeom prst="rect">
            <a:avLst/>
          </a:prstGeom>
          <a:noFill/>
        </p:spPr>
        <p:txBody>
          <a:bodyPr wrap="square" rtlCol="0">
            <a:spAutoFit/>
          </a:bodyPr>
          <a:lstStyle/>
          <a:p>
            <a:pPr>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检查是否为</a:t>
            </a:r>
            <a:r>
              <a:rPr lang="en-US" altLang="zh-CN" sz="1200" dirty="0">
                <a:solidFill>
                  <a:schemeClr val="bg1"/>
                </a:solidFill>
                <a:latin typeface="微软雅黑" panose="020B0503020204020204" pitchFamily="34" charset="-122"/>
                <a:ea typeface="微软雅黑" panose="020B0503020204020204" pitchFamily="34" charset="-122"/>
              </a:rPr>
              <a:t> return </a:t>
            </a:r>
            <a:r>
              <a:rPr lang="zh-CN" altLang="zh-CN" sz="1200" dirty="0">
                <a:solidFill>
                  <a:schemeClr val="bg1"/>
                </a:solidFill>
                <a:latin typeface="微软雅黑" panose="020B0503020204020204" pitchFamily="34" charset="-122"/>
                <a:ea typeface="微软雅黑" panose="020B0503020204020204" pitchFamily="34" charset="-122"/>
              </a:rPr>
              <a:t>关键字，检查是否为分号（空语句），都不匹配则抛出语法错误</a:t>
            </a:r>
            <a:r>
              <a:rPr lang="zh-CN" altLang="en-US" sz="1200" dirty="0">
                <a:solidFill>
                  <a:schemeClr val="bg1"/>
                </a:solidFill>
                <a:latin typeface="微软雅黑" panose="020B0503020204020204" pitchFamily="34" charset="-122"/>
                <a:ea typeface="微软雅黑" panose="020B0503020204020204" pitchFamily="34" charset="-122"/>
              </a:rPr>
              <a:t>。</a:t>
            </a:r>
          </a:p>
        </p:txBody>
      </p:sp>
      <p:sp>
        <p:nvSpPr>
          <p:cNvPr id="260" name="文本框 259"/>
          <p:cNvSpPr txBox="1"/>
          <p:nvPr/>
        </p:nvSpPr>
        <p:spPr>
          <a:xfrm>
            <a:off x="649322" y="4148725"/>
            <a:ext cx="1452722" cy="1015663"/>
          </a:xfrm>
          <a:prstGeom prst="rect">
            <a:avLst/>
          </a:prstGeom>
          <a:noFill/>
        </p:spPr>
        <p:txBody>
          <a:bodyPr wrap="square" rtlCol="0">
            <a:spAutoFit/>
          </a:bodyPr>
          <a:lstStyle/>
          <a:p>
            <a:pPr algn="l"/>
            <a:r>
              <a:rPr lang="en-US" altLang="zh-CN" sz="1200" dirty="0">
                <a:solidFill>
                  <a:schemeClr val="bg1"/>
                </a:solidFill>
                <a:latin typeface="微软雅黑" panose="020B0503020204020204" pitchFamily="34" charset="-122"/>
                <a:ea typeface="微软雅黑" panose="020B0503020204020204" pitchFamily="34" charset="-122"/>
              </a:rPr>
              <a:t>parse() </a:t>
            </a:r>
            <a:r>
              <a:rPr lang="zh-CN" altLang="zh-CN" sz="1200" dirty="0">
                <a:solidFill>
                  <a:schemeClr val="bg1"/>
                </a:solidFill>
                <a:latin typeface="微软雅黑" panose="020B0503020204020204" pitchFamily="34" charset="-122"/>
                <a:ea typeface="微软雅黑" panose="020B0503020204020204" pitchFamily="34" charset="-122"/>
              </a:rPr>
              <a:t>方法作为解析过程的统一入口，程序由多个声明组成，返回</a:t>
            </a:r>
            <a:r>
              <a:rPr lang="en-US" altLang="zh-CN" sz="1200" dirty="0">
                <a:solidFill>
                  <a:schemeClr val="bg1"/>
                </a:solidFill>
                <a:latin typeface="微软雅黑" panose="020B0503020204020204" pitchFamily="34" charset="-122"/>
                <a:ea typeface="微软雅黑" panose="020B0503020204020204" pitchFamily="34" charset="-122"/>
              </a:rPr>
              <a:t> AST </a:t>
            </a:r>
            <a:r>
              <a:rPr lang="zh-CN" altLang="zh-CN" sz="1200" dirty="0">
                <a:solidFill>
                  <a:schemeClr val="bg1"/>
                </a:solidFill>
                <a:latin typeface="微软雅黑" panose="020B0503020204020204" pitchFamily="34" charset="-122"/>
                <a:ea typeface="微软雅黑" panose="020B0503020204020204" pitchFamily="34" charset="-122"/>
              </a:rPr>
              <a:t>节点</a:t>
            </a:r>
          </a:p>
        </p:txBody>
      </p:sp>
      <p:sp>
        <p:nvSpPr>
          <p:cNvPr id="261" name="矩形 260"/>
          <p:cNvSpPr/>
          <p:nvPr/>
        </p:nvSpPr>
        <p:spPr>
          <a:xfrm>
            <a:off x="1799375" y="383602"/>
            <a:ext cx="1723549" cy="719556"/>
          </a:xfrm>
          <a:prstGeom prst="rect">
            <a:avLst/>
          </a:prstGeom>
        </p:spPr>
        <p:txBody>
          <a:bodyPr wrap="none">
            <a:spAutoFit/>
          </a:bodyPr>
          <a:lstStyle/>
          <a:p>
            <a:pPr>
              <a:lnSpc>
                <a:spcPct val="200000"/>
              </a:lnSpc>
            </a:pPr>
            <a:r>
              <a:rPr lang="zh-CN" altLang="en-US" sz="2400" b="1" dirty="0">
                <a:solidFill>
                  <a:schemeClr val="bg1"/>
                </a:solidFill>
                <a:latin typeface="微软雅黑" panose="020B0503020204020204" pitchFamily="34" charset="-122"/>
                <a:ea typeface="微软雅黑" panose="020B0503020204020204" pitchFamily="34" charset="-122"/>
              </a:rPr>
              <a:t>语法分析器</a:t>
            </a:r>
          </a:p>
        </p:txBody>
      </p:sp>
      <p:sp>
        <p:nvSpPr>
          <p:cNvPr id="262" name="文本框 261"/>
          <p:cNvSpPr txBox="1"/>
          <p:nvPr/>
        </p:nvSpPr>
        <p:spPr>
          <a:xfrm>
            <a:off x="1799375" y="1034236"/>
            <a:ext cx="5022106" cy="33855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Design and Implementation of Parser</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15D572D7-21BC-47B0-B275-BB9487D466FC}"/>
              </a:ext>
            </a:extLst>
          </p:cNvPr>
          <p:cNvSpPr txBox="1"/>
          <p:nvPr/>
        </p:nvSpPr>
        <p:spPr>
          <a:xfrm>
            <a:off x="846144" y="3190844"/>
            <a:ext cx="1107996" cy="646331"/>
          </a:xfrm>
          <a:prstGeom prst="rect">
            <a:avLst/>
          </a:prstGeom>
          <a:noFill/>
        </p:spPr>
        <p:txBody>
          <a:bodyPr wrap="none" rtlCol="0">
            <a:spAutoFit/>
          </a:bodyPr>
          <a:lstStyle/>
          <a:p>
            <a:r>
              <a:rPr lang="en-US" altLang="zh-CN" dirty="0"/>
              <a:t>1.1</a:t>
            </a:r>
          </a:p>
          <a:p>
            <a:r>
              <a:rPr lang="zh-CN" altLang="en-US" dirty="0"/>
              <a:t>基础程序</a:t>
            </a:r>
          </a:p>
        </p:txBody>
      </p:sp>
      <p:sp>
        <p:nvSpPr>
          <p:cNvPr id="49" name="文本框 48">
            <a:extLst>
              <a:ext uri="{FF2B5EF4-FFF2-40B4-BE49-F238E27FC236}">
                <a16:creationId xmlns:a16="http://schemas.microsoft.com/office/drawing/2014/main" id="{49FD5736-D57A-478B-8FFB-C0C16DE10432}"/>
              </a:ext>
            </a:extLst>
          </p:cNvPr>
          <p:cNvSpPr txBox="1"/>
          <p:nvPr/>
        </p:nvSpPr>
        <p:spPr>
          <a:xfrm>
            <a:off x="2649542" y="2390958"/>
            <a:ext cx="646331" cy="646331"/>
          </a:xfrm>
          <a:prstGeom prst="rect">
            <a:avLst/>
          </a:prstGeom>
          <a:noFill/>
        </p:spPr>
        <p:txBody>
          <a:bodyPr wrap="none" rtlCol="0">
            <a:spAutoFit/>
          </a:bodyPr>
          <a:lstStyle/>
          <a:p>
            <a:r>
              <a:rPr lang="en-US" altLang="zh-CN" dirty="0"/>
              <a:t>1.2</a:t>
            </a:r>
          </a:p>
          <a:p>
            <a:r>
              <a:rPr lang="zh-CN" altLang="en-US" dirty="0"/>
              <a:t>语句</a:t>
            </a:r>
          </a:p>
        </p:txBody>
      </p:sp>
      <p:sp>
        <p:nvSpPr>
          <p:cNvPr id="50" name="Shape 398">
            <a:extLst>
              <a:ext uri="{FF2B5EF4-FFF2-40B4-BE49-F238E27FC236}">
                <a16:creationId xmlns:a16="http://schemas.microsoft.com/office/drawing/2014/main" id="{6754D8B2-3C4A-4F04-9847-8ECBE816C1CF}"/>
              </a:ext>
            </a:extLst>
          </p:cNvPr>
          <p:cNvSpPr/>
          <p:nvPr/>
        </p:nvSpPr>
        <p:spPr>
          <a:xfrm>
            <a:off x="4378190" y="1750065"/>
            <a:ext cx="27555" cy="1393185"/>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51" name="Shape 400">
            <a:extLst>
              <a:ext uri="{FF2B5EF4-FFF2-40B4-BE49-F238E27FC236}">
                <a16:creationId xmlns:a16="http://schemas.microsoft.com/office/drawing/2014/main" id="{7E88428A-5CCF-4E01-B7B2-D04BFBBE13F8}"/>
              </a:ext>
            </a:extLst>
          </p:cNvPr>
          <p:cNvSpPr/>
          <p:nvPr/>
        </p:nvSpPr>
        <p:spPr>
          <a:xfrm flipH="1">
            <a:off x="3790084" y="2473370"/>
            <a:ext cx="1206500"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52" name="文本框 51">
            <a:extLst>
              <a:ext uri="{FF2B5EF4-FFF2-40B4-BE49-F238E27FC236}">
                <a16:creationId xmlns:a16="http://schemas.microsoft.com/office/drawing/2014/main" id="{220A0F1F-6310-44E4-91D7-6E3B094183F5}"/>
              </a:ext>
            </a:extLst>
          </p:cNvPr>
          <p:cNvSpPr txBox="1"/>
          <p:nvPr/>
        </p:nvSpPr>
        <p:spPr>
          <a:xfrm>
            <a:off x="3884707" y="2806094"/>
            <a:ext cx="1099981" cy="646331"/>
          </a:xfrm>
          <a:prstGeom prst="rect">
            <a:avLst/>
          </a:prstGeom>
          <a:noFill/>
        </p:spPr>
        <p:txBody>
          <a:bodyPr wrap="none" rtlCol="0">
            <a:spAutoFit/>
          </a:bodyPr>
          <a:lstStyle/>
          <a:p>
            <a:r>
              <a:rPr lang="en-US" altLang="zh-CN" dirty="0"/>
              <a:t>1.3</a:t>
            </a:r>
          </a:p>
          <a:p>
            <a:r>
              <a:rPr lang="zh-CN" altLang="en-US" dirty="0"/>
              <a:t>返回语句</a:t>
            </a:r>
          </a:p>
        </p:txBody>
      </p:sp>
      <p:sp>
        <p:nvSpPr>
          <p:cNvPr id="53" name="文本框 52">
            <a:extLst>
              <a:ext uri="{FF2B5EF4-FFF2-40B4-BE49-F238E27FC236}">
                <a16:creationId xmlns:a16="http://schemas.microsoft.com/office/drawing/2014/main" id="{DD001156-EB70-48C2-BC76-687C48F47F90}"/>
              </a:ext>
            </a:extLst>
          </p:cNvPr>
          <p:cNvSpPr txBox="1"/>
          <p:nvPr/>
        </p:nvSpPr>
        <p:spPr>
          <a:xfrm>
            <a:off x="3708336" y="3831571"/>
            <a:ext cx="1452722" cy="1687065"/>
          </a:xfrm>
          <a:prstGeom prst="rect">
            <a:avLst/>
          </a:prstGeom>
          <a:noFill/>
        </p:spPr>
        <p:txBody>
          <a:bodyPr wrap="square" rtlCol="0">
            <a:spAutoFit/>
          </a:bodyPr>
          <a:lstStyle/>
          <a:p>
            <a:pPr>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使用</a:t>
            </a:r>
            <a:r>
              <a:rPr lang="en-US" altLang="zh-CN" sz="1200" dirty="0">
                <a:solidFill>
                  <a:schemeClr val="bg1"/>
                </a:solidFill>
                <a:latin typeface="微软雅黑" panose="020B0503020204020204" pitchFamily="34" charset="-122"/>
                <a:ea typeface="微软雅黑" panose="020B0503020204020204" pitchFamily="34" charset="-122"/>
              </a:rPr>
              <a:t> peek() </a:t>
            </a:r>
            <a:r>
              <a:rPr lang="zh-CN" altLang="zh-CN" sz="1200" dirty="0">
                <a:solidFill>
                  <a:schemeClr val="bg1"/>
                </a:solidFill>
                <a:latin typeface="微软雅黑" panose="020B0503020204020204" pitchFamily="34" charset="-122"/>
                <a:ea typeface="微软雅黑" panose="020B0503020204020204" pitchFamily="34" charset="-122"/>
              </a:rPr>
              <a:t>前瞻检查表达式存在性，将字面量统一标识为</a:t>
            </a:r>
            <a:r>
              <a:rPr lang="en-US" altLang="zh-CN" sz="1200" dirty="0">
                <a:solidFill>
                  <a:schemeClr val="bg1"/>
                </a:solidFill>
                <a:latin typeface="微软雅黑" panose="020B0503020204020204" pitchFamily="34" charset="-122"/>
                <a:ea typeface="微软雅黑" panose="020B0503020204020204" pitchFamily="34" charset="-122"/>
              </a:rPr>
              <a:t> Literal </a:t>
            </a:r>
            <a:r>
              <a:rPr lang="zh-CN" altLang="zh-CN" sz="1200" dirty="0">
                <a:solidFill>
                  <a:schemeClr val="bg1"/>
                </a:solidFill>
                <a:latin typeface="微软雅黑" panose="020B0503020204020204" pitchFamily="34" charset="-122"/>
                <a:ea typeface="微软雅黑" panose="020B0503020204020204" pitchFamily="34" charset="-122"/>
              </a:rPr>
              <a:t>类型，同时必须显式识别到并消除分号保证语法正确性</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C58B182E-5275-4601-87F4-D8FE6721783C}"/>
              </a:ext>
            </a:extLst>
          </p:cNvPr>
          <p:cNvSpPr txBox="1"/>
          <p:nvPr/>
        </p:nvSpPr>
        <p:spPr>
          <a:xfrm>
            <a:off x="6246248" y="3149666"/>
            <a:ext cx="1111202" cy="646331"/>
          </a:xfrm>
          <a:prstGeom prst="rect">
            <a:avLst/>
          </a:prstGeom>
          <a:noFill/>
        </p:spPr>
        <p:txBody>
          <a:bodyPr wrap="none" rtlCol="0">
            <a:spAutoFit/>
          </a:bodyPr>
          <a:lstStyle/>
          <a:p>
            <a:r>
              <a:rPr lang="en-US" altLang="zh-CN" dirty="0"/>
              <a:t>1.4</a:t>
            </a:r>
          </a:p>
          <a:p>
            <a:r>
              <a:rPr lang="zh-CN" altLang="en-US" dirty="0"/>
              <a:t>函数输入</a:t>
            </a:r>
          </a:p>
        </p:txBody>
      </p:sp>
      <p:sp>
        <p:nvSpPr>
          <p:cNvPr id="55" name="文本框 54">
            <a:extLst>
              <a:ext uri="{FF2B5EF4-FFF2-40B4-BE49-F238E27FC236}">
                <a16:creationId xmlns:a16="http://schemas.microsoft.com/office/drawing/2014/main" id="{CFB86FDD-F568-4FC0-B8F2-E1421F7B9927}"/>
              </a:ext>
            </a:extLst>
          </p:cNvPr>
          <p:cNvSpPr txBox="1"/>
          <p:nvPr/>
        </p:nvSpPr>
        <p:spPr>
          <a:xfrm>
            <a:off x="7896391" y="2413074"/>
            <a:ext cx="1107996" cy="646331"/>
          </a:xfrm>
          <a:prstGeom prst="rect">
            <a:avLst/>
          </a:prstGeom>
          <a:noFill/>
        </p:spPr>
        <p:txBody>
          <a:bodyPr wrap="none" rtlCol="0">
            <a:spAutoFit/>
          </a:bodyPr>
          <a:lstStyle/>
          <a:p>
            <a:r>
              <a:rPr lang="en-US" altLang="zh-CN" dirty="0"/>
              <a:t>2.1</a:t>
            </a:r>
          </a:p>
          <a:p>
            <a:r>
              <a:rPr lang="zh-CN" altLang="en-US" dirty="0"/>
              <a:t>变量声明</a:t>
            </a:r>
          </a:p>
        </p:txBody>
      </p:sp>
      <p:sp>
        <p:nvSpPr>
          <p:cNvPr id="56" name="文本框 55">
            <a:extLst>
              <a:ext uri="{FF2B5EF4-FFF2-40B4-BE49-F238E27FC236}">
                <a16:creationId xmlns:a16="http://schemas.microsoft.com/office/drawing/2014/main" id="{8A4524D6-DEC3-4C23-B661-4D4B129D907F}"/>
              </a:ext>
            </a:extLst>
          </p:cNvPr>
          <p:cNvSpPr txBox="1"/>
          <p:nvPr/>
        </p:nvSpPr>
        <p:spPr>
          <a:xfrm>
            <a:off x="10207619" y="3185865"/>
            <a:ext cx="1107996" cy="646331"/>
          </a:xfrm>
          <a:prstGeom prst="rect">
            <a:avLst/>
          </a:prstGeom>
          <a:noFill/>
        </p:spPr>
        <p:txBody>
          <a:bodyPr wrap="none" rtlCol="0">
            <a:spAutoFit/>
          </a:bodyPr>
          <a:lstStyle/>
          <a:p>
            <a:r>
              <a:rPr lang="en-US" altLang="zh-CN" dirty="0"/>
              <a:t>2.2</a:t>
            </a:r>
          </a:p>
          <a:p>
            <a:r>
              <a:rPr lang="zh-CN" altLang="en-US" dirty="0"/>
              <a:t>赋值语句</a:t>
            </a:r>
          </a:p>
        </p:txBody>
      </p:sp>
      <p:sp>
        <p:nvSpPr>
          <p:cNvPr id="57" name="Shape 403">
            <a:extLst>
              <a:ext uri="{FF2B5EF4-FFF2-40B4-BE49-F238E27FC236}">
                <a16:creationId xmlns:a16="http://schemas.microsoft.com/office/drawing/2014/main" id="{B2361DED-AEA2-43F6-8850-B955A8B979E9}"/>
              </a:ext>
            </a:extLst>
          </p:cNvPr>
          <p:cNvSpPr/>
          <p:nvPr/>
        </p:nvSpPr>
        <p:spPr>
          <a:xfrm flipV="1">
            <a:off x="2173821" y="1750065"/>
            <a:ext cx="2219512" cy="6055"/>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cxnSp>
        <p:nvCxnSpPr>
          <p:cNvPr id="59" name="Elbow Connector 41"/>
          <p:cNvCxnSpPr/>
          <p:nvPr/>
        </p:nvCxnSpPr>
        <p:spPr>
          <a:xfrm rot="5400000" flipH="1" flipV="1">
            <a:off x="10144713" y="5035180"/>
            <a:ext cx="630702" cy="593388"/>
          </a:xfrm>
          <a:prstGeom prst="bentConnector3">
            <a:avLst>
              <a:gd name="adj1" fmla="val 50000"/>
            </a:avLst>
          </a:prstGeom>
          <a:ln w="254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1" name="Shape 376"/>
          <p:cNvSpPr/>
          <p:nvPr/>
        </p:nvSpPr>
        <p:spPr>
          <a:xfrm>
            <a:off x="8685559" y="2712456"/>
            <a:ext cx="1" cy="222414"/>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62" name="Shape 377"/>
          <p:cNvSpPr/>
          <p:nvPr/>
        </p:nvSpPr>
        <p:spPr>
          <a:xfrm flipH="1">
            <a:off x="8082309" y="2860831"/>
            <a:ext cx="1206502"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12700" cap="flat">
            <a:solidFill>
              <a:schemeClr val="bg1">
                <a:lumMod val="50000"/>
              </a:schemeClr>
            </a:solidFill>
            <a:miter lim="400000"/>
          </a:ln>
          <a:effectLst/>
        </p:spPr>
        <p:txBody>
          <a:bodyPr wrap="square" lIns="0" tIns="0" rIns="0" bIns="0" numCol="1" anchor="ctr">
            <a:noAutofit/>
          </a:bodyPr>
          <a:lstStyle/>
          <a:p>
            <a:pPr lvl="0" algn="ctr">
              <a:defRPr>
                <a:solidFill>
                  <a:srgbClr val="FFFFFF"/>
                </a:solidFill>
              </a:defRPr>
            </a:pPr>
            <a:endParaRPr/>
          </a:p>
        </p:txBody>
      </p:sp>
      <p:sp>
        <p:nvSpPr>
          <p:cNvPr id="63" name="Shape 378"/>
          <p:cNvSpPr/>
          <p:nvPr/>
        </p:nvSpPr>
        <p:spPr>
          <a:xfrm flipV="1">
            <a:off x="7871597" y="2712456"/>
            <a:ext cx="1" cy="290881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64" name="Shape 379"/>
          <p:cNvSpPr/>
          <p:nvPr/>
        </p:nvSpPr>
        <p:spPr>
          <a:xfrm>
            <a:off x="7868184" y="2717340"/>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67" name="Shape 363"/>
          <p:cNvSpPr/>
          <p:nvPr/>
        </p:nvSpPr>
        <p:spPr>
          <a:xfrm>
            <a:off x="0" y="5643569"/>
            <a:ext cx="10265264"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68" name="Shape 364"/>
          <p:cNvSpPr/>
          <p:nvPr/>
        </p:nvSpPr>
        <p:spPr>
          <a:xfrm>
            <a:off x="0" y="5707738"/>
            <a:ext cx="10265263"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73" name="Shape 384"/>
          <p:cNvSpPr/>
          <p:nvPr/>
        </p:nvSpPr>
        <p:spPr>
          <a:xfrm>
            <a:off x="6104097" y="1993200"/>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4" name="Shape 385"/>
          <p:cNvSpPr/>
          <p:nvPr/>
        </p:nvSpPr>
        <p:spPr>
          <a:xfrm flipH="1">
            <a:off x="4480214" y="2727296"/>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5" name="Shape 386"/>
          <p:cNvSpPr/>
          <p:nvPr/>
        </p:nvSpPr>
        <p:spPr>
          <a:xfrm flipH="1">
            <a:off x="5528055" y="2134868"/>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76" name="Shape 387"/>
          <p:cNvSpPr/>
          <p:nvPr/>
        </p:nvSpPr>
        <p:spPr>
          <a:xfrm flipH="1">
            <a:off x="3890291" y="2875671"/>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77" name="Shape 388"/>
          <p:cNvSpPr/>
          <p:nvPr/>
        </p:nvSpPr>
        <p:spPr>
          <a:xfrm flipV="1">
            <a:off x="5290134" y="1993200"/>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8" name="Shape 389"/>
          <p:cNvSpPr/>
          <p:nvPr/>
        </p:nvSpPr>
        <p:spPr>
          <a:xfrm>
            <a:off x="5286721" y="1999255"/>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9" name="Shape 390"/>
          <p:cNvSpPr/>
          <p:nvPr/>
        </p:nvSpPr>
        <p:spPr>
          <a:xfrm flipH="1" flipV="1">
            <a:off x="4480213" y="2727296"/>
            <a:ext cx="806509"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90" name="Shape 373"/>
          <p:cNvSpPr/>
          <p:nvPr/>
        </p:nvSpPr>
        <p:spPr>
          <a:xfrm>
            <a:off x="10074826" y="5584444"/>
            <a:ext cx="190437" cy="192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8100" cap="flat">
            <a:solidFill>
              <a:schemeClr val="bg1">
                <a:lumMod val="95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104" name="Shape 368"/>
          <p:cNvSpPr/>
          <p:nvPr/>
        </p:nvSpPr>
        <p:spPr>
          <a:xfrm>
            <a:off x="4223289" y="5751596"/>
            <a:ext cx="2216310" cy="369330"/>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dirty="0">
                <a:solidFill>
                  <a:schemeClr val="bg1"/>
                </a:solidFill>
              </a:rPr>
              <a:t>函数调用、选择结构</a:t>
            </a:r>
            <a:r>
              <a:rPr lang="en-US" altLang="zh-CN" sz="1600" dirty="0">
                <a:solidFill>
                  <a:schemeClr val="bg1"/>
                </a:solidFill>
              </a:rPr>
              <a:t> </a:t>
            </a:r>
            <a:endParaRPr sz="1600" dirty="0">
              <a:solidFill>
                <a:schemeClr val="bg1"/>
              </a:solidFill>
            </a:endParaRPr>
          </a:p>
        </p:txBody>
      </p:sp>
      <p:sp>
        <p:nvSpPr>
          <p:cNvPr id="105" name="文本框 104"/>
          <p:cNvSpPr txBox="1"/>
          <p:nvPr/>
        </p:nvSpPr>
        <p:spPr>
          <a:xfrm>
            <a:off x="3767180" y="4134611"/>
            <a:ext cx="1452722" cy="763735"/>
          </a:xfrm>
          <a:prstGeom prst="rect">
            <a:avLst/>
          </a:prstGeom>
          <a:noFill/>
        </p:spPr>
        <p:txBody>
          <a:bodyPr wrap="square" rtlCol="0">
            <a:spAutoFit/>
          </a:bodyPr>
          <a:lstStyle/>
          <a:p>
            <a:pPr>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处理函数调用表达式</a:t>
            </a:r>
            <a:r>
              <a:rPr lang="zh-CN" altLang="en-US" sz="1200" dirty="0">
                <a:solidFill>
                  <a:schemeClr val="bg1"/>
                </a:solidFill>
                <a:latin typeface="微软雅黑" panose="020B0503020204020204" pitchFamily="34" charset="-122"/>
                <a:ea typeface="微软雅黑" panose="020B0503020204020204" pitchFamily="34" charset="-122"/>
              </a:rPr>
              <a:t>。</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解析参数列表</a:t>
            </a:r>
          </a:p>
        </p:txBody>
      </p:sp>
      <p:sp>
        <p:nvSpPr>
          <p:cNvPr id="106" name="文本框 105"/>
          <p:cNvSpPr txBox="1"/>
          <p:nvPr/>
        </p:nvSpPr>
        <p:spPr>
          <a:xfrm>
            <a:off x="7975243" y="4119772"/>
            <a:ext cx="1452722" cy="1456232"/>
          </a:xfrm>
          <a:prstGeom prst="rect">
            <a:avLst/>
          </a:prstGeom>
          <a:noFill/>
        </p:spPr>
        <p:txBody>
          <a:bodyPr wrap="square" rtlCol="0">
            <a:spAutoFit/>
          </a:bodyPr>
          <a:lstStyle/>
          <a:p>
            <a:pPr>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处理</a:t>
            </a:r>
            <a:r>
              <a:rPr lang="en-US" altLang="zh-CN" sz="1200" dirty="0">
                <a:solidFill>
                  <a:schemeClr val="bg1"/>
                </a:solidFill>
                <a:latin typeface="微软雅黑" panose="020B0503020204020204" pitchFamily="34" charset="-122"/>
                <a:ea typeface="微软雅黑" panose="020B0503020204020204" pitchFamily="34" charset="-122"/>
              </a:rPr>
              <a:t> Rust </a:t>
            </a:r>
            <a:r>
              <a:rPr lang="zh-CN" altLang="zh-CN" sz="1200" dirty="0">
                <a:solidFill>
                  <a:schemeClr val="bg1"/>
                </a:solidFill>
                <a:latin typeface="微软雅黑" panose="020B0503020204020204" pitchFamily="34" charset="-122"/>
                <a:ea typeface="微软雅黑" panose="020B0503020204020204" pitchFamily="34" charset="-122"/>
              </a:rPr>
              <a:t>风格的</a:t>
            </a:r>
            <a:r>
              <a:rPr lang="en-US" altLang="zh-CN" sz="1200" dirty="0">
                <a:solidFill>
                  <a:schemeClr val="bg1"/>
                </a:solidFill>
                <a:latin typeface="微软雅黑" panose="020B0503020204020204" pitchFamily="34" charset="-122"/>
                <a:ea typeface="微软雅黑" panose="020B0503020204020204" pitchFamily="34" charset="-122"/>
              </a:rPr>
              <a:t> while </a:t>
            </a:r>
            <a:r>
              <a:rPr lang="zh-CN" altLang="zh-CN" sz="1200" dirty="0">
                <a:solidFill>
                  <a:schemeClr val="bg1"/>
                </a:solidFill>
                <a:latin typeface="微软雅黑" panose="020B0503020204020204" pitchFamily="34" charset="-122"/>
                <a:ea typeface="微软雅黑" panose="020B0503020204020204" pitchFamily="34" charset="-122"/>
              </a:rPr>
              <a:t>循环语法，包括条件表达式和循环体的解析，生成对应的</a:t>
            </a:r>
            <a:r>
              <a:rPr lang="en-US" altLang="zh-CN" sz="1200" dirty="0">
                <a:solidFill>
                  <a:schemeClr val="bg1"/>
                </a:solidFill>
                <a:latin typeface="微软雅黑" panose="020B0503020204020204" pitchFamily="34" charset="-122"/>
                <a:ea typeface="微软雅黑" panose="020B0503020204020204" pitchFamily="34" charset="-122"/>
              </a:rPr>
              <a:t> AST </a:t>
            </a:r>
            <a:r>
              <a:rPr lang="zh-CN" altLang="zh-CN" sz="1200" dirty="0">
                <a:solidFill>
                  <a:schemeClr val="bg1"/>
                </a:solidFill>
                <a:latin typeface="微软雅黑" panose="020B0503020204020204" pitchFamily="34" charset="-122"/>
                <a:ea typeface="微软雅黑" panose="020B0503020204020204" pitchFamily="34" charset="-122"/>
              </a:rPr>
              <a:t>节点</a:t>
            </a:r>
            <a:r>
              <a:rPr lang="zh-CN" altLang="en-US" sz="1200" dirty="0">
                <a:solidFill>
                  <a:schemeClr val="bg1"/>
                </a:solidFill>
                <a:latin typeface="微软雅黑" panose="020B0503020204020204" pitchFamily="34" charset="-122"/>
                <a:ea typeface="微软雅黑" panose="020B0503020204020204" pitchFamily="34" charset="-122"/>
              </a:rPr>
              <a:t>。</a:t>
            </a:r>
            <a:endParaRPr lang="zh-CN" altLang="zh-CN" sz="1200" dirty="0">
              <a:solidFill>
                <a:schemeClr val="bg1"/>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5381260" y="3485270"/>
            <a:ext cx="1452722" cy="763735"/>
          </a:xfrm>
          <a:prstGeom prst="rect">
            <a:avLst/>
          </a:prstGeom>
          <a:noFill/>
        </p:spPr>
        <p:txBody>
          <a:bodyPr wrap="square" rtlCol="0">
            <a:spAutoFit/>
          </a:bodyPr>
          <a:lstStyle/>
          <a:p>
            <a:pPr>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处理</a:t>
            </a:r>
            <a:r>
              <a:rPr lang="en-US" altLang="zh-CN" sz="1200" dirty="0">
                <a:solidFill>
                  <a:schemeClr val="bg1"/>
                </a:solidFill>
                <a:latin typeface="微软雅黑" panose="020B0503020204020204" pitchFamily="34" charset="-122"/>
                <a:ea typeface="微软雅黑" panose="020B0503020204020204" pitchFamily="34" charset="-122"/>
              </a:rPr>
              <a:t> if </a:t>
            </a:r>
            <a:r>
              <a:rPr lang="zh-CN" altLang="zh-CN" sz="1200" dirty="0">
                <a:solidFill>
                  <a:schemeClr val="bg1"/>
                </a:solidFill>
                <a:latin typeface="微软雅黑" panose="020B0503020204020204" pitchFamily="34" charset="-122"/>
                <a:ea typeface="微软雅黑" panose="020B0503020204020204" pitchFamily="34" charset="-122"/>
              </a:rPr>
              <a:t>表达式和</a:t>
            </a:r>
            <a:r>
              <a:rPr lang="en-US" altLang="zh-CN" sz="1200" dirty="0">
                <a:solidFill>
                  <a:schemeClr val="bg1"/>
                </a:solidFill>
                <a:latin typeface="微软雅黑" panose="020B0503020204020204" pitchFamily="34" charset="-122"/>
                <a:ea typeface="微软雅黑" panose="020B0503020204020204" pitchFamily="34" charset="-122"/>
              </a:rPr>
              <a:t> if </a:t>
            </a:r>
            <a:r>
              <a:rPr lang="zh-CN" altLang="zh-CN" sz="1200" dirty="0">
                <a:solidFill>
                  <a:schemeClr val="bg1"/>
                </a:solidFill>
                <a:latin typeface="微软雅黑" panose="020B0503020204020204" pitchFamily="34" charset="-122"/>
                <a:ea typeface="微软雅黑" panose="020B0503020204020204" pitchFamily="34" charset="-122"/>
              </a:rPr>
              <a:t>语句</a:t>
            </a:r>
            <a:r>
              <a:rPr lang="zh-CN" altLang="en-US" sz="1200" dirty="0">
                <a:solidFill>
                  <a:schemeClr val="bg1"/>
                </a:solidFill>
                <a:latin typeface="微软雅黑" panose="020B0503020204020204" pitchFamily="34" charset="-122"/>
                <a:ea typeface="微软雅黑" panose="020B0503020204020204" pitchFamily="34" charset="-122"/>
              </a:rPr>
              <a:t>，生成对应</a:t>
            </a:r>
            <a:r>
              <a:rPr lang="en-US" altLang="zh-CN" sz="1200" dirty="0">
                <a:solidFill>
                  <a:schemeClr val="bg1"/>
                </a:solidFill>
                <a:latin typeface="微软雅黑" panose="020B0503020204020204" pitchFamily="34" charset="-122"/>
                <a:ea typeface="微软雅黑" panose="020B0503020204020204" pitchFamily="34" charset="-122"/>
              </a:rPr>
              <a:t>AST</a:t>
            </a:r>
            <a:r>
              <a:rPr lang="zh-CN" altLang="en-US" sz="1200" dirty="0">
                <a:solidFill>
                  <a:schemeClr val="bg1"/>
                </a:solidFill>
                <a:latin typeface="微软雅黑" panose="020B0503020204020204" pitchFamily="34" charset="-122"/>
                <a:ea typeface="微软雅黑" panose="020B0503020204020204" pitchFamily="34" charset="-122"/>
              </a:rPr>
              <a:t>节点。</a:t>
            </a:r>
          </a:p>
        </p:txBody>
      </p:sp>
      <p:sp>
        <p:nvSpPr>
          <p:cNvPr id="109" name="Shape 368"/>
          <p:cNvSpPr/>
          <p:nvPr/>
        </p:nvSpPr>
        <p:spPr>
          <a:xfrm>
            <a:off x="7337110" y="5726115"/>
            <a:ext cx="1062148" cy="369330"/>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dirty="0">
                <a:solidFill>
                  <a:schemeClr val="bg1"/>
                </a:solidFill>
              </a:rPr>
              <a:t>循环结构</a:t>
            </a:r>
            <a:r>
              <a:rPr lang="en-US" altLang="zh-CN" sz="1600" dirty="0">
                <a:solidFill>
                  <a:schemeClr val="bg1"/>
                </a:solidFill>
              </a:rPr>
              <a:t> </a:t>
            </a:r>
            <a:endParaRPr sz="1600" dirty="0">
              <a:solidFill>
                <a:schemeClr val="bg1"/>
              </a:solidFill>
            </a:endParaRPr>
          </a:p>
        </p:txBody>
      </p:sp>
      <p:grpSp>
        <p:nvGrpSpPr>
          <p:cNvPr id="35" name="组合 34">
            <a:extLst>
              <a:ext uri="{FF2B5EF4-FFF2-40B4-BE49-F238E27FC236}">
                <a16:creationId xmlns:a16="http://schemas.microsoft.com/office/drawing/2014/main" id="{107EDA54-1649-47E7-A61E-B3A6AC6B3BD1}"/>
              </a:ext>
            </a:extLst>
          </p:cNvPr>
          <p:cNvGrpSpPr/>
          <p:nvPr/>
        </p:nvGrpSpPr>
        <p:grpSpPr>
          <a:xfrm rot="5400000">
            <a:off x="649322" y="487738"/>
            <a:ext cx="1057256" cy="1057256"/>
            <a:chOff x="1381885" y="2749834"/>
            <a:chExt cx="1404000" cy="1404000"/>
          </a:xfrm>
        </p:grpSpPr>
        <p:sp>
          <p:nvSpPr>
            <p:cNvPr id="36" name="椭圆 35">
              <a:extLst>
                <a:ext uri="{FF2B5EF4-FFF2-40B4-BE49-F238E27FC236}">
                  <a16:creationId xmlns:a16="http://schemas.microsoft.com/office/drawing/2014/main" id="{75E314E9-BB62-4565-94DB-3DB116954DF2}"/>
                </a:ext>
              </a:extLst>
            </p:cNvPr>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Group 32">
              <a:extLst>
                <a:ext uri="{FF2B5EF4-FFF2-40B4-BE49-F238E27FC236}">
                  <a16:creationId xmlns:a16="http://schemas.microsoft.com/office/drawing/2014/main" id="{BB71D954-78E6-4C4D-ABB7-3DB62CF83905}"/>
                </a:ext>
              </a:extLst>
            </p:cNvPr>
            <p:cNvGrpSpPr/>
            <p:nvPr/>
          </p:nvGrpSpPr>
          <p:grpSpPr>
            <a:xfrm>
              <a:off x="1406855" y="2773316"/>
              <a:ext cx="1354060" cy="1356796"/>
              <a:chOff x="3692576" y="1742634"/>
              <a:chExt cx="2790379" cy="2796023"/>
            </a:xfrm>
          </p:grpSpPr>
          <p:grpSp>
            <p:nvGrpSpPr>
              <p:cNvPr id="38" name="组合 79">
                <a:extLst>
                  <a:ext uri="{FF2B5EF4-FFF2-40B4-BE49-F238E27FC236}">
                    <a16:creationId xmlns:a16="http://schemas.microsoft.com/office/drawing/2014/main" id="{D728B9EC-20FB-42C4-B4B7-826046893649}"/>
                  </a:ext>
                </a:extLst>
              </p:cNvPr>
              <p:cNvGrpSpPr/>
              <p:nvPr/>
            </p:nvGrpSpPr>
            <p:grpSpPr bwMode="auto">
              <a:xfrm>
                <a:off x="3692576" y="1742634"/>
                <a:ext cx="2790379" cy="2796023"/>
                <a:chOff x="6379729" y="2488774"/>
                <a:chExt cx="2513016" cy="2513016"/>
              </a:xfrm>
            </p:grpSpPr>
            <p:sp>
              <p:nvSpPr>
                <p:cNvPr id="40" name="任意多边形 82">
                  <a:extLst>
                    <a:ext uri="{FF2B5EF4-FFF2-40B4-BE49-F238E27FC236}">
                      <a16:creationId xmlns:a16="http://schemas.microsoft.com/office/drawing/2014/main" id="{BE1E6B5D-AD80-4966-88BC-94966F746528}"/>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41" name="任意多边形 83">
                  <a:extLst>
                    <a:ext uri="{FF2B5EF4-FFF2-40B4-BE49-F238E27FC236}">
                      <a16:creationId xmlns:a16="http://schemas.microsoft.com/office/drawing/2014/main" id="{491A311B-5573-46E4-8073-E54376C510FF}"/>
                    </a:ext>
                  </a:extLst>
                </p:cNvPr>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39" name="椭圆 80">
                <a:extLst>
                  <a:ext uri="{FF2B5EF4-FFF2-40B4-BE49-F238E27FC236}">
                    <a16:creationId xmlns:a16="http://schemas.microsoft.com/office/drawing/2014/main" id="{BEEAFB52-AB04-4627-89DA-F8E94AAB78BA}"/>
                  </a:ext>
                </a:extLst>
              </p:cNvPr>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42" name="文本框 41">
            <a:extLst>
              <a:ext uri="{FF2B5EF4-FFF2-40B4-BE49-F238E27FC236}">
                <a16:creationId xmlns:a16="http://schemas.microsoft.com/office/drawing/2014/main" id="{A3216BE7-F73B-4F28-A9AE-21221AC047F1}"/>
              </a:ext>
            </a:extLst>
          </p:cNvPr>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43" name="矩形 42">
            <a:extLst>
              <a:ext uri="{FF2B5EF4-FFF2-40B4-BE49-F238E27FC236}">
                <a16:creationId xmlns:a16="http://schemas.microsoft.com/office/drawing/2014/main" id="{C4C15D05-51CA-4585-891C-9502679B3443}"/>
              </a:ext>
            </a:extLst>
          </p:cNvPr>
          <p:cNvSpPr/>
          <p:nvPr/>
        </p:nvSpPr>
        <p:spPr>
          <a:xfrm>
            <a:off x="1799375" y="383602"/>
            <a:ext cx="1723549" cy="719556"/>
          </a:xfrm>
          <a:prstGeom prst="rect">
            <a:avLst/>
          </a:prstGeom>
        </p:spPr>
        <p:txBody>
          <a:bodyPr wrap="none">
            <a:spAutoFit/>
          </a:bodyPr>
          <a:lstStyle/>
          <a:p>
            <a:pPr>
              <a:lnSpc>
                <a:spcPct val="200000"/>
              </a:lnSpc>
            </a:pPr>
            <a:r>
              <a:rPr lang="zh-CN" altLang="en-US" sz="2400" b="1" dirty="0">
                <a:solidFill>
                  <a:schemeClr val="bg1"/>
                </a:solidFill>
                <a:latin typeface="微软雅黑" panose="020B0503020204020204" pitchFamily="34" charset="-122"/>
                <a:ea typeface="微软雅黑" panose="020B0503020204020204" pitchFamily="34" charset="-122"/>
              </a:rPr>
              <a:t>语法分析器</a:t>
            </a:r>
          </a:p>
        </p:txBody>
      </p:sp>
      <p:sp>
        <p:nvSpPr>
          <p:cNvPr id="44" name="文本框 43">
            <a:extLst>
              <a:ext uri="{FF2B5EF4-FFF2-40B4-BE49-F238E27FC236}">
                <a16:creationId xmlns:a16="http://schemas.microsoft.com/office/drawing/2014/main" id="{C408973C-FE16-4FE2-93BD-FE72508DEF94}"/>
              </a:ext>
            </a:extLst>
          </p:cNvPr>
          <p:cNvSpPr txBox="1"/>
          <p:nvPr/>
        </p:nvSpPr>
        <p:spPr>
          <a:xfrm>
            <a:off x="1799375" y="1034236"/>
            <a:ext cx="5022106" cy="33855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Design and Implementation of Parser</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5" name="Shape 384">
            <a:extLst>
              <a:ext uri="{FF2B5EF4-FFF2-40B4-BE49-F238E27FC236}">
                <a16:creationId xmlns:a16="http://schemas.microsoft.com/office/drawing/2014/main" id="{BE2E78C7-BD55-4CF7-8633-A5194B3CA3F4}"/>
              </a:ext>
            </a:extLst>
          </p:cNvPr>
          <p:cNvSpPr/>
          <p:nvPr/>
        </p:nvSpPr>
        <p:spPr>
          <a:xfrm>
            <a:off x="2506398" y="2014483"/>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46" name="Shape 385">
            <a:extLst>
              <a:ext uri="{FF2B5EF4-FFF2-40B4-BE49-F238E27FC236}">
                <a16:creationId xmlns:a16="http://schemas.microsoft.com/office/drawing/2014/main" id="{E3F33B18-CBAF-4A69-A85A-2B2D38DDE803}"/>
              </a:ext>
            </a:extLst>
          </p:cNvPr>
          <p:cNvSpPr/>
          <p:nvPr/>
        </p:nvSpPr>
        <p:spPr>
          <a:xfrm flipH="1">
            <a:off x="882515" y="2748579"/>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47" name="Shape 386">
            <a:extLst>
              <a:ext uri="{FF2B5EF4-FFF2-40B4-BE49-F238E27FC236}">
                <a16:creationId xmlns:a16="http://schemas.microsoft.com/office/drawing/2014/main" id="{F5CC616E-838A-4470-A71A-F263C7B1CC95}"/>
              </a:ext>
            </a:extLst>
          </p:cNvPr>
          <p:cNvSpPr/>
          <p:nvPr/>
        </p:nvSpPr>
        <p:spPr>
          <a:xfrm flipH="1">
            <a:off x="1930356" y="2156151"/>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48" name="Shape 387">
            <a:extLst>
              <a:ext uri="{FF2B5EF4-FFF2-40B4-BE49-F238E27FC236}">
                <a16:creationId xmlns:a16="http://schemas.microsoft.com/office/drawing/2014/main" id="{001C6DFE-A65D-4D49-897D-F9AC158CD618}"/>
              </a:ext>
            </a:extLst>
          </p:cNvPr>
          <p:cNvSpPr/>
          <p:nvPr/>
        </p:nvSpPr>
        <p:spPr>
          <a:xfrm flipH="1">
            <a:off x="292592" y="2896954"/>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49" name="Shape 388">
            <a:extLst>
              <a:ext uri="{FF2B5EF4-FFF2-40B4-BE49-F238E27FC236}">
                <a16:creationId xmlns:a16="http://schemas.microsoft.com/office/drawing/2014/main" id="{A4383702-4BC8-4699-A309-EEDCC806D8A8}"/>
              </a:ext>
            </a:extLst>
          </p:cNvPr>
          <p:cNvSpPr/>
          <p:nvPr/>
        </p:nvSpPr>
        <p:spPr>
          <a:xfrm flipV="1">
            <a:off x="1692435" y="2014483"/>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50" name="Shape 389">
            <a:extLst>
              <a:ext uri="{FF2B5EF4-FFF2-40B4-BE49-F238E27FC236}">
                <a16:creationId xmlns:a16="http://schemas.microsoft.com/office/drawing/2014/main" id="{AE569B59-84F9-4338-B020-BB9642505AF3}"/>
              </a:ext>
            </a:extLst>
          </p:cNvPr>
          <p:cNvSpPr/>
          <p:nvPr/>
        </p:nvSpPr>
        <p:spPr>
          <a:xfrm>
            <a:off x="1689022" y="2020538"/>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51" name="Shape 390">
            <a:extLst>
              <a:ext uri="{FF2B5EF4-FFF2-40B4-BE49-F238E27FC236}">
                <a16:creationId xmlns:a16="http://schemas.microsoft.com/office/drawing/2014/main" id="{D5FD0C4F-CB71-43CA-BC73-CC87D48D441F}"/>
              </a:ext>
            </a:extLst>
          </p:cNvPr>
          <p:cNvSpPr/>
          <p:nvPr/>
        </p:nvSpPr>
        <p:spPr>
          <a:xfrm flipH="1" flipV="1">
            <a:off x="882514" y="2748579"/>
            <a:ext cx="806509"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54" name="文本框 53">
            <a:extLst>
              <a:ext uri="{FF2B5EF4-FFF2-40B4-BE49-F238E27FC236}">
                <a16:creationId xmlns:a16="http://schemas.microsoft.com/office/drawing/2014/main" id="{A6DCD795-545A-4C68-A345-D53B1E6DA129}"/>
              </a:ext>
            </a:extLst>
          </p:cNvPr>
          <p:cNvSpPr txBox="1"/>
          <p:nvPr/>
        </p:nvSpPr>
        <p:spPr>
          <a:xfrm>
            <a:off x="169481" y="4155894"/>
            <a:ext cx="1452722" cy="1225400"/>
          </a:xfrm>
          <a:prstGeom prst="rect">
            <a:avLst/>
          </a:prstGeom>
          <a:noFill/>
        </p:spPr>
        <p:txBody>
          <a:bodyPr wrap="square" rtlCol="0">
            <a:spAutoFit/>
          </a:bodyPr>
          <a:lstStyle/>
          <a:p>
            <a:pPr>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处理原子表达式元素，包括字面量、标识符、括号表达式</a:t>
            </a:r>
            <a:r>
              <a:rPr lang="zh-CN" altLang="en-US" sz="1200" dirty="0">
                <a:solidFill>
                  <a:schemeClr val="bg1"/>
                </a:solidFill>
                <a:latin typeface="微软雅黑" panose="020B0503020204020204" pitchFamily="34" charset="-122"/>
                <a:ea typeface="微软雅黑" panose="020B0503020204020204" pitchFamily="34" charset="-122"/>
              </a:rPr>
              <a:t>。</a:t>
            </a:r>
            <a:r>
              <a:rPr lang="zh-CN" altLang="zh-CN" sz="1200" dirty="0">
                <a:solidFill>
                  <a:schemeClr val="bg1"/>
                </a:solidFill>
                <a:latin typeface="微软雅黑" panose="020B0503020204020204" pitchFamily="34" charset="-122"/>
                <a:ea typeface="微软雅黑" panose="020B0503020204020204" pitchFamily="34" charset="-122"/>
              </a:rPr>
              <a:t>为复杂表达式提供基础组件</a:t>
            </a:r>
          </a:p>
        </p:txBody>
      </p:sp>
      <p:sp>
        <p:nvSpPr>
          <p:cNvPr id="57" name="文本框 56">
            <a:extLst>
              <a:ext uri="{FF2B5EF4-FFF2-40B4-BE49-F238E27FC236}">
                <a16:creationId xmlns:a16="http://schemas.microsoft.com/office/drawing/2014/main" id="{01606F60-0ECE-4E1E-99C5-6DC2ADD6F19E}"/>
              </a:ext>
            </a:extLst>
          </p:cNvPr>
          <p:cNvSpPr txBox="1"/>
          <p:nvPr/>
        </p:nvSpPr>
        <p:spPr>
          <a:xfrm>
            <a:off x="292592" y="3024556"/>
            <a:ext cx="1189132" cy="923330"/>
          </a:xfrm>
          <a:prstGeom prst="rect">
            <a:avLst/>
          </a:prstGeom>
          <a:noFill/>
        </p:spPr>
        <p:txBody>
          <a:bodyPr wrap="square" rtlCol="0">
            <a:spAutoFit/>
          </a:bodyPr>
          <a:lstStyle/>
          <a:p>
            <a:r>
              <a:rPr lang="en-US" altLang="zh-CN" dirty="0"/>
              <a:t>3.1</a:t>
            </a:r>
          </a:p>
          <a:p>
            <a:r>
              <a:rPr lang="zh-CN" altLang="en-US" dirty="0"/>
              <a:t>基本表达式</a:t>
            </a:r>
          </a:p>
        </p:txBody>
      </p:sp>
      <p:sp>
        <p:nvSpPr>
          <p:cNvPr id="58" name="文本框 57">
            <a:extLst>
              <a:ext uri="{FF2B5EF4-FFF2-40B4-BE49-F238E27FC236}">
                <a16:creationId xmlns:a16="http://schemas.microsoft.com/office/drawing/2014/main" id="{EE63F994-EB83-4101-93CD-E07BC4846F93}"/>
              </a:ext>
            </a:extLst>
          </p:cNvPr>
          <p:cNvSpPr txBox="1"/>
          <p:nvPr/>
        </p:nvSpPr>
        <p:spPr>
          <a:xfrm>
            <a:off x="1941318" y="2170517"/>
            <a:ext cx="1206500" cy="1200329"/>
          </a:xfrm>
          <a:prstGeom prst="rect">
            <a:avLst/>
          </a:prstGeom>
          <a:noFill/>
        </p:spPr>
        <p:txBody>
          <a:bodyPr wrap="square" rtlCol="0">
            <a:spAutoFit/>
          </a:bodyPr>
          <a:lstStyle/>
          <a:p>
            <a:r>
              <a:rPr lang="en-US" altLang="zh-CN" dirty="0"/>
              <a:t>3.2</a:t>
            </a:r>
          </a:p>
          <a:p>
            <a:pPr algn="r"/>
            <a:r>
              <a:rPr lang="zh-CN" altLang="en-US" dirty="0"/>
              <a:t>表达式的计算与比较</a:t>
            </a:r>
          </a:p>
        </p:txBody>
      </p:sp>
      <p:sp>
        <p:nvSpPr>
          <p:cNvPr id="60" name="文本框 59">
            <a:extLst>
              <a:ext uri="{FF2B5EF4-FFF2-40B4-BE49-F238E27FC236}">
                <a16:creationId xmlns:a16="http://schemas.microsoft.com/office/drawing/2014/main" id="{1EB7962C-AF99-4581-9990-4DFF07A04ED0}"/>
              </a:ext>
            </a:extLst>
          </p:cNvPr>
          <p:cNvSpPr txBox="1"/>
          <p:nvPr/>
        </p:nvSpPr>
        <p:spPr>
          <a:xfrm>
            <a:off x="3901252" y="3154338"/>
            <a:ext cx="1107996" cy="646331"/>
          </a:xfrm>
          <a:prstGeom prst="rect">
            <a:avLst/>
          </a:prstGeom>
          <a:noFill/>
        </p:spPr>
        <p:txBody>
          <a:bodyPr wrap="none" rtlCol="0">
            <a:spAutoFit/>
          </a:bodyPr>
          <a:lstStyle/>
          <a:p>
            <a:r>
              <a:rPr lang="en-US" altLang="zh-CN" dirty="0"/>
              <a:t>3.7</a:t>
            </a:r>
          </a:p>
          <a:p>
            <a:r>
              <a:rPr lang="zh-CN" altLang="en-US" dirty="0"/>
              <a:t>函数调用</a:t>
            </a:r>
          </a:p>
        </p:txBody>
      </p:sp>
      <p:sp>
        <p:nvSpPr>
          <p:cNvPr id="65" name="文本框 64">
            <a:extLst>
              <a:ext uri="{FF2B5EF4-FFF2-40B4-BE49-F238E27FC236}">
                <a16:creationId xmlns:a16="http://schemas.microsoft.com/office/drawing/2014/main" id="{7CD8821E-FCF1-4491-94AE-8A169C1A27F5}"/>
              </a:ext>
            </a:extLst>
          </p:cNvPr>
          <p:cNvSpPr txBox="1"/>
          <p:nvPr/>
        </p:nvSpPr>
        <p:spPr>
          <a:xfrm>
            <a:off x="5581973" y="2442584"/>
            <a:ext cx="1107996" cy="646331"/>
          </a:xfrm>
          <a:prstGeom prst="rect">
            <a:avLst/>
          </a:prstGeom>
          <a:noFill/>
        </p:spPr>
        <p:txBody>
          <a:bodyPr wrap="none" rtlCol="0">
            <a:spAutoFit/>
          </a:bodyPr>
          <a:lstStyle/>
          <a:p>
            <a:r>
              <a:rPr lang="en-US" altLang="zh-CN" dirty="0"/>
              <a:t>4.1</a:t>
            </a:r>
          </a:p>
          <a:p>
            <a:r>
              <a:rPr lang="zh-CN" altLang="en-US" dirty="0"/>
              <a:t>选择结构</a:t>
            </a:r>
          </a:p>
        </p:txBody>
      </p:sp>
      <p:sp>
        <p:nvSpPr>
          <p:cNvPr id="66" name="文本框 65">
            <a:extLst>
              <a:ext uri="{FF2B5EF4-FFF2-40B4-BE49-F238E27FC236}">
                <a16:creationId xmlns:a16="http://schemas.microsoft.com/office/drawing/2014/main" id="{365B86BF-84F3-43FD-8111-FAE997B33B1F}"/>
              </a:ext>
            </a:extLst>
          </p:cNvPr>
          <p:cNvSpPr txBox="1"/>
          <p:nvPr/>
        </p:nvSpPr>
        <p:spPr>
          <a:xfrm>
            <a:off x="8128150" y="3128134"/>
            <a:ext cx="1107996" cy="646331"/>
          </a:xfrm>
          <a:prstGeom prst="rect">
            <a:avLst/>
          </a:prstGeom>
          <a:noFill/>
        </p:spPr>
        <p:txBody>
          <a:bodyPr wrap="none" rtlCol="0">
            <a:spAutoFit/>
          </a:bodyPr>
          <a:lstStyle/>
          <a:p>
            <a:r>
              <a:rPr lang="en-US" altLang="zh-CN" dirty="0"/>
              <a:t>5.1</a:t>
            </a:r>
          </a:p>
          <a:p>
            <a:r>
              <a:rPr lang="zh-CN" altLang="en-US" dirty="0"/>
              <a:t>循环结构</a:t>
            </a:r>
          </a:p>
        </p:txBody>
      </p:sp>
      <p:sp>
        <p:nvSpPr>
          <p:cNvPr id="69" name="Shape 368">
            <a:extLst>
              <a:ext uri="{FF2B5EF4-FFF2-40B4-BE49-F238E27FC236}">
                <a16:creationId xmlns:a16="http://schemas.microsoft.com/office/drawing/2014/main" id="{F413DCB0-8EB6-46FB-9718-67EE88EFE0B4}"/>
              </a:ext>
            </a:extLst>
          </p:cNvPr>
          <p:cNvSpPr/>
          <p:nvPr/>
        </p:nvSpPr>
        <p:spPr>
          <a:xfrm>
            <a:off x="110687" y="5815313"/>
            <a:ext cx="3588481" cy="369330"/>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zh-CN" altLang="en-US" dirty="0">
                <a:solidFill>
                  <a:schemeClr val="bg1"/>
                </a:solidFill>
              </a:rPr>
              <a:t>基本表达式，表达式的计算与比较</a:t>
            </a:r>
            <a:endParaRPr sz="1600" dirty="0">
              <a:solidFill>
                <a:schemeClr val="bg1"/>
              </a:solidFill>
            </a:endParaRPr>
          </a:p>
        </p:txBody>
      </p:sp>
      <p:pic>
        <p:nvPicPr>
          <p:cNvPr id="70" name="图片 69" descr="屏幕截图 2025-05-10 124327">
            <a:extLst>
              <a:ext uri="{FF2B5EF4-FFF2-40B4-BE49-F238E27FC236}">
                <a16:creationId xmlns:a16="http://schemas.microsoft.com/office/drawing/2014/main" id="{EBB0492D-ACA4-4AEF-AF81-9FEE2C94D10E}"/>
              </a:ext>
            </a:extLst>
          </p:cNvPr>
          <p:cNvPicPr/>
          <p:nvPr/>
        </p:nvPicPr>
        <p:blipFill rotWithShape="1">
          <a:blip r:embed="rId2"/>
          <a:srcRect r="64900"/>
          <a:stretch/>
        </p:blipFill>
        <p:spPr>
          <a:xfrm>
            <a:off x="1840445" y="3595780"/>
            <a:ext cx="1846795" cy="762000"/>
          </a:xfrm>
          <a:prstGeom prst="rect">
            <a:avLst/>
          </a:prstGeom>
        </p:spPr>
      </p:pic>
      <p:pic>
        <p:nvPicPr>
          <p:cNvPr id="71" name="图片 70" descr="屏幕截图 2025-05-10 124332">
            <a:extLst>
              <a:ext uri="{FF2B5EF4-FFF2-40B4-BE49-F238E27FC236}">
                <a16:creationId xmlns:a16="http://schemas.microsoft.com/office/drawing/2014/main" id="{E7F8E8B3-A21E-41CC-B914-A3D1ACC1489D}"/>
              </a:ext>
            </a:extLst>
          </p:cNvPr>
          <p:cNvPicPr/>
          <p:nvPr/>
        </p:nvPicPr>
        <p:blipFill rotWithShape="1">
          <a:blip r:embed="rId3"/>
          <a:srcRect r="65153"/>
          <a:stretch/>
        </p:blipFill>
        <p:spPr>
          <a:xfrm>
            <a:off x="1850632" y="4440897"/>
            <a:ext cx="1836608" cy="899795"/>
          </a:xfrm>
          <a:prstGeom prst="rect">
            <a:avLst/>
          </a:prstGeom>
        </p:spPr>
      </p:pic>
      <p:sp>
        <p:nvSpPr>
          <p:cNvPr id="5" name="文本框 4">
            <a:extLst>
              <a:ext uri="{FF2B5EF4-FFF2-40B4-BE49-F238E27FC236}">
                <a16:creationId xmlns:a16="http://schemas.microsoft.com/office/drawing/2014/main" id="{40965E48-17E3-4B74-A6B1-3FC50E20D675}"/>
              </a:ext>
            </a:extLst>
          </p:cNvPr>
          <p:cNvSpPr txBox="1"/>
          <p:nvPr/>
        </p:nvSpPr>
        <p:spPr>
          <a:xfrm>
            <a:off x="10291816" y="4971360"/>
            <a:ext cx="415498" cy="369332"/>
          </a:xfrm>
          <a:prstGeom prst="rect">
            <a:avLst/>
          </a:prstGeom>
          <a:noFill/>
        </p:spPr>
        <p:txBody>
          <a:bodyPr wrap="none" rtlCol="0">
            <a:spAutoFit/>
          </a:bodyPr>
          <a:lstStyle/>
          <a:p>
            <a:r>
              <a:rPr lang="zh-CN" altLang="en-US" dirty="0">
                <a:solidFill>
                  <a:schemeClr val="bg1"/>
                </a:solidFill>
              </a:rPr>
              <a:t>等</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6" y="3344878"/>
            <a:ext cx="4959929"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总结与思考</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7" y="3868098"/>
            <a:ext cx="5022106" cy="369332"/>
          </a:xfrm>
          <a:prstGeom prst="snip1Rect">
            <a:avLst>
              <a:gd name="adj" fmla="val 0"/>
            </a:avLst>
          </a:prstGeom>
          <a:noFill/>
          <a:ln w="28575">
            <a:noFill/>
          </a:ln>
        </p:spPr>
        <p:txBody>
          <a:bodyPr wrap="square" rtlCol="0">
            <a:spAutoFit/>
          </a:bodyPr>
          <a:lstStyle/>
          <a:p>
            <a:pPr algn="ctr"/>
            <a:r>
              <a:rPr lang="en-US" altLang="zh-CN" sz="1800" dirty="0">
                <a:solidFill>
                  <a:schemeClr val="bg1"/>
                </a:solidFill>
                <a:latin typeface="Arial" panose="020B0604020202020204" pitchFamily="34" charset="0"/>
                <a:ea typeface="华文仿宋" panose="02010600040101010101" pitchFamily="2" charset="-122"/>
                <a:cs typeface="Arial" panose="020B0604020202020204" pitchFamily="34" charset="0"/>
              </a:rPr>
              <a:t>Summary and Reflection</a:t>
            </a:r>
            <a:endParaRPr lang="zh-CN" altLang="en-US" sz="18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40" name="Group 3"/>
          <p:cNvGrpSpPr/>
          <p:nvPr/>
        </p:nvGrpSpPr>
        <p:grpSpPr>
          <a:xfrm>
            <a:off x="7770233" y="807980"/>
            <a:ext cx="4355537" cy="4516206"/>
            <a:chOff x="7524427" y="2643602"/>
            <a:chExt cx="2319798" cy="2672407"/>
          </a:xfrm>
        </p:grpSpPr>
        <p:sp>
          <p:nvSpPr>
            <p:cNvPr id="41" name="椭圆 24"/>
            <p:cNvSpPr/>
            <p:nvPr/>
          </p:nvSpPr>
          <p:spPr>
            <a:xfrm>
              <a:off x="7524427" y="2996211"/>
              <a:ext cx="2319798" cy="2319798"/>
            </a:xfrm>
            <a:prstGeom prst="ellipse">
              <a:avLst/>
            </a:pr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2" name="椭圆 25"/>
            <p:cNvSpPr/>
            <p:nvPr/>
          </p:nvSpPr>
          <p:spPr>
            <a:xfrm>
              <a:off x="7607276" y="3051373"/>
              <a:ext cx="2045203" cy="2045203"/>
            </a:xfrm>
            <a:prstGeom prst="ellipse">
              <a:avLst/>
            </a:prstGeom>
            <a:solidFill>
              <a:srgbClr val="243152"/>
            </a:solidFill>
            <a:ln w="25400" cap="flat" cmpd="sng" algn="ctr">
              <a:noFill/>
              <a:prstDash val="solid"/>
            </a:ln>
            <a:effectLst>
              <a:innerShdw blurRad="63500" dist="50800" dir="162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 name="椭圆 34"/>
            <p:cNvSpPr/>
            <p:nvPr/>
          </p:nvSpPr>
          <p:spPr>
            <a:xfrm>
              <a:off x="8174659" y="2643602"/>
              <a:ext cx="725909" cy="630779"/>
            </a:xfrm>
            <a:prstGeom prst="ellipse">
              <a:avLst/>
            </a:pr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4" name="Group 7"/>
          <p:cNvGrpSpPr/>
          <p:nvPr/>
        </p:nvGrpSpPr>
        <p:grpSpPr>
          <a:xfrm>
            <a:off x="3833329" y="2677567"/>
            <a:ext cx="4716541" cy="4109873"/>
            <a:chOff x="4659642" y="2337272"/>
            <a:chExt cx="3474530" cy="3773740"/>
          </a:xfrm>
        </p:grpSpPr>
        <p:sp>
          <p:nvSpPr>
            <p:cNvPr id="45" name="椭圆 5"/>
            <p:cNvSpPr/>
            <p:nvPr/>
          </p:nvSpPr>
          <p:spPr>
            <a:xfrm rot="19406748">
              <a:off x="4659642" y="2413793"/>
              <a:ext cx="3474530" cy="3697219"/>
            </a:xfrm>
            <a:custGeom>
              <a:avLst/>
              <a:gdLst/>
              <a:ahLst/>
              <a:cxnLst/>
              <a:rect l="l" t="t" r="r" b="b"/>
              <a:pathLst>
                <a:path w="2474483" h="2387362">
                  <a:moveTo>
                    <a:pt x="1023374" y="0"/>
                  </a:moveTo>
                  <a:cubicBezTo>
                    <a:pt x="1588568" y="0"/>
                    <a:pt x="2046748" y="458180"/>
                    <a:pt x="2046748" y="1023374"/>
                  </a:cubicBezTo>
                  <a:cubicBezTo>
                    <a:pt x="2046748" y="1223242"/>
                    <a:pt x="1989452" y="1409727"/>
                    <a:pt x="1889481" y="1566731"/>
                  </a:cubicBezTo>
                  <a:lnTo>
                    <a:pt x="2190488" y="1759978"/>
                  </a:lnTo>
                  <a:lnTo>
                    <a:pt x="2324749" y="1550850"/>
                  </a:lnTo>
                  <a:lnTo>
                    <a:pt x="2474483" y="2237628"/>
                  </a:lnTo>
                  <a:lnTo>
                    <a:pt x="1787705" y="2387362"/>
                  </a:lnTo>
                  <a:lnTo>
                    <a:pt x="1921966" y="2178234"/>
                  </a:lnTo>
                  <a:lnTo>
                    <a:pt x="1518160" y="1918989"/>
                  </a:lnTo>
                  <a:cubicBezTo>
                    <a:pt x="1371651" y="2000515"/>
                    <a:pt x="1202912" y="2046748"/>
                    <a:pt x="1023374" y="2046748"/>
                  </a:cubicBezTo>
                  <a:cubicBezTo>
                    <a:pt x="458180" y="2046748"/>
                    <a:pt x="0" y="1588568"/>
                    <a:pt x="0" y="1023374"/>
                  </a:cubicBezTo>
                  <a:cubicBezTo>
                    <a:pt x="0" y="458180"/>
                    <a:pt x="458180" y="0"/>
                    <a:pt x="1023374" y="0"/>
                  </a:cubicBezTo>
                  <a:close/>
                </a:path>
              </a:pathLst>
            </a:cu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6" name="椭圆 27"/>
            <p:cNvSpPr/>
            <p:nvPr/>
          </p:nvSpPr>
          <p:spPr>
            <a:xfrm rot="19406748">
              <a:off x="4666218" y="2930338"/>
              <a:ext cx="2645603" cy="2709731"/>
            </a:xfrm>
            <a:prstGeom prst="ellipse">
              <a:avLst/>
            </a:prstGeom>
            <a:solidFill>
              <a:srgbClr val="243152"/>
            </a:solidFill>
            <a:ln w="25400" cap="flat" cmpd="sng" algn="ctr">
              <a:noFill/>
              <a:prstDash val="solid"/>
            </a:ln>
            <a:effectLst>
              <a:innerShdw blurRad="63500" dist="50800" dir="162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9" name="椭圆 32"/>
            <p:cNvSpPr/>
            <p:nvPr/>
          </p:nvSpPr>
          <p:spPr>
            <a:xfrm>
              <a:off x="5264661" y="2337272"/>
              <a:ext cx="900365" cy="900365"/>
            </a:xfrm>
            <a:prstGeom prst="ellipse">
              <a:avLst/>
            </a:pr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60" name="Group 11"/>
          <p:cNvGrpSpPr/>
          <p:nvPr/>
        </p:nvGrpSpPr>
        <p:grpSpPr>
          <a:xfrm>
            <a:off x="-5109" y="1934827"/>
            <a:ext cx="4216844" cy="4497902"/>
            <a:chOff x="2195834" y="1516327"/>
            <a:chExt cx="3106419" cy="4130035"/>
          </a:xfrm>
        </p:grpSpPr>
        <p:sp>
          <p:nvSpPr>
            <p:cNvPr id="61" name="椭圆 5"/>
            <p:cNvSpPr/>
            <p:nvPr/>
          </p:nvSpPr>
          <p:spPr>
            <a:xfrm>
              <a:off x="2195834" y="1984975"/>
              <a:ext cx="3106419" cy="3661387"/>
            </a:xfrm>
            <a:custGeom>
              <a:avLst/>
              <a:gdLst/>
              <a:ahLst/>
              <a:cxnLst/>
              <a:rect l="l" t="t" r="r" b="b"/>
              <a:pathLst>
                <a:path w="2474483" h="2387362">
                  <a:moveTo>
                    <a:pt x="1023374" y="0"/>
                  </a:moveTo>
                  <a:cubicBezTo>
                    <a:pt x="1588568" y="0"/>
                    <a:pt x="2046748" y="458180"/>
                    <a:pt x="2046748" y="1023374"/>
                  </a:cubicBezTo>
                  <a:cubicBezTo>
                    <a:pt x="2046748" y="1223242"/>
                    <a:pt x="1989452" y="1409727"/>
                    <a:pt x="1889481" y="1566731"/>
                  </a:cubicBezTo>
                  <a:lnTo>
                    <a:pt x="2190488" y="1759978"/>
                  </a:lnTo>
                  <a:lnTo>
                    <a:pt x="2324749" y="1550850"/>
                  </a:lnTo>
                  <a:lnTo>
                    <a:pt x="2474483" y="2237628"/>
                  </a:lnTo>
                  <a:lnTo>
                    <a:pt x="1787705" y="2387362"/>
                  </a:lnTo>
                  <a:lnTo>
                    <a:pt x="1921966" y="2178234"/>
                  </a:lnTo>
                  <a:lnTo>
                    <a:pt x="1518160" y="1918989"/>
                  </a:lnTo>
                  <a:cubicBezTo>
                    <a:pt x="1371651" y="2000515"/>
                    <a:pt x="1202912" y="2046748"/>
                    <a:pt x="1023374" y="2046748"/>
                  </a:cubicBezTo>
                  <a:cubicBezTo>
                    <a:pt x="458180" y="2046748"/>
                    <a:pt x="0" y="1588568"/>
                    <a:pt x="0" y="1023374"/>
                  </a:cubicBezTo>
                  <a:cubicBezTo>
                    <a:pt x="0" y="458180"/>
                    <a:pt x="458180" y="0"/>
                    <a:pt x="1023374" y="0"/>
                  </a:cubicBezTo>
                  <a:close/>
                </a:path>
              </a:pathLst>
            </a:custGeom>
            <a:solidFill>
              <a:schemeClr val="bg1">
                <a:lumMod val="95000"/>
              </a:schemeClr>
            </a:solidFill>
            <a:ln w="25400" cap="flat" cmpd="sng" algn="ctr">
              <a:solidFill>
                <a:schemeClr val="tx1">
                  <a:lumMod val="50000"/>
                  <a:lumOff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2" name="椭圆 29"/>
            <p:cNvSpPr/>
            <p:nvPr/>
          </p:nvSpPr>
          <p:spPr>
            <a:xfrm>
              <a:off x="2290359" y="2033780"/>
              <a:ext cx="2312439" cy="2986356"/>
            </a:xfrm>
            <a:prstGeom prst="ellipse">
              <a:avLst/>
            </a:prstGeom>
            <a:solidFill>
              <a:srgbClr val="243152"/>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3" name="椭圆 30"/>
            <p:cNvSpPr/>
            <p:nvPr/>
          </p:nvSpPr>
          <p:spPr>
            <a:xfrm>
              <a:off x="3225154" y="1516327"/>
              <a:ext cx="900365" cy="900365"/>
            </a:xfrm>
            <a:prstGeom prst="ellipse">
              <a:avLst/>
            </a:pr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64" name="TextBox 16"/>
          <p:cNvSpPr txBox="1"/>
          <p:nvPr/>
        </p:nvSpPr>
        <p:spPr>
          <a:xfrm>
            <a:off x="4715299" y="2643298"/>
            <a:ext cx="1131944" cy="1176824"/>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4000" b="1" i="0" u="none" strike="noStrike" kern="0" cap="none" spc="0" normalizeH="0" baseline="0" noProof="0" dirty="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rPr>
              <a:t>2</a:t>
            </a:r>
            <a:endParaRPr kumimoji="0" lang="zh-CN" altLang="en-US" sz="4000" b="1" i="0" u="none" strike="noStrike" kern="0" cap="none" spc="0" normalizeH="0" baseline="0" noProof="0" dirty="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endParaRPr>
          </a:p>
        </p:txBody>
      </p:sp>
      <p:sp>
        <p:nvSpPr>
          <p:cNvPr id="65" name="TextBox 17"/>
          <p:cNvSpPr txBox="1"/>
          <p:nvPr/>
        </p:nvSpPr>
        <p:spPr>
          <a:xfrm>
            <a:off x="9053253" y="882549"/>
            <a:ext cx="1131944" cy="1176824"/>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4000" b="1" i="0" u="none" strike="noStrike" kern="0" cap="none" spc="0" normalizeH="0" baseline="0" noProof="0" dirty="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rPr>
              <a:t>3</a:t>
            </a:r>
            <a:endParaRPr kumimoji="0" lang="zh-CN" altLang="en-US" sz="4000" b="1" i="0" u="none" strike="noStrike" kern="0" cap="none" spc="0" normalizeH="0" baseline="0" noProof="0" dirty="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endParaRPr>
          </a:p>
        </p:txBody>
      </p:sp>
      <p:sp>
        <p:nvSpPr>
          <p:cNvPr id="47" name="TextBox 17"/>
          <p:cNvSpPr txBox="1"/>
          <p:nvPr/>
        </p:nvSpPr>
        <p:spPr>
          <a:xfrm>
            <a:off x="1474908" y="1866749"/>
            <a:ext cx="1131944" cy="1176824"/>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lang="en-US" altLang="zh-CN" sz="4000" b="1" kern="0" dirty="0">
                <a:solidFill>
                  <a:sysClr val="windowText" lastClr="000000"/>
                </a:solidFill>
                <a:effectLst>
                  <a:innerShdw blurRad="63500" dist="50800" dir="13500000">
                    <a:prstClr val="black">
                      <a:alpha val="50000"/>
                    </a:prstClr>
                  </a:innerShdw>
                </a:effectLst>
                <a:latin typeface="+mj-lt"/>
                <a:ea typeface="微软雅黑" panose="020B0503020204020204" pitchFamily="34" charset="-122"/>
              </a:rPr>
              <a:t>1</a:t>
            </a:r>
            <a:endParaRPr kumimoji="0" lang="zh-CN" altLang="en-US" sz="4000" b="1" i="0" u="none" strike="noStrike" kern="0" cap="none" spc="0" normalizeH="0" baseline="0" noProof="0" dirty="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endParaRPr>
          </a:p>
        </p:txBody>
      </p:sp>
      <p:sp>
        <p:nvSpPr>
          <p:cNvPr id="48" name="文本框 47"/>
          <p:cNvSpPr txBox="1"/>
          <p:nvPr/>
        </p:nvSpPr>
        <p:spPr>
          <a:xfrm>
            <a:off x="457950" y="2944624"/>
            <a:ext cx="2441455" cy="2379562"/>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首先</a:t>
            </a:r>
            <a:r>
              <a:rPr lang="zh-CN" altLang="zh-CN" sz="1200" dirty="0">
                <a:solidFill>
                  <a:schemeClr val="bg1"/>
                </a:solidFill>
                <a:latin typeface="微软雅黑" panose="020B0503020204020204" pitchFamily="34" charset="-122"/>
                <a:ea typeface="微软雅黑" panose="020B0503020204020204" pitchFamily="34" charset="-122"/>
              </a:rPr>
              <a:t>我们完成了词法分析器的基础框架，通过正则表达式定义了各种 </a:t>
            </a:r>
            <a:r>
              <a:rPr lang="en-US" altLang="zh-CN" sz="1200" dirty="0">
                <a:solidFill>
                  <a:schemeClr val="bg1"/>
                </a:solidFill>
                <a:latin typeface="微软雅黑" panose="020B0503020204020204" pitchFamily="34" charset="-122"/>
                <a:ea typeface="微软雅黑" panose="020B0503020204020204" pitchFamily="34" charset="-122"/>
              </a:rPr>
              <a:t>Token </a:t>
            </a:r>
            <a:r>
              <a:rPr lang="zh-CN" altLang="zh-CN" sz="1200" dirty="0">
                <a:solidFill>
                  <a:schemeClr val="bg1"/>
                </a:solidFill>
                <a:latin typeface="微软雅黑" panose="020B0503020204020204" pitchFamily="34" charset="-122"/>
                <a:ea typeface="微软雅黑" panose="020B0503020204020204" pitchFamily="34" charset="-122"/>
              </a:rPr>
              <a:t>的匹配规则，包括数字、运算符、括号等基本元素，并特别处理了关键字与普通标识符的区分。初始版本仅支持简单</a:t>
            </a:r>
            <a:r>
              <a:rPr lang="en-US" altLang="zh-CN" sz="1200" dirty="0">
                <a:solidFill>
                  <a:schemeClr val="bg1"/>
                </a:solidFill>
                <a:latin typeface="微软雅黑" panose="020B0503020204020204" pitchFamily="34" charset="-122"/>
                <a:ea typeface="微软雅黑" panose="020B0503020204020204" pitchFamily="34" charset="-122"/>
              </a:rPr>
              <a:t>Token</a:t>
            </a:r>
            <a:r>
              <a:rPr lang="zh-CN" altLang="zh-CN" sz="1200" dirty="0">
                <a:solidFill>
                  <a:schemeClr val="bg1"/>
                </a:solidFill>
                <a:latin typeface="微软雅黑" panose="020B0503020204020204" pitchFamily="34" charset="-122"/>
                <a:ea typeface="微软雅黑" panose="020B0503020204020204" pitchFamily="34" charset="-122"/>
              </a:rPr>
              <a:t>识别，随后逐步加入了对注释（</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zh-CN" sz="1200" dirty="0">
                <a:solidFill>
                  <a:schemeClr val="bg1"/>
                </a:solidFill>
                <a:latin typeface="微软雅黑" panose="020B0503020204020204" pitchFamily="34" charset="-122"/>
                <a:ea typeface="微软雅黑" panose="020B0503020204020204" pitchFamily="34" charset="-122"/>
              </a:rPr>
              <a:t>和</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zh-CN" sz="1200" dirty="0">
                <a:solidFill>
                  <a:schemeClr val="bg1"/>
                </a:solidFill>
                <a:latin typeface="微软雅黑" panose="020B0503020204020204" pitchFamily="34" charset="-122"/>
                <a:ea typeface="微软雅黑" panose="020B0503020204020204" pitchFamily="34" charset="-122"/>
              </a:rPr>
              <a:t>两种形式）和空白符的过滤功能，以及终止符的特殊处理，使词法分析更加完善。</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259463" y="3902613"/>
            <a:ext cx="2783156" cy="2148730"/>
          </a:xfrm>
          <a:prstGeom prst="rect">
            <a:avLst/>
          </a:prstGeom>
          <a:noFill/>
        </p:spPr>
        <p:txBody>
          <a:bodyPr wrap="square" rtlCol="0">
            <a:spAutoFit/>
          </a:bodyPr>
          <a:lstStyle/>
          <a:p>
            <a:pPr algn="ctr">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在开发语法分析器时，采用递归下降的方法，从最顶层的 </a:t>
            </a:r>
            <a:r>
              <a:rPr lang="en-US" altLang="zh-CN" sz="1200" dirty="0">
                <a:solidFill>
                  <a:schemeClr val="bg1"/>
                </a:solidFill>
                <a:latin typeface="微软雅黑" panose="020B0503020204020204" pitchFamily="34" charset="-122"/>
                <a:ea typeface="微软雅黑" panose="020B0503020204020204" pitchFamily="34" charset="-122"/>
              </a:rPr>
              <a:t>Program </a:t>
            </a:r>
            <a:r>
              <a:rPr lang="zh-CN" altLang="zh-CN" sz="1200" dirty="0">
                <a:solidFill>
                  <a:schemeClr val="bg1"/>
                </a:solidFill>
                <a:latin typeface="微软雅黑" panose="020B0503020204020204" pitchFamily="34" charset="-122"/>
                <a:ea typeface="微软雅黑" panose="020B0503020204020204" pitchFamily="34" charset="-122"/>
              </a:rPr>
              <a:t>规则开始实现。最初只支持空函数声明（如</a:t>
            </a:r>
            <a:r>
              <a:rPr lang="en-US" altLang="zh-CN" sz="1200" dirty="0" err="1">
                <a:solidFill>
                  <a:schemeClr val="bg1"/>
                </a:solidFill>
                <a:latin typeface="微软雅黑" panose="020B0503020204020204" pitchFamily="34" charset="-122"/>
                <a:ea typeface="微软雅黑" panose="020B0503020204020204" pitchFamily="34" charset="-122"/>
              </a:rPr>
              <a:t>fn</a:t>
            </a:r>
            <a:r>
              <a:rPr lang="en-US" altLang="zh-CN" sz="1200" dirty="0">
                <a:solidFill>
                  <a:schemeClr val="bg1"/>
                </a:solidFill>
                <a:latin typeface="微软雅黑" panose="020B0503020204020204" pitchFamily="34" charset="-122"/>
                <a:ea typeface="微软雅黑" panose="020B0503020204020204" pitchFamily="34" charset="-122"/>
              </a:rPr>
              <a:t> main() {}</a:t>
            </a:r>
            <a:r>
              <a:rPr lang="zh-CN" altLang="zh-CN" sz="1200" dirty="0">
                <a:solidFill>
                  <a:schemeClr val="bg1"/>
                </a:solidFill>
                <a:latin typeface="微软雅黑" panose="020B0503020204020204" pitchFamily="34" charset="-122"/>
                <a:ea typeface="微软雅黑" panose="020B0503020204020204" pitchFamily="34" charset="-122"/>
              </a:rPr>
              <a:t>），通过不断迭代扩展语法规则：先加入</a:t>
            </a:r>
            <a:r>
              <a:rPr lang="en-US" altLang="zh-CN" sz="1200" dirty="0">
                <a:solidFill>
                  <a:schemeClr val="bg1"/>
                </a:solidFill>
                <a:latin typeface="微软雅黑" panose="020B0503020204020204" pitchFamily="34" charset="-122"/>
                <a:ea typeface="微软雅黑" panose="020B0503020204020204" pitchFamily="34" charset="-122"/>
              </a:rPr>
              <a:t>Block</a:t>
            </a:r>
            <a:r>
              <a:rPr lang="zh-CN" altLang="zh-CN" sz="1200" dirty="0">
                <a:solidFill>
                  <a:schemeClr val="bg1"/>
                </a:solidFill>
                <a:latin typeface="微软雅黑" panose="020B0503020204020204" pitchFamily="34" charset="-122"/>
                <a:ea typeface="微软雅黑" panose="020B0503020204020204" pitchFamily="34" charset="-122"/>
              </a:rPr>
              <a:t>块解析，然后逐步支持</a:t>
            </a:r>
            <a:r>
              <a:rPr lang="en-US" altLang="zh-CN" sz="1200" dirty="0">
                <a:solidFill>
                  <a:schemeClr val="bg1"/>
                </a:solidFill>
                <a:latin typeface="微软雅黑" panose="020B0503020204020204" pitchFamily="34" charset="-122"/>
                <a:ea typeface="微软雅黑" panose="020B0503020204020204" pitchFamily="34" charset="-122"/>
              </a:rPr>
              <a:t>Return</a:t>
            </a:r>
            <a:r>
              <a:rPr lang="zh-CN" altLang="zh-CN" sz="1200" dirty="0">
                <a:solidFill>
                  <a:schemeClr val="bg1"/>
                </a:solidFill>
                <a:latin typeface="微软雅黑" panose="020B0503020204020204" pitchFamily="34" charset="-122"/>
                <a:ea typeface="微软雅黑" panose="020B0503020204020204" pitchFamily="34" charset="-122"/>
              </a:rPr>
              <a:t>语句和空语句（单独分号）。每次新增语法规则时，都需要在</a:t>
            </a:r>
            <a:r>
              <a:rPr lang="en-US" altLang="zh-CN" sz="1200" dirty="0" err="1">
                <a:solidFill>
                  <a:schemeClr val="bg1"/>
                </a:solidFill>
                <a:latin typeface="微软雅黑" panose="020B0503020204020204" pitchFamily="34" charset="-122"/>
                <a:ea typeface="微软雅黑" panose="020B0503020204020204" pitchFamily="34" charset="-122"/>
              </a:rPr>
              <a:t>Lexer</a:t>
            </a:r>
            <a:r>
              <a:rPr lang="zh-CN" altLang="zh-CN" sz="1200" dirty="0">
                <a:solidFill>
                  <a:schemeClr val="bg1"/>
                </a:solidFill>
                <a:latin typeface="微软雅黑" panose="020B0503020204020204" pitchFamily="34" charset="-122"/>
                <a:ea typeface="微软雅黑" panose="020B0503020204020204" pitchFamily="34" charset="-122"/>
              </a:rPr>
              <a:t>中补充对应的</a:t>
            </a:r>
            <a:r>
              <a:rPr lang="en-US" altLang="zh-CN" sz="1200" dirty="0">
                <a:solidFill>
                  <a:schemeClr val="bg1"/>
                </a:solidFill>
                <a:latin typeface="微软雅黑" panose="020B0503020204020204" pitchFamily="34" charset="-122"/>
                <a:ea typeface="微软雅黑" panose="020B0503020204020204" pitchFamily="34" charset="-122"/>
              </a:rPr>
              <a:t>Token</a:t>
            </a:r>
            <a:r>
              <a:rPr lang="zh-CN" altLang="zh-CN" sz="1200" dirty="0">
                <a:solidFill>
                  <a:schemeClr val="bg1"/>
                </a:solidFill>
                <a:latin typeface="微软雅黑" panose="020B0503020204020204" pitchFamily="34" charset="-122"/>
                <a:ea typeface="微软雅黑" panose="020B0503020204020204" pitchFamily="34" charset="-122"/>
              </a:rPr>
              <a:t>支持，</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并调整</a:t>
            </a:r>
            <a:r>
              <a:rPr lang="en-US" altLang="zh-CN" sz="1200" dirty="0">
                <a:solidFill>
                  <a:schemeClr val="bg1"/>
                </a:solidFill>
                <a:latin typeface="微软雅黑" panose="020B0503020204020204" pitchFamily="34" charset="-122"/>
                <a:ea typeface="微软雅黑" panose="020B0503020204020204" pitchFamily="34" charset="-122"/>
              </a:rPr>
              <a:t>Parser</a:t>
            </a:r>
            <a:r>
              <a:rPr lang="zh-CN" altLang="zh-CN" sz="1200" dirty="0">
                <a:solidFill>
                  <a:schemeClr val="bg1"/>
                </a:solidFill>
                <a:latin typeface="微软雅黑" panose="020B0503020204020204" pitchFamily="34" charset="-122"/>
                <a:ea typeface="微软雅黑" panose="020B0503020204020204" pitchFamily="34" charset="-122"/>
              </a:rPr>
              <a:t>的消费逻辑。</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8402038" y="2207237"/>
            <a:ext cx="3115614" cy="1917897"/>
          </a:xfrm>
          <a:prstGeom prst="rect">
            <a:avLst/>
          </a:prstGeom>
          <a:noFill/>
        </p:spPr>
        <p:txBody>
          <a:bodyPr wrap="square" rtlCol="0">
            <a:spAutoFit/>
          </a:bodyPr>
          <a:lstStyle/>
          <a:p>
            <a:pPr algn="ctr">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错误处理机制是随着功能增加逐步完善的，从最初简单的</a:t>
            </a:r>
            <a:r>
              <a:rPr lang="en-US" altLang="zh-CN" sz="1200" dirty="0">
                <a:solidFill>
                  <a:schemeClr val="bg1"/>
                </a:solidFill>
                <a:latin typeface="微软雅黑" panose="020B0503020204020204" pitchFamily="34" charset="-122"/>
                <a:ea typeface="微软雅黑" panose="020B0503020204020204" pitchFamily="34" charset="-122"/>
              </a:rPr>
              <a:t>Token</a:t>
            </a:r>
            <a:r>
              <a:rPr lang="zh-CN" altLang="zh-CN" sz="1200" dirty="0">
                <a:solidFill>
                  <a:schemeClr val="bg1"/>
                </a:solidFill>
                <a:latin typeface="微软雅黑" panose="020B0503020204020204" pitchFamily="34" charset="-122"/>
                <a:ea typeface="微软雅黑" panose="020B0503020204020204" pitchFamily="34" charset="-122"/>
              </a:rPr>
              <a:t>消费失败报错，到后来在</a:t>
            </a:r>
            <a:r>
              <a:rPr lang="en-US" altLang="zh-CN" sz="1200" dirty="0">
                <a:solidFill>
                  <a:schemeClr val="bg1"/>
                </a:solidFill>
                <a:latin typeface="微软雅黑" panose="020B0503020204020204" pitchFamily="34" charset="-122"/>
                <a:ea typeface="微软雅黑" panose="020B0503020204020204" pitchFamily="34" charset="-122"/>
              </a:rPr>
              <a:t>peek()</a:t>
            </a:r>
            <a:r>
              <a:rPr lang="zh-CN" altLang="zh-CN" sz="1200" dirty="0">
                <a:solidFill>
                  <a:schemeClr val="bg1"/>
                </a:solidFill>
                <a:latin typeface="微软雅黑" panose="020B0503020204020204" pitchFamily="34" charset="-122"/>
                <a:ea typeface="微软雅黑" panose="020B0503020204020204" pitchFamily="34" charset="-122"/>
              </a:rPr>
              <a:t>和</a:t>
            </a:r>
            <a:r>
              <a:rPr lang="en-US" altLang="zh-CN" sz="1200" dirty="0">
                <a:solidFill>
                  <a:schemeClr val="bg1"/>
                </a:solidFill>
                <a:latin typeface="微软雅黑" panose="020B0503020204020204" pitchFamily="34" charset="-122"/>
                <a:ea typeface="微软雅黑" panose="020B0503020204020204" pitchFamily="34" charset="-122"/>
              </a:rPr>
              <a:t>consume()</a:t>
            </a:r>
            <a:r>
              <a:rPr lang="zh-CN" altLang="zh-CN" sz="1200" dirty="0">
                <a:solidFill>
                  <a:schemeClr val="bg1"/>
                </a:solidFill>
                <a:latin typeface="微软雅黑" panose="020B0503020204020204" pitchFamily="34" charset="-122"/>
                <a:ea typeface="微软雅黑" panose="020B0503020204020204" pitchFamily="34" charset="-122"/>
              </a:rPr>
              <a:t>等方法中加入更精确的语法错误定位。测试用例的编写贯穿整个开发过程，从最简单的空函数开始，逐步测试各种边界情况（如缺少括号、分号等），这些测试帮助发现了多个消费逻辑中的边界条件问题。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rot="5400000">
            <a:off x="649322" y="487738"/>
            <a:ext cx="1057256" cy="1057256"/>
            <a:chOff x="1381885" y="2749834"/>
            <a:chExt cx="1404000" cy="1404000"/>
          </a:xfrm>
        </p:grpSpPr>
        <p:sp>
          <p:nvSpPr>
            <p:cNvPr id="52" name="椭圆 51"/>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Group 32"/>
            <p:cNvGrpSpPr/>
            <p:nvPr/>
          </p:nvGrpSpPr>
          <p:grpSpPr>
            <a:xfrm>
              <a:off x="1406855" y="2773316"/>
              <a:ext cx="1354060" cy="1356796"/>
              <a:chOff x="3692576" y="1742634"/>
              <a:chExt cx="2790379" cy="2796023"/>
            </a:xfrm>
          </p:grpSpPr>
          <p:grpSp>
            <p:nvGrpSpPr>
              <p:cNvPr id="54" name="组合 79"/>
              <p:cNvGrpSpPr/>
              <p:nvPr/>
            </p:nvGrpSpPr>
            <p:grpSpPr bwMode="auto">
              <a:xfrm>
                <a:off x="3692576" y="1742634"/>
                <a:ext cx="2790379" cy="2796023"/>
                <a:chOff x="6379729" y="2488774"/>
                <a:chExt cx="2513016" cy="2513016"/>
              </a:xfrm>
            </p:grpSpPr>
            <p:sp>
              <p:nvSpPr>
                <p:cNvPr id="56"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57"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55"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58" name="文本框 57"/>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78" name="文本框 77"/>
          <p:cNvSpPr txBox="1"/>
          <p:nvPr/>
        </p:nvSpPr>
        <p:spPr>
          <a:xfrm>
            <a:off x="1977393" y="641493"/>
            <a:ext cx="4959929"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总结与思考</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1977393" y="1103158"/>
            <a:ext cx="5022106" cy="33855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Summary and Reflection</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52AB043-83A0-4648-92A7-8DD27669C894}"/>
              </a:ext>
            </a:extLst>
          </p:cNvPr>
          <p:cNvGrpSpPr/>
          <p:nvPr/>
        </p:nvGrpSpPr>
        <p:grpSpPr>
          <a:xfrm>
            <a:off x="88900" y="4533900"/>
            <a:ext cx="12103100" cy="2110549"/>
            <a:chOff x="2348368" y="3302125"/>
            <a:chExt cx="7494910" cy="1450024"/>
          </a:xfrm>
        </p:grpSpPr>
        <p:pic>
          <p:nvPicPr>
            <p:cNvPr id="4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2348368" y="4668499"/>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7396989" y="4658795"/>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9" name="Group 3"/>
            <p:cNvGrpSpPr/>
            <p:nvPr/>
          </p:nvGrpSpPr>
          <p:grpSpPr>
            <a:xfrm>
              <a:off x="3112384" y="3302125"/>
              <a:ext cx="5966879" cy="1440320"/>
              <a:chOff x="3112384" y="2835400"/>
              <a:chExt cx="5966879" cy="1440320"/>
            </a:xfrm>
          </p:grpSpPr>
          <p:sp>
            <p:nvSpPr>
              <p:cNvPr id="50" name="椭圆 2"/>
              <p:cNvSpPr/>
              <p:nvPr/>
            </p:nvSpPr>
            <p:spPr>
              <a:xfrm>
                <a:off x="3112384" y="3257213"/>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49"/>
              <p:cNvGrpSpPr/>
              <p:nvPr/>
            </p:nvGrpSpPr>
            <p:grpSpPr>
              <a:xfrm>
                <a:off x="3534189" y="2835400"/>
                <a:ext cx="2039310" cy="918259"/>
                <a:chOff x="2013144" y="1593365"/>
                <a:chExt cx="2039310" cy="918259"/>
              </a:xfrm>
            </p:grpSpPr>
            <p:sp>
              <p:nvSpPr>
                <p:cNvPr id="81" name="椭圆 2"/>
                <p:cNvSpPr/>
                <p:nvPr/>
              </p:nvSpPr>
              <p:spPr>
                <a:xfrm>
                  <a:off x="2013144" y="1593365"/>
                  <a:ext cx="1018507" cy="918258"/>
                </a:xfrm>
                <a:custGeom>
                  <a:avLst/>
                  <a:gdLst/>
                  <a:ahLst/>
                  <a:cxnLst/>
                  <a:rect l="l" t="t" r="r" b="b"/>
                  <a:pathLst>
                    <a:path w="1018507" h="918258">
                      <a:moveTo>
                        <a:pt x="1018347" y="0"/>
                      </a:moveTo>
                      <a:lnTo>
                        <a:pt x="1018507" y="8"/>
                      </a:lnTo>
                      <a:lnTo>
                        <a:pt x="1018507" y="702086"/>
                      </a:lnTo>
                      <a:cubicBezTo>
                        <a:pt x="1018454" y="702078"/>
                        <a:pt x="1018401" y="702078"/>
                        <a:pt x="1018347" y="702078"/>
                      </a:cubicBezTo>
                      <a:cubicBezTo>
                        <a:pt x="814532" y="702078"/>
                        <a:pt x="630011" y="784691"/>
                        <a:pt x="496445" y="918258"/>
                      </a:cubicBezTo>
                      <a:lnTo>
                        <a:pt x="0" y="421813"/>
                      </a:lnTo>
                      <a:cubicBezTo>
                        <a:pt x="260618" y="161196"/>
                        <a:pt x="620658" y="0"/>
                        <a:pt x="1018347"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2"/>
                <p:cNvSpPr/>
                <p:nvPr/>
              </p:nvSpPr>
              <p:spPr>
                <a:xfrm rot="5400000">
                  <a:off x="3084072" y="1543241"/>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39"/>
              <p:cNvGrpSpPr/>
              <p:nvPr/>
            </p:nvGrpSpPr>
            <p:grpSpPr>
              <a:xfrm flipV="1">
                <a:off x="5076345" y="3258841"/>
                <a:ext cx="2039310" cy="918259"/>
                <a:chOff x="5341044" y="1593365"/>
                <a:chExt cx="2039310" cy="918259"/>
              </a:xfrm>
            </p:grpSpPr>
            <p:sp>
              <p:nvSpPr>
                <p:cNvPr id="79" name="椭圆 2"/>
                <p:cNvSpPr/>
                <p:nvPr/>
              </p:nvSpPr>
              <p:spPr>
                <a:xfrm>
                  <a:off x="5341044" y="1593365"/>
                  <a:ext cx="1018507" cy="918258"/>
                </a:xfrm>
                <a:custGeom>
                  <a:avLst/>
                  <a:gdLst/>
                  <a:ahLst/>
                  <a:cxnLst/>
                  <a:rect l="l" t="t" r="r" b="b"/>
                  <a:pathLst>
                    <a:path w="1018507" h="918258">
                      <a:moveTo>
                        <a:pt x="1018347" y="0"/>
                      </a:moveTo>
                      <a:lnTo>
                        <a:pt x="1018507" y="8"/>
                      </a:lnTo>
                      <a:lnTo>
                        <a:pt x="1018507" y="702086"/>
                      </a:lnTo>
                      <a:cubicBezTo>
                        <a:pt x="1018454" y="702078"/>
                        <a:pt x="1018401" y="702078"/>
                        <a:pt x="1018347" y="702078"/>
                      </a:cubicBezTo>
                      <a:cubicBezTo>
                        <a:pt x="814532" y="702078"/>
                        <a:pt x="630011" y="784691"/>
                        <a:pt x="496445" y="918258"/>
                      </a:cubicBezTo>
                      <a:lnTo>
                        <a:pt x="0" y="421813"/>
                      </a:lnTo>
                      <a:cubicBezTo>
                        <a:pt x="260618" y="161196"/>
                        <a:pt x="620658" y="0"/>
                        <a:pt x="101834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2"/>
                <p:cNvSpPr/>
                <p:nvPr/>
              </p:nvSpPr>
              <p:spPr>
                <a:xfrm rot="5400000">
                  <a:off x="6411972" y="1543241"/>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42"/>
              <p:cNvGrpSpPr/>
              <p:nvPr/>
            </p:nvGrpSpPr>
            <p:grpSpPr>
              <a:xfrm>
                <a:off x="6619043" y="2835400"/>
                <a:ext cx="2039310" cy="918259"/>
                <a:chOff x="5341044" y="1593365"/>
                <a:chExt cx="2039310" cy="918259"/>
              </a:xfrm>
            </p:grpSpPr>
            <p:sp>
              <p:nvSpPr>
                <p:cNvPr id="58" name="椭圆 2"/>
                <p:cNvSpPr/>
                <p:nvPr/>
              </p:nvSpPr>
              <p:spPr>
                <a:xfrm>
                  <a:off x="5341044" y="1593365"/>
                  <a:ext cx="1018507" cy="918258"/>
                </a:xfrm>
                <a:custGeom>
                  <a:avLst/>
                  <a:gdLst/>
                  <a:ahLst/>
                  <a:cxnLst/>
                  <a:rect l="l" t="t" r="r" b="b"/>
                  <a:pathLst>
                    <a:path w="1018507" h="918258">
                      <a:moveTo>
                        <a:pt x="1018347" y="0"/>
                      </a:moveTo>
                      <a:lnTo>
                        <a:pt x="1018507" y="8"/>
                      </a:lnTo>
                      <a:lnTo>
                        <a:pt x="1018507" y="702086"/>
                      </a:lnTo>
                      <a:cubicBezTo>
                        <a:pt x="1018454" y="702078"/>
                        <a:pt x="1018401" y="702078"/>
                        <a:pt x="1018347" y="702078"/>
                      </a:cubicBezTo>
                      <a:cubicBezTo>
                        <a:pt x="814532" y="702078"/>
                        <a:pt x="630011" y="784691"/>
                        <a:pt x="496445" y="918258"/>
                      </a:cubicBezTo>
                      <a:lnTo>
                        <a:pt x="0" y="421813"/>
                      </a:lnTo>
                      <a:cubicBezTo>
                        <a:pt x="260618" y="161196"/>
                        <a:pt x="620658" y="0"/>
                        <a:pt x="101834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2"/>
                <p:cNvSpPr/>
                <p:nvPr/>
              </p:nvSpPr>
              <p:spPr>
                <a:xfrm rot="5400000">
                  <a:off x="6411972" y="1543241"/>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2"/>
              <p:cNvSpPr/>
              <p:nvPr/>
            </p:nvSpPr>
            <p:spPr>
              <a:xfrm flipH="1">
                <a:off x="8161005" y="3257212"/>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6" name="文本框 35"/>
          <p:cNvSpPr txBox="1"/>
          <p:nvPr/>
        </p:nvSpPr>
        <p:spPr>
          <a:xfrm>
            <a:off x="939748" y="1841048"/>
            <a:ext cx="10398270" cy="2308324"/>
          </a:xfrm>
          <a:prstGeom prst="rect">
            <a:avLst/>
          </a:prstGeom>
          <a:noFill/>
        </p:spPr>
        <p:txBody>
          <a:bodyPr wrap="square" rtlCol="0">
            <a:spAutoFit/>
          </a:bodyPr>
          <a:lstStyle/>
          <a:p>
            <a:pPr indent="355600" algn="l"/>
            <a:r>
              <a:rPr lang="zh-CN" altLang="zh-CN" sz="1600" dirty="0">
                <a:solidFill>
                  <a:schemeClr val="bg1"/>
                </a:solidFill>
                <a:latin typeface="微软雅黑" panose="020B0503020204020204" pitchFamily="34" charset="-122"/>
                <a:ea typeface="微软雅黑" panose="020B0503020204020204" pitchFamily="34" charset="-122"/>
              </a:rPr>
              <a:t>经过本次实验，我们深入理解了编译器前端工作的基本原理和实现方法，对词法分析和语法分析的关键技术有了更直观的认识。在构建</a:t>
            </a:r>
            <a:r>
              <a:rPr lang="en-US" altLang="zh-CN" sz="1600" dirty="0" err="1">
                <a:solidFill>
                  <a:schemeClr val="bg1"/>
                </a:solidFill>
                <a:latin typeface="微软雅黑" panose="020B0503020204020204" pitchFamily="34" charset="-122"/>
                <a:ea typeface="微软雅黑" panose="020B0503020204020204" pitchFamily="34" charset="-122"/>
              </a:rPr>
              <a:t>Lexer</a:t>
            </a:r>
            <a:r>
              <a:rPr lang="zh-CN" altLang="zh-CN" sz="1600" dirty="0">
                <a:solidFill>
                  <a:schemeClr val="bg1"/>
                </a:solidFill>
                <a:latin typeface="微软雅黑" panose="020B0503020204020204" pitchFamily="34" charset="-122"/>
                <a:ea typeface="微软雅黑" panose="020B0503020204020204" pitchFamily="34" charset="-122"/>
              </a:rPr>
              <a:t>的过程中，我们学习到正则表达式在词法分析中的核心作用，掌握了如何通过模式匹配高效提取</a:t>
            </a:r>
            <a:r>
              <a:rPr lang="en-US" altLang="zh-CN" sz="1600" dirty="0">
                <a:solidFill>
                  <a:schemeClr val="bg1"/>
                </a:solidFill>
                <a:latin typeface="微软雅黑" panose="020B0503020204020204" pitchFamily="34" charset="-122"/>
                <a:ea typeface="微软雅黑" panose="020B0503020204020204" pitchFamily="34" charset="-122"/>
              </a:rPr>
              <a:t>Token</a:t>
            </a:r>
            <a:r>
              <a:rPr lang="zh-CN" altLang="zh-CN" sz="1600" dirty="0">
                <a:solidFill>
                  <a:schemeClr val="bg1"/>
                </a:solidFill>
                <a:latin typeface="微软雅黑" panose="020B0503020204020204" pitchFamily="34" charset="-122"/>
                <a:ea typeface="微软雅黑" panose="020B0503020204020204" pitchFamily="34" charset="-122"/>
              </a:rPr>
              <a:t>，并理解了关键字与标识符的优先级处理机制。</a:t>
            </a:r>
            <a:r>
              <a:rPr lang="en-US" altLang="zh-CN" sz="1600" dirty="0">
                <a:solidFill>
                  <a:schemeClr val="bg1"/>
                </a:solidFill>
                <a:latin typeface="微软雅黑" panose="020B0503020204020204" pitchFamily="34" charset="-122"/>
                <a:ea typeface="微软雅黑" panose="020B0503020204020204" pitchFamily="34" charset="-122"/>
              </a:rPr>
              <a:t>Parser</a:t>
            </a:r>
            <a:r>
              <a:rPr lang="zh-CN" altLang="zh-CN" sz="1600" dirty="0">
                <a:solidFill>
                  <a:schemeClr val="bg1"/>
                </a:solidFill>
                <a:latin typeface="微软雅黑" panose="020B0503020204020204" pitchFamily="34" charset="-122"/>
                <a:ea typeface="微软雅黑" panose="020B0503020204020204" pitchFamily="34" charset="-122"/>
              </a:rPr>
              <a:t>的开发让我们实践了递归下降分析法的具体应用，体会到语法规则的层级分解如何转化为代码的递归调用结构，特别是消费（</a:t>
            </a:r>
            <a:r>
              <a:rPr lang="en-US" altLang="zh-CN" sz="1600" dirty="0">
                <a:solidFill>
                  <a:schemeClr val="bg1"/>
                </a:solidFill>
                <a:latin typeface="微软雅黑" panose="020B0503020204020204" pitchFamily="34" charset="-122"/>
                <a:ea typeface="微软雅黑" panose="020B0503020204020204" pitchFamily="34" charset="-122"/>
              </a:rPr>
              <a:t>consume</a:t>
            </a:r>
            <a:r>
              <a:rPr lang="zh-CN" altLang="zh-CN" sz="1600" dirty="0">
                <a:solidFill>
                  <a:schemeClr val="bg1"/>
                </a:solidFill>
                <a:latin typeface="微软雅黑" panose="020B0503020204020204" pitchFamily="34" charset="-122"/>
                <a:ea typeface="微软雅黑" panose="020B0503020204020204" pitchFamily="34" charset="-122"/>
              </a:rPr>
              <a:t>）和匹配（</a:t>
            </a:r>
            <a:r>
              <a:rPr lang="en-US" altLang="zh-CN" sz="1600" dirty="0">
                <a:solidFill>
                  <a:schemeClr val="bg1"/>
                </a:solidFill>
                <a:latin typeface="微软雅黑" panose="020B0503020204020204" pitchFamily="34" charset="-122"/>
                <a:ea typeface="微软雅黑" panose="020B0503020204020204" pitchFamily="34" charset="-122"/>
              </a:rPr>
              <a:t>match</a:t>
            </a:r>
            <a:r>
              <a:rPr lang="zh-CN" altLang="zh-CN" sz="1600" dirty="0">
                <a:solidFill>
                  <a:schemeClr val="bg1"/>
                </a:solidFill>
                <a:latin typeface="微软雅黑" panose="020B0503020204020204" pitchFamily="34" charset="-122"/>
                <a:ea typeface="微软雅黑" panose="020B0503020204020204" pitchFamily="34" charset="-122"/>
              </a:rPr>
              <a:t>）操作对语法正确性的保障作用。在调试过程中，我们深刻认识到编译器设计中严谨性的重要性</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zh-CN" sz="1600" dirty="0">
                <a:solidFill>
                  <a:schemeClr val="bg1"/>
                </a:solidFill>
                <a:latin typeface="微软雅黑" panose="020B0503020204020204" pitchFamily="34" charset="-122"/>
                <a:ea typeface="微软雅黑" panose="020B0503020204020204" pitchFamily="34" charset="-122"/>
              </a:rPr>
              <a:t>即使是分号或括号的微小遗漏也会导致解析失败，这加深了我们对编程语言语法设计精密性的理解。此外，通过观察</a:t>
            </a:r>
            <a:r>
              <a:rPr lang="en-US" altLang="zh-CN" sz="1600" dirty="0">
                <a:solidFill>
                  <a:schemeClr val="bg1"/>
                </a:solidFill>
                <a:latin typeface="微软雅黑" panose="020B0503020204020204" pitchFamily="34" charset="-122"/>
                <a:ea typeface="微软雅黑" panose="020B0503020204020204" pitchFamily="34" charset="-122"/>
              </a:rPr>
              <a:t>AST</a:t>
            </a:r>
            <a:r>
              <a:rPr lang="zh-CN" altLang="zh-CN" sz="1600" dirty="0">
                <a:solidFill>
                  <a:schemeClr val="bg1"/>
                </a:solidFill>
                <a:latin typeface="微软雅黑" panose="020B0503020204020204" pitchFamily="34" charset="-122"/>
                <a:ea typeface="微软雅黑" panose="020B0503020204020204" pitchFamily="34" charset="-122"/>
              </a:rPr>
              <a:t>的生成过程，我们更清晰地认识到源代码如何被结构化表示，为后续可能的语义分析阶段奠定了基础。这次实验不仅巩固了编译原理的理论知识，更培养了实现复杂系统时所需的模块化思维和调试能力，对编程语言底层工作原理有了更系统的认知。</a:t>
            </a:r>
          </a:p>
        </p:txBody>
      </p:sp>
      <p:grpSp>
        <p:nvGrpSpPr>
          <p:cNvPr id="32" name="组合 31">
            <a:extLst>
              <a:ext uri="{FF2B5EF4-FFF2-40B4-BE49-F238E27FC236}">
                <a16:creationId xmlns:a16="http://schemas.microsoft.com/office/drawing/2014/main" id="{79408825-F691-4868-8229-0FD9E0A47489}"/>
              </a:ext>
            </a:extLst>
          </p:cNvPr>
          <p:cNvGrpSpPr/>
          <p:nvPr/>
        </p:nvGrpSpPr>
        <p:grpSpPr>
          <a:xfrm rot="5400000">
            <a:off x="649322" y="487738"/>
            <a:ext cx="1057256" cy="1057256"/>
            <a:chOff x="1381885" y="2749834"/>
            <a:chExt cx="1404000" cy="1404000"/>
          </a:xfrm>
        </p:grpSpPr>
        <p:sp>
          <p:nvSpPr>
            <p:cNvPr id="33" name="椭圆 32">
              <a:extLst>
                <a:ext uri="{FF2B5EF4-FFF2-40B4-BE49-F238E27FC236}">
                  <a16:creationId xmlns:a16="http://schemas.microsoft.com/office/drawing/2014/main" id="{23650CD6-0AB1-4C3E-8FFC-E43D9F4636E7}"/>
                </a:ext>
              </a:extLst>
            </p:cNvPr>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Group 32">
              <a:extLst>
                <a:ext uri="{FF2B5EF4-FFF2-40B4-BE49-F238E27FC236}">
                  <a16:creationId xmlns:a16="http://schemas.microsoft.com/office/drawing/2014/main" id="{F6BFAB5C-5558-4CDC-B635-7BA1733F6CC9}"/>
                </a:ext>
              </a:extLst>
            </p:cNvPr>
            <p:cNvGrpSpPr/>
            <p:nvPr/>
          </p:nvGrpSpPr>
          <p:grpSpPr>
            <a:xfrm>
              <a:off x="1406855" y="2773316"/>
              <a:ext cx="1354060" cy="1356796"/>
              <a:chOff x="3692576" y="1742634"/>
              <a:chExt cx="2790379" cy="2796023"/>
            </a:xfrm>
          </p:grpSpPr>
          <p:grpSp>
            <p:nvGrpSpPr>
              <p:cNvPr id="60" name="组合 79">
                <a:extLst>
                  <a:ext uri="{FF2B5EF4-FFF2-40B4-BE49-F238E27FC236}">
                    <a16:creationId xmlns:a16="http://schemas.microsoft.com/office/drawing/2014/main" id="{E1D405CD-5116-43A4-9474-D750C29ECD77}"/>
                  </a:ext>
                </a:extLst>
              </p:cNvPr>
              <p:cNvGrpSpPr/>
              <p:nvPr/>
            </p:nvGrpSpPr>
            <p:grpSpPr bwMode="auto">
              <a:xfrm>
                <a:off x="3692576" y="1742634"/>
                <a:ext cx="2790379" cy="2796023"/>
                <a:chOff x="6379729" y="2488774"/>
                <a:chExt cx="2513016" cy="2513016"/>
              </a:xfrm>
            </p:grpSpPr>
            <p:sp>
              <p:nvSpPr>
                <p:cNvPr id="62" name="任意多边形 82">
                  <a:extLst>
                    <a:ext uri="{FF2B5EF4-FFF2-40B4-BE49-F238E27FC236}">
                      <a16:creationId xmlns:a16="http://schemas.microsoft.com/office/drawing/2014/main" id="{5A30EBBF-AA18-4FC0-A8BF-BF50A792687D}"/>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63" name="任意多边形 83">
                  <a:extLst>
                    <a:ext uri="{FF2B5EF4-FFF2-40B4-BE49-F238E27FC236}">
                      <a16:creationId xmlns:a16="http://schemas.microsoft.com/office/drawing/2014/main" id="{811B2D2C-E3AE-4F74-B717-34CE824D7659}"/>
                    </a:ext>
                  </a:extLst>
                </p:cNvPr>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61" name="椭圆 80">
                <a:extLst>
                  <a:ext uri="{FF2B5EF4-FFF2-40B4-BE49-F238E27FC236}">
                    <a16:creationId xmlns:a16="http://schemas.microsoft.com/office/drawing/2014/main" id="{D38D9A48-5AA6-4C8A-9A28-DB6591805097}"/>
                  </a:ext>
                </a:extLst>
              </p:cNvPr>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64" name="文本框 63">
            <a:extLst>
              <a:ext uri="{FF2B5EF4-FFF2-40B4-BE49-F238E27FC236}">
                <a16:creationId xmlns:a16="http://schemas.microsoft.com/office/drawing/2014/main" id="{9FC683FB-BECE-4076-AE66-7D10AB92341C}"/>
              </a:ext>
            </a:extLst>
          </p:cNvPr>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65" name="文本框 64">
            <a:extLst>
              <a:ext uri="{FF2B5EF4-FFF2-40B4-BE49-F238E27FC236}">
                <a16:creationId xmlns:a16="http://schemas.microsoft.com/office/drawing/2014/main" id="{009A9D5B-957E-4121-93C7-BD5F3D86B0D2}"/>
              </a:ext>
            </a:extLst>
          </p:cNvPr>
          <p:cNvSpPr txBox="1"/>
          <p:nvPr/>
        </p:nvSpPr>
        <p:spPr>
          <a:xfrm>
            <a:off x="1977393" y="641493"/>
            <a:ext cx="4959929"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总结与思考</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076E9EE3-61AE-4037-A113-A1401071E5B5}"/>
              </a:ext>
            </a:extLst>
          </p:cNvPr>
          <p:cNvSpPr txBox="1"/>
          <p:nvPr/>
        </p:nvSpPr>
        <p:spPr>
          <a:xfrm>
            <a:off x="1977393" y="1103158"/>
            <a:ext cx="5022106" cy="33855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Summary and Reflection</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sp>
        <p:nvSpPr>
          <p:cNvPr id="37" name="文本框 36"/>
          <p:cNvSpPr txBox="1"/>
          <p:nvPr/>
        </p:nvSpPr>
        <p:spPr>
          <a:xfrm>
            <a:off x="2329676" y="3944355"/>
            <a:ext cx="7424516" cy="830997"/>
          </a:xfrm>
          <a:prstGeom prst="rect">
            <a:avLst/>
          </a:prstGeom>
          <a:noFill/>
        </p:spPr>
        <p:txBody>
          <a:bodyPr wrap="squar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欢迎老师指导</a:t>
            </a:r>
          </a:p>
        </p:txBody>
      </p:sp>
      <p:sp>
        <p:nvSpPr>
          <p:cNvPr id="38" name="文本框 19"/>
          <p:cNvSpPr txBox="1"/>
          <p:nvPr/>
        </p:nvSpPr>
        <p:spPr>
          <a:xfrm>
            <a:off x="491757" y="2172456"/>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a:solidFill>
                  <a:schemeClr val="bg1"/>
                </a:solidFill>
                <a:latin typeface="黑体" panose="02010609060101010101" pitchFamily="49" charset="-122"/>
                <a:ea typeface="黑体" panose="02010609060101010101" pitchFamily="49" charset="-122"/>
                <a:cs typeface="Arial" panose="020B0604020202020204" pitchFamily="34" charset="0"/>
              </a:rPr>
              <a:t>THANK YOU</a:t>
            </a:r>
            <a:endParaRPr lang="zh-CN" altLang="en-US" sz="1150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779525" y="-61111"/>
            <a:ext cx="2665065" cy="1834786"/>
            <a:chOff x="746195" y="2749592"/>
            <a:chExt cx="2039690" cy="1404242"/>
          </a:xfrm>
        </p:grpSpPr>
        <p:sp>
          <p:nvSpPr>
            <p:cNvPr id="3" name="矩形 2"/>
            <p:cNvSpPr/>
            <p:nvPr/>
          </p:nvSpPr>
          <p:spPr>
            <a:xfrm>
              <a:off x="746195" y="2749592"/>
              <a:ext cx="1363315"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24" name="文本框 23"/>
          <p:cNvSpPr txBox="1"/>
          <p:nvPr/>
        </p:nvSpPr>
        <p:spPr>
          <a:xfrm>
            <a:off x="5084618" y="929294"/>
            <a:ext cx="2022763" cy="769441"/>
          </a:xfrm>
          <a:prstGeom prst="rect">
            <a:avLst/>
          </a:prstGeom>
          <a:noFill/>
        </p:spPr>
        <p:txBody>
          <a:bodyPr wrap="square" rtlCol="0">
            <a:spAutoFit/>
          </a:bodyPr>
          <a:lstStyle/>
          <a:p>
            <a:pPr algn="ctr"/>
            <a:r>
              <a:rPr lang="zh-CN" altLang="en-US" sz="4400" dirty="0">
                <a:solidFill>
                  <a:schemeClr val="bg1"/>
                </a:solidFill>
                <a:latin typeface="微软雅黑" panose="020B0503020204020204" pitchFamily="34" charset="-122"/>
                <a:ea typeface="微软雅黑" panose="020B0503020204020204" pitchFamily="34" charset="-122"/>
              </a:rPr>
              <a:t>目录</a:t>
            </a:r>
          </a:p>
        </p:txBody>
      </p:sp>
      <p:grpSp>
        <p:nvGrpSpPr>
          <p:cNvPr id="2" name="组合 1">
            <a:extLst>
              <a:ext uri="{FF2B5EF4-FFF2-40B4-BE49-F238E27FC236}">
                <a16:creationId xmlns:a16="http://schemas.microsoft.com/office/drawing/2014/main" id="{2C90099E-C5D0-4914-A80E-A2D711D5DE80}"/>
              </a:ext>
            </a:extLst>
          </p:cNvPr>
          <p:cNvGrpSpPr/>
          <p:nvPr/>
        </p:nvGrpSpPr>
        <p:grpSpPr>
          <a:xfrm>
            <a:off x="8847490" y="2466736"/>
            <a:ext cx="2913115" cy="1899416"/>
            <a:chOff x="6844344" y="3032812"/>
            <a:chExt cx="2913115" cy="1899416"/>
          </a:xfrm>
        </p:grpSpPr>
        <p:sp>
          <p:nvSpPr>
            <p:cNvPr id="12" name="椭圆 80"/>
            <p:cNvSpPr/>
            <p:nvPr/>
          </p:nvSpPr>
          <p:spPr bwMode="auto">
            <a:xfrm>
              <a:off x="7852525"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0" name="文本框 29"/>
            <p:cNvSpPr txBox="1"/>
            <p:nvPr/>
          </p:nvSpPr>
          <p:spPr>
            <a:xfrm>
              <a:off x="6844344" y="4125427"/>
              <a:ext cx="2913115"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总结与思考</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975242" y="4655229"/>
              <a:ext cx="2672631"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Summary and Reflection</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7" name="文本框 36"/>
            <p:cNvSpPr txBox="1"/>
            <p:nvPr/>
          </p:nvSpPr>
          <p:spPr>
            <a:xfrm>
              <a:off x="7887936" y="3059551"/>
              <a:ext cx="795478" cy="769441"/>
            </a:xfrm>
            <a:prstGeom prst="rect">
              <a:avLst/>
            </a:prstGeom>
            <a:noFill/>
          </p:spPr>
          <p:txBody>
            <a:bodyPr wrap="square" rtlCol="0">
              <a:spAutoFit/>
            </a:bodyPr>
            <a:lstStyle/>
            <a:p>
              <a:pPr algn="ctr"/>
              <a:r>
                <a:rPr lang="en-US" altLang="zh-CN" sz="4400" dirty="0">
                  <a:solidFill>
                    <a:schemeClr val="bg1"/>
                  </a:solidFill>
                </a:rPr>
                <a:t>04</a:t>
              </a:r>
              <a:endParaRPr lang="zh-CN" altLang="en-US" sz="4400" dirty="0">
                <a:solidFill>
                  <a:schemeClr val="bg1"/>
                </a:solidFill>
              </a:endParaRPr>
            </a:p>
          </p:txBody>
        </p:sp>
      </p:grpSp>
      <p:grpSp>
        <p:nvGrpSpPr>
          <p:cNvPr id="39" name="组合 38">
            <a:extLst>
              <a:ext uri="{FF2B5EF4-FFF2-40B4-BE49-F238E27FC236}">
                <a16:creationId xmlns:a16="http://schemas.microsoft.com/office/drawing/2014/main" id="{8450C366-CC29-44E7-B994-44D3B7C3C5D2}"/>
              </a:ext>
            </a:extLst>
          </p:cNvPr>
          <p:cNvGrpSpPr/>
          <p:nvPr/>
        </p:nvGrpSpPr>
        <p:grpSpPr>
          <a:xfrm>
            <a:off x="108145" y="2479292"/>
            <a:ext cx="2913115" cy="1899416"/>
            <a:chOff x="6844344" y="3032812"/>
            <a:chExt cx="2913115" cy="1899416"/>
          </a:xfrm>
        </p:grpSpPr>
        <p:sp>
          <p:nvSpPr>
            <p:cNvPr id="40" name="椭圆 80">
              <a:extLst>
                <a:ext uri="{FF2B5EF4-FFF2-40B4-BE49-F238E27FC236}">
                  <a16:creationId xmlns:a16="http://schemas.microsoft.com/office/drawing/2014/main" id="{FEB8EEB4-19B4-4B6E-8DFB-0A35FAB8C23C}"/>
                </a:ext>
              </a:extLst>
            </p:cNvPr>
            <p:cNvSpPr/>
            <p:nvPr/>
          </p:nvSpPr>
          <p:spPr bwMode="auto">
            <a:xfrm>
              <a:off x="7852525"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41" name="文本框 40">
              <a:extLst>
                <a:ext uri="{FF2B5EF4-FFF2-40B4-BE49-F238E27FC236}">
                  <a16:creationId xmlns:a16="http://schemas.microsoft.com/office/drawing/2014/main" id="{EAA6E513-8877-4B0B-9A3E-096B929B8CA1}"/>
                </a:ext>
              </a:extLst>
            </p:cNvPr>
            <p:cNvSpPr txBox="1"/>
            <p:nvPr/>
          </p:nvSpPr>
          <p:spPr>
            <a:xfrm>
              <a:off x="6844344" y="4125427"/>
              <a:ext cx="2913115"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总体架构说明</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F10F5311-7BAD-4FEA-ABE4-1B396A49C26C}"/>
                </a:ext>
              </a:extLst>
            </p:cNvPr>
            <p:cNvSpPr txBox="1"/>
            <p:nvPr/>
          </p:nvSpPr>
          <p:spPr>
            <a:xfrm>
              <a:off x="6975242" y="4655229"/>
              <a:ext cx="2672631"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General Architecture Description</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3" name="文本框 42">
              <a:extLst>
                <a:ext uri="{FF2B5EF4-FFF2-40B4-BE49-F238E27FC236}">
                  <a16:creationId xmlns:a16="http://schemas.microsoft.com/office/drawing/2014/main" id="{6D1643DB-92F3-40AB-8AF5-292570F04DD0}"/>
                </a:ext>
              </a:extLst>
            </p:cNvPr>
            <p:cNvSpPr txBox="1"/>
            <p:nvPr/>
          </p:nvSpPr>
          <p:spPr>
            <a:xfrm>
              <a:off x="7887936" y="3059551"/>
              <a:ext cx="795478" cy="769441"/>
            </a:xfrm>
            <a:prstGeom prst="rect">
              <a:avLst/>
            </a:prstGeom>
            <a:noFill/>
          </p:spPr>
          <p:txBody>
            <a:bodyPr wrap="square" rtlCol="0">
              <a:spAutoFit/>
            </a:bodyPr>
            <a:lstStyle/>
            <a:p>
              <a:pPr algn="ctr"/>
              <a:r>
                <a:rPr lang="en-US" altLang="zh-CN" sz="4400" dirty="0">
                  <a:solidFill>
                    <a:schemeClr val="bg1"/>
                  </a:solidFill>
                </a:rPr>
                <a:t>01</a:t>
              </a:r>
              <a:endParaRPr lang="zh-CN" altLang="en-US" sz="4400" dirty="0">
                <a:solidFill>
                  <a:schemeClr val="bg1"/>
                </a:solidFill>
              </a:endParaRPr>
            </a:p>
          </p:txBody>
        </p:sp>
      </p:grpSp>
      <p:grpSp>
        <p:nvGrpSpPr>
          <p:cNvPr id="44" name="组合 43">
            <a:extLst>
              <a:ext uri="{FF2B5EF4-FFF2-40B4-BE49-F238E27FC236}">
                <a16:creationId xmlns:a16="http://schemas.microsoft.com/office/drawing/2014/main" id="{A9AD69FE-D484-41FF-B3E7-0372C93B8E7A}"/>
              </a:ext>
            </a:extLst>
          </p:cNvPr>
          <p:cNvGrpSpPr/>
          <p:nvPr/>
        </p:nvGrpSpPr>
        <p:grpSpPr>
          <a:xfrm>
            <a:off x="3021260" y="2466736"/>
            <a:ext cx="2913115" cy="2084082"/>
            <a:chOff x="6844344" y="3032812"/>
            <a:chExt cx="2913115" cy="2084082"/>
          </a:xfrm>
        </p:grpSpPr>
        <p:sp>
          <p:nvSpPr>
            <p:cNvPr id="45" name="椭圆 80">
              <a:extLst>
                <a:ext uri="{FF2B5EF4-FFF2-40B4-BE49-F238E27FC236}">
                  <a16:creationId xmlns:a16="http://schemas.microsoft.com/office/drawing/2014/main" id="{1B66F4E8-CCA4-45ED-9213-4667A15C77C2}"/>
                </a:ext>
              </a:extLst>
            </p:cNvPr>
            <p:cNvSpPr/>
            <p:nvPr/>
          </p:nvSpPr>
          <p:spPr bwMode="auto">
            <a:xfrm>
              <a:off x="7852525"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46" name="文本框 45">
              <a:extLst>
                <a:ext uri="{FF2B5EF4-FFF2-40B4-BE49-F238E27FC236}">
                  <a16:creationId xmlns:a16="http://schemas.microsoft.com/office/drawing/2014/main" id="{5A92DD68-3C51-4859-AE91-F6746EF0BF13}"/>
                </a:ext>
              </a:extLst>
            </p:cNvPr>
            <p:cNvSpPr txBox="1"/>
            <p:nvPr/>
          </p:nvSpPr>
          <p:spPr>
            <a:xfrm>
              <a:off x="6844344" y="4125427"/>
              <a:ext cx="2913115"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词法分析器设计与实现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213CE8AF-6CC7-4714-A42F-DD884443CFFE}"/>
                </a:ext>
              </a:extLst>
            </p:cNvPr>
            <p:cNvSpPr txBox="1"/>
            <p:nvPr/>
          </p:nvSpPr>
          <p:spPr>
            <a:xfrm>
              <a:off x="6975242" y="4655229"/>
              <a:ext cx="2672631" cy="461665"/>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Design and Implementation of Lexical Analyzer</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8" name="文本框 47">
              <a:extLst>
                <a:ext uri="{FF2B5EF4-FFF2-40B4-BE49-F238E27FC236}">
                  <a16:creationId xmlns:a16="http://schemas.microsoft.com/office/drawing/2014/main" id="{20973E2C-A2D2-4F5A-B51C-5AD271927291}"/>
                </a:ext>
              </a:extLst>
            </p:cNvPr>
            <p:cNvSpPr txBox="1"/>
            <p:nvPr/>
          </p:nvSpPr>
          <p:spPr>
            <a:xfrm>
              <a:off x="7887936" y="3059551"/>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grpSp>
      <p:grpSp>
        <p:nvGrpSpPr>
          <p:cNvPr id="49" name="组合 48">
            <a:extLst>
              <a:ext uri="{FF2B5EF4-FFF2-40B4-BE49-F238E27FC236}">
                <a16:creationId xmlns:a16="http://schemas.microsoft.com/office/drawing/2014/main" id="{3524F049-4AA5-43FD-8EC9-F36ED6E58A06}"/>
              </a:ext>
            </a:extLst>
          </p:cNvPr>
          <p:cNvGrpSpPr/>
          <p:nvPr/>
        </p:nvGrpSpPr>
        <p:grpSpPr>
          <a:xfrm>
            <a:off x="6257625" y="2466736"/>
            <a:ext cx="2913115" cy="2084082"/>
            <a:chOff x="6844344" y="3032812"/>
            <a:chExt cx="2913115" cy="2084082"/>
          </a:xfrm>
        </p:grpSpPr>
        <p:sp>
          <p:nvSpPr>
            <p:cNvPr id="50" name="椭圆 80">
              <a:extLst>
                <a:ext uri="{FF2B5EF4-FFF2-40B4-BE49-F238E27FC236}">
                  <a16:creationId xmlns:a16="http://schemas.microsoft.com/office/drawing/2014/main" id="{FFE6E3C8-7D8F-40F6-995D-F46DEBD838B7}"/>
                </a:ext>
              </a:extLst>
            </p:cNvPr>
            <p:cNvSpPr/>
            <p:nvPr/>
          </p:nvSpPr>
          <p:spPr bwMode="auto">
            <a:xfrm>
              <a:off x="7852525"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1" name="文本框 50">
              <a:extLst>
                <a:ext uri="{FF2B5EF4-FFF2-40B4-BE49-F238E27FC236}">
                  <a16:creationId xmlns:a16="http://schemas.microsoft.com/office/drawing/2014/main" id="{ED1C37A3-2A7F-4691-A222-8EEF3CBB32AA}"/>
                </a:ext>
              </a:extLst>
            </p:cNvPr>
            <p:cNvSpPr txBox="1"/>
            <p:nvPr/>
          </p:nvSpPr>
          <p:spPr>
            <a:xfrm>
              <a:off x="6844344" y="4125427"/>
              <a:ext cx="2913115"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语法分析器设计与实现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EBD7C0E0-F54A-4D81-A680-46D2E55DA120}"/>
                </a:ext>
              </a:extLst>
            </p:cNvPr>
            <p:cNvSpPr txBox="1"/>
            <p:nvPr/>
          </p:nvSpPr>
          <p:spPr>
            <a:xfrm>
              <a:off x="6975242" y="4655229"/>
              <a:ext cx="2672631" cy="461665"/>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Design and Implementation of Parser</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53" name="文本框 52">
              <a:extLst>
                <a:ext uri="{FF2B5EF4-FFF2-40B4-BE49-F238E27FC236}">
                  <a16:creationId xmlns:a16="http://schemas.microsoft.com/office/drawing/2014/main" id="{7E0FBF55-015D-4882-B65D-87BA22090526}"/>
                </a:ext>
              </a:extLst>
            </p:cNvPr>
            <p:cNvSpPr txBox="1"/>
            <p:nvPr/>
          </p:nvSpPr>
          <p:spPr>
            <a:xfrm>
              <a:off x="7887936" y="3059551"/>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4084348" y="3344878"/>
            <a:ext cx="4023304"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总体架构说明</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059129" y="3868098"/>
            <a:ext cx="4073740" cy="369332"/>
          </a:xfrm>
          <a:prstGeom prst="snip1Rect">
            <a:avLst>
              <a:gd name="adj" fmla="val 0"/>
            </a:avLst>
          </a:prstGeom>
          <a:noFill/>
          <a:ln w="28575">
            <a:noFill/>
          </a:ln>
        </p:spPr>
        <p:txBody>
          <a:bodyPr wrap="square" rtlCol="0">
            <a:spAutoFit/>
          </a:bodyPr>
          <a:lstStyle/>
          <a:p>
            <a:pPr algn="ctr"/>
            <a:r>
              <a:rPr lang="en-US" altLang="zh-CN" sz="1800" dirty="0">
                <a:solidFill>
                  <a:schemeClr val="bg1"/>
                </a:solidFill>
                <a:latin typeface="Arial" panose="020B0604020202020204" pitchFamily="34" charset="0"/>
                <a:ea typeface="华文仿宋" panose="02010600040101010101" pitchFamily="2" charset="-122"/>
                <a:cs typeface="Arial" panose="020B0604020202020204" pitchFamily="34" charset="0"/>
              </a:rPr>
              <a:t>General Architecture Description</a:t>
            </a:r>
            <a:endParaRPr lang="zh-CN" altLang="en-US" sz="18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总体架构说明</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17678" y="1103158"/>
            <a:ext cx="4073740" cy="33855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General Architecture Description</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2" name="Oval 66"/>
          <p:cNvSpPr>
            <a:spLocks noChangeArrowheads="1"/>
          </p:cNvSpPr>
          <p:nvPr/>
        </p:nvSpPr>
        <p:spPr bwMode="auto">
          <a:xfrm>
            <a:off x="649322" y="2098480"/>
            <a:ext cx="786078" cy="784940"/>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2" name="Oval 74"/>
          <p:cNvSpPr>
            <a:spLocks noChangeArrowheads="1"/>
          </p:cNvSpPr>
          <p:nvPr/>
        </p:nvSpPr>
        <p:spPr bwMode="auto">
          <a:xfrm>
            <a:off x="539206" y="4620572"/>
            <a:ext cx="786078" cy="784940"/>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33" name="组合 32"/>
          <p:cNvGrpSpPr/>
          <p:nvPr/>
        </p:nvGrpSpPr>
        <p:grpSpPr>
          <a:xfrm>
            <a:off x="732597" y="4769597"/>
            <a:ext cx="408396" cy="437975"/>
            <a:chOff x="8471357" y="3524024"/>
            <a:chExt cx="569912" cy="611188"/>
          </a:xfrm>
          <a:solidFill>
            <a:srgbClr val="243152"/>
          </a:solidFill>
        </p:grpSpPr>
        <p:sp>
          <p:nvSpPr>
            <p:cNvPr id="34"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8" name="文本框 37"/>
          <p:cNvSpPr txBox="1"/>
          <p:nvPr/>
        </p:nvSpPr>
        <p:spPr>
          <a:xfrm>
            <a:off x="1435400" y="2114590"/>
            <a:ext cx="4402692" cy="1456232"/>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本项目开发</a:t>
            </a:r>
            <a:r>
              <a:rPr lang="zh-CN" altLang="zh-CN" sz="1200" dirty="0">
                <a:solidFill>
                  <a:schemeClr val="bg1"/>
                </a:solidFill>
                <a:latin typeface="微软雅黑" panose="020B0503020204020204" pitchFamily="34" charset="-122"/>
                <a:ea typeface="微软雅黑" panose="020B0503020204020204" pitchFamily="34" charset="-122"/>
              </a:rPr>
              <a:t>参考了</a:t>
            </a:r>
            <a:r>
              <a:rPr lang="en-US" altLang="zh-CN" sz="1200" dirty="0">
                <a:solidFill>
                  <a:schemeClr val="bg1"/>
                </a:solidFill>
                <a:latin typeface="微软雅黑" panose="020B0503020204020204" pitchFamily="34" charset="-122"/>
                <a:ea typeface="微软雅黑" panose="020B0503020204020204" pitchFamily="34" charset="-122"/>
              </a:rPr>
              <a:t>Rust</a:t>
            </a:r>
            <a:r>
              <a:rPr lang="zh-CN" altLang="zh-CN" sz="1200" dirty="0">
                <a:solidFill>
                  <a:schemeClr val="bg1"/>
                </a:solidFill>
                <a:latin typeface="微软雅黑" panose="020B0503020204020204" pitchFamily="34" charset="-122"/>
                <a:ea typeface="微软雅黑" panose="020B0503020204020204" pitchFamily="34" charset="-122"/>
              </a:rPr>
              <a:t>语言的语法特性，包括变量声明、控制结构、函数定义等核心语法元素。</a:t>
            </a:r>
            <a:r>
              <a:rPr lang="en-US" altLang="zh-CN" sz="1200" dirty="0">
                <a:solidFill>
                  <a:schemeClr val="bg1"/>
                </a:solidFill>
                <a:latin typeface="微软雅黑" panose="020B0503020204020204" pitchFamily="34" charset="-122"/>
                <a:ea typeface="微软雅黑" panose="020B0503020204020204" pitchFamily="34" charset="-122"/>
              </a:rPr>
              <a:t>Rust</a:t>
            </a:r>
            <a:r>
              <a:rPr lang="zh-CN" altLang="zh-CN" sz="1200" dirty="0">
                <a:solidFill>
                  <a:schemeClr val="bg1"/>
                </a:solidFill>
                <a:latin typeface="微软雅黑" panose="020B0503020204020204" pitchFamily="34" charset="-122"/>
                <a:ea typeface="微软雅黑" panose="020B0503020204020204" pitchFamily="34" charset="-122"/>
              </a:rPr>
              <a:t>作为一门现代系统编程语言，其严谨的语法设计和丰富的语言特性为编译技术研究提供了良好的素材。我们选择</a:t>
            </a:r>
            <a:r>
              <a:rPr lang="en-US" altLang="zh-CN" sz="1200" dirty="0">
                <a:solidFill>
                  <a:schemeClr val="bg1"/>
                </a:solidFill>
                <a:latin typeface="微软雅黑" panose="020B0503020204020204" pitchFamily="34" charset="-122"/>
                <a:ea typeface="微软雅黑" panose="020B0503020204020204" pitchFamily="34" charset="-122"/>
              </a:rPr>
              <a:t>Python 3.12.6</a:t>
            </a:r>
            <a:r>
              <a:rPr lang="zh-CN" altLang="zh-CN" sz="1200" dirty="0">
                <a:solidFill>
                  <a:schemeClr val="bg1"/>
                </a:solidFill>
                <a:latin typeface="微软雅黑" panose="020B0503020204020204" pitchFamily="34" charset="-122"/>
                <a:ea typeface="微软雅黑" panose="020B0503020204020204" pitchFamily="34" charset="-122"/>
              </a:rPr>
              <a:t>作为实现语言，主要考虑到其强大的字符串处理能力和清晰的面向对象特性，能够有效支持词法分析和语法分析模块的开发。</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435400" y="4609632"/>
            <a:ext cx="4505582" cy="1456232"/>
          </a:xfrm>
          <a:prstGeom prst="rect">
            <a:avLst/>
          </a:prstGeom>
          <a:noFill/>
        </p:spPr>
        <p:txBody>
          <a:bodyPr wrap="square" rtlCol="0">
            <a:spAutoFit/>
          </a:bodyPr>
          <a:lstStyle/>
          <a:p>
            <a:pPr algn="just">
              <a:lnSpc>
                <a:spcPct val="125000"/>
              </a:lnSpc>
            </a:pPr>
            <a:r>
              <a:rPr lang="zh-CN" altLang="zh-CN" sz="1200" dirty="0">
                <a:solidFill>
                  <a:schemeClr val="bg1"/>
                </a:solidFill>
                <a:latin typeface="微软雅黑" panose="020B0503020204020204" pitchFamily="34" charset="-122"/>
                <a:ea typeface="微软雅黑" panose="020B0503020204020204" pitchFamily="34" charset="-122"/>
              </a:rPr>
              <a:t>在技术层面，本项目采用了经典的递归下降分析法来实现语法分析，这种方法直观易懂，特别适合教学场景下的编译器实现。词法分析器采用确定有限自动机的概念手工构建，能够准确识别各类词法单元，包括关键字、标识符、字面量、运算符等。整个系统严格遵循编译器的分层设计原则，词法分析和语法分析模块解耦良好，便于后续的功能扩展和维护。</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3" name="Freeform 123">
            <a:extLst>
              <a:ext uri="{FF2B5EF4-FFF2-40B4-BE49-F238E27FC236}">
                <a16:creationId xmlns:a16="http://schemas.microsoft.com/office/drawing/2014/main" id="{71B2624D-54CB-4609-A881-0CBF87E332DC}"/>
              </a:ext>
            </a:extLst>
          </p:cNvPr>
          <p:cNvSpPr>
            <a:spLocks noChangeArrowheads="1"/>
          </p:cNvSpPr>
          <p:nvPr/>
        </p:nvSpPr>
        <p:spPr bwMode="auto">
          <a:xfrm>
            <a:off x="832360" y="2282710"/>
            <a:ext cx="420002" cy="416480"/>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243152"/>
          </a:solidFill>
          <a:ln>
            <a:noFill/>
          </a:ln>
          <a:effectLst/>
        </p:spPr>
        <p:txBody>
          <a:bodyPr wrap="none" anchor="ctr"/>
          <a:lstStyle/>
          <a:p>
            <a:endParaRPr lang="en-US" sz="900"/>
          </a:p>
        </p:txBody>
      </p:sp>
      <p:sp>
        <p:nvSpPr>
          <p:cNvPr id="2" name="矩形 1">
            <a:extLst>
              <a:ext uri="{FF2B5EF4-FFF2-40B4-BE49-F238E27FC236}">
                <a16:creationId xmlns:a16="http://schemas.microsoft.com/office/drawing/2014/main" id="{55A4DC0F-BE79-4A6C-A079-A9F4B7B9FF06}"/>
              </a:ext>
            </a:extLst>
          </p:cNvPr>
          <p:cNvSpPr/>
          <p:nvPr/>
        </p:nvSpPr>
        <p:spPr>
          <a:xfrm>
            <a:off x="6624172" y="693832"/>
            <a:ext cx="2034909" cy="72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源代码输入</a:t>
            </a:r>
          </a:p>
        </p:txBody>
      </p:sp>
      <p:sp>
        <p:nvSpPr>
          <p:cNvPr id="25" name="矩形 24">
            <a:extLst>
              <a:ext uri="{FF2B5EF4-FFF2-40B4-BE49-F238E27FC236}">
                <a16:creationId xmlns:a16="http://schemas.microsoft.com/office/drawing/2014/main" id="{437A37F8-896C-4DFD-9FD4-EC3D1DF1EDF6}"/>
              </a:ext>
            </a:extLst>
          </p:cNvPr>
          <p:cNvSpPr/>
          <p:nvPr/>
        </p:nvSpPr>
        <p:spPr>
          <a:xfrm>
            <a:off x="6624170" y="2264392"/>
            <a:ext cx="2034909" cy="72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词法分析器</a:t>
            </a:r>
          </a:p>
        </p:txBody>
      </p:sp>
      <p:sp>
        <p:nvSpPr>
          <p:cNvPr id="26" name="矩形 25">
            <a:extLst>
              <a:ext uri="{FF2B5EF4-FFF2-40B4-BE49-F238E27FC236}">
                <a16:creationId xmlns:a16="http://schemas.microsoft.com/office/drawing/2014/main" id="{977AED9C-A0A0-4948-82FC-B2D0CD5A8166}"/>
              </a:ext>
            </a:extLst>
          </p:cNvPr>
          <p:cNvSpPr/>
          <p:nvPr/>
        </p:nvSpPr>
        <p:spPr>
          <a:xfrm>
            <a:off x="6624170" y="3834952"/>
            <a:ext cx="2034909" cy="72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Token</a:t>
            </a:r>
            <a:r>
              <a:rPr lang="zh-CN" altLang="en-US" dirty="0">
                <a:solidFill>
                  <a:schemeClr val="tx1"/>
                </a:solidFill>
              </a:rPr>
              <a:t>流</a:t>
            </a:r>
          </a:p>
        </p:txBody>
      </p:sp>
      <p:sp>
        <p:nvSpPr>
          <p:cNvPr id="27" name="矩形 26">
            <a:extLst>
              <a:ext uri="{FF2B5EF4-FFF2-40B4-BE49-F238E27FC236}">
                <a16:creationId xmlns:a16="http://schemas.microsoft.com/office/drawing/2014/main" id="{387C6B82-322D-48EA-979E-D7F3EA5496DA}"/>
              </a:ext>
            </a:extLst>
          </p:cNvPr>
          <p:cNvSpPr/>
          <p:nvPr/>
        </p:nvSpPr>
        <p:spPr>
          <a:xfrm>
            <a:off x="6624170" y="5405512"/>
            <a:ext cx="2034909" cy="72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语法分析器</a:t>
            </a:r>
          </a:p>
        </p:txBody>
      </p:sp>
      <p:sp>
        <p:nvSpPr>
          <p:cNvPr id="3" name="箭头: 下 2">
            <a:extLst>
              <a:ext uri="{FF2B5EF4-FFF2-40B4-BE49-F238E27FC236}">
                <a16:creationId xmlns:a16="http://schemas.microsoft.com/office/drawing/2014/main" id="{8DD64506-9BBB-49C4-B397-59A9B266F6D8}"/>
              </a:ext>
            </a:extLst>
          </p:cNvPr>
          <p:cNvSpPr/>
          <p:nvPr/>
        </p:nvSpPr>
        <p:spPr>
          <a:xfrm>
            <a:off x="7399308" y="1423394"/>
            <a:ext cx="484632" cy="978408"/>
          </a:xfrm>
          <a:prstGeom prst="downArrow">
            <a:avLst/>
          </a:prstGeom>
          <a:solidFill>
            <a:schemeClr val="bg1"/>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8AEBCB72-CA10-47B3-A0F7-FDDFF05C481D}"/>
              </a:ext>
            </a:extLst>
          </p:cNvPr>
          <p:cNvSpPr/>
          <p:nvPr/>
        </p:nvSpPr>
        <p:spPr>
          <a:xfrm>
            <a:off x="7399308" y="2993954"/>
            <a:ext cx="484632" cy="978408"/>
          </a:xfrm>
          <a:prstGeom prst="downArrow">
            <a:avLst/>
          </a:prstGeom>
          <a:solidFill>
            <a:schemeClr val="bg1"/>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a:extLst>
              <a:ext uri="{FF2B5EF4-FFF2-40B4-BE49-F238E27FC236}">
                <a16:creationId xmlns:a16="http://schemas.microsoft.com/office/drawing/2014/main" id="{D77B0E1D-A73B-4ED2-9D60-F9CD12ECADCB}"/>
              </a:ext>
            </a:extLst>
          </p:cNvPr>
          <p:cNvSpPr/>
          <p:nvPr/>
        </p:nvSpPr>
        <p:spPr>
          <a:xfrm>
            <a:off x="7399308" y="4562429"/>
            <a:ext cx="484632" cy="978408"/>
          </a:xfrm>
          <a:prstGeom prst="downArrow">
            <a:avLst/>
          </a:prstGeom>
          <a:solidFill>
            <a:schemeClr val="bg1"/>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2C47FF4F-E710-4AC6-9FF0-EF61B5A4AC71}"/>
              </a:ext>
            </a:extLst>
          </p:cNvPr>
          <p:cNvSpPr/>
          <p:nvPr/>
        </p:nvSpPr>
        <p:spPr>
          <a:xfrm>
            <a:off x="9559270" y="5405512"/>
            <a:ext cx="2034909" cy="72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AST</a:t>
            </a:r>
            <a:r>
              <a:rPr lang="zh-CN" altLang="en-US" dirty="0">
                <a:solidFill>
                  <a:schemeClr val="tx1"/>
                </a:solidFill>
              </a:rPr>
              <a:t>语法树</a:t>
            </a:r>
          </a:p>
        </p:txBody>
      </p:sp>
      <p:sp>
        <p:nvSpPr>
          <p:cNvPr id="39" name="矩形 38">
            <a:extLst>
              <a:ext uri="{FF2B5EF4-FFF2-40B4-BE49-F238E27FC236}">
                <a16:creationId xmlns:a16="http://schemas.microsoft.com/office/drawing/2014/main" id="{774963BD-9371-4083-B1E4-FA0F3CBD1141}"/>
              </a:ext>
            </a:extLst>
          </p:cNvPr>
          <p:cNvSpPr/>
          <p:nvPr/>
        </p:nvSpPr>
        <p:spPr>
          <a:xfrm>
            <a:off x="9617885" y="3832867"/>
            <a:ext cx="2034909" cy="72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结果输出</a:t>
            </a:r>
          </a:p>
        </p:txBody>
      </p:sp>
      <p:sp>
        <p:nvSpPr>
          <p:cNvPr id="4" name="箭头: 右 3">
            <a:extLst>
              <a:ext uri="{FF2B5EF4-FFF2-40B4-BE49-F238E27FC236}">
                <a16:creationId xmlns:a16="http://schemas.microsoft.com/office/drawing/2014/main" id="{195E206C-EB98-465C-B674-9A4AA15B0456}"/>
              </a:ext>
            </a:extLst>
          </p:cNvPr>
          <p:cNvSpPr/>
          <p:nvPr/>
        </p:nvSpPr>
        <p:spPr>
          <a:xfrm>
            <a:off x="8659078" y="5527977"/>
            <a:ext cx="978408" cy="484632"/>
          </a:xfrm>
          <a:prstGeom prst="rightArrow">
            <a:avLst/>
          </a:prstGeom>
          <a:solidFill>
            <a:schemeClr val="bg1"/>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上 4">
            <a:extLst>
              <a:ext uri="{FF2B5EF4-FFF2-40B4-BE49-F238E27FC236}">
                <a16:creationId xmlns:a16="http://schemas.microsoft.com/office/drawing/2014/main" id="{CD751D0A-FB9D-47B5-94FA-D6CC8B1B2FDC}"/>
              </a:ext>
            </a:extLst>
          </p:cNvPr>
          <p:cNvSpPr/>
          <p:nvPr/>
        </p:nvSpPr>
        <p:spPr>
          <a:xfrm>
            <a:off x="10282228" y="4427104"/>
            <a:ext cx="588991" cy="978408"/>
          </a:xfrm>
          <a:prstGeom prst="upArrow">
            <a:avLst/>
          </a:prstGeom>
          <a:solidFill>
            <a:schemeClr val="bg1"/>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B36C987B-F9FB-4CAD-9D87-3AF6A9115938}"/>
              </a:ext>
            </a:extLst>
          </p:cNvPr>
          <p:cNvSpPr txBox="1"/>
          <p:nvPr/>
        </p:nvSpPr>
        <p:spPr>
          <a:xfrm>
            <a:off x="8574068" y="1613507"/>
            <a:ext cx="3416320" cy="523220"/>
          </a:xfrm>
          <a:prstGeom prst="rect">
            <a:avLst/>
          </a:prstGeom>
          <a:noFill/>
        </p:spPr>
        <p:txBody>
          <a:bodyPr wrap="none" rtlCol="0">
            <a:spAutoFit/>
          </a:bodyPr>
          <a:lstStyle/>
          <a:p>
            <a:r>
              <a:rPr lang="zh-CN" altLang="en-US" sz="2800" dirty="0">
                <a:solidFill>
                  <a:schemeClr val="bg1"/>
                </a:solidFill>
              </a:rPr>
              <a:t>总体架构如图所示：</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总体架构说明</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17678" y="1103158"/>
            <a:ext cx="4073740" cy="33855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General Architecture Description</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6" name="文本框 5">
            <a:extLst>
              <a:ext uri="{FF2B5EF4-FFF2-40B4-BE49-F238E27FC236}">
                <a16:creationId xmlns:a16="http://schemas.microsoft.com/office/drawing/2014/main" id="{B36C987B-F9FB-4CAD-9D87-3AF6A9115938}"/>
              </a:ext>
            </a:extLst>
          </p:cNvPr>
          <p:cNvSpPr txBox="1"/>
          <p:nvPr/>
        </p:nvSpPr>
        <p:spPr>
          <a:xfrm>
            <a:off x="649322" y="1741172"/>
            <a:ext cx="3775393" cy="523220"/>
          </a:xfrm>
          <a:prstGeom prst="rect">
            <a:avLst/>
          </a:prstGeom>
          <a:noFill/>
        </p:spPr>
        <p:txBody>
          <a:bodyPr wrap="none" rtlCol="0">
            <a:spAutoFit/>
          </a:bodyPr>
          <a:lstStyle/>
          <a:p>
            <a:r>
              <a:rPr lang="zh-CN" altLang="en-US" sz="2800" dirty="0">
                <a:solidFill>
                  <a:schemeClr val="bg1"/>
                </a:solidFill>
              </a:rPr>
              <a:t>状态转换图如下所示：</a:t>
            </a:r>
          </a:p>
        </p:txBody>
      </p:sp>
      <p:pic>
        <p:nvPicPr>
          <p:cNvPr id="9" name="图片 8">
            <a:extLst>
              <a:ext uri="{FF2B5EF4-FFF2-40B4-BE49-F238E27FC236}">
                <a16:creationId xmlns:a16="http://schemas.microsoft.com/office/drawing/2014/main" id="{C8EB5132-1C74-46AB-866D-A53EA4DFC2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35353"/>
            <a:ext cx="12192000" cy="2212821"/>
          </a:xfrm>
          <a:prstGeom prst="rect">
            <a:avLst/>
          </a:prstGeom>
        </p:spPr>
      </p:pic>
      <p:sp>
        <p:nvSpPr>
          <p:cNvPr id="24" name="Rectangle 3">
            <a:extLst>
              <a:ext uri="{FF2B5EF4-FFF2-40B4-BE49-F238E27FC236}">
                <a16:creationId xmlns:a16="http://schemas.microsoft.com/office/drawing/2014/main" id="{5578A005-F22D-4ADD-8FD4-D45F8989998D}"/>
              </a:ext>
            </a:extLst>
          </p:cNvPr>
          <p:cNvSpPr>
            <a:spLocks noChangeArrowheads="1"/>
          </p:cNvSpPr>
          <p:nvPr/>
        </p:nvSpPr>
        <p:spPr bwMode="auto">
          <a:xfrm>
            <a:off x="679938" y="2404518"/>
            <a:ext cx="1090963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200" dirty="0">
                <a:solidFill>
                  <a:schemeClr val="bg1"/>
                </a:solidFill>
                <a:latin typeface="微软雅黑" panose="020B0503020204020204" pitchFamily="34" charset="-122"/>
                <a:ea typeface="微软雅黑" panose="020B0503020204020204" pitchFamily="34" charset="-122"/>
              </a:rPr>
              <a:t>从起始点开始，分析器进入 ReadChar 状态，在此对输入字符进行逐一读取和判断。当遇到运算符字符，会转移到 Operator 状态，进一步处理单字符或双字符运算符；遇到赋值字符，进入 Assign 状态来处理赋值操作相关逻辑。分隔符和定界符分别由 Separator 和 Delimiter 状态处理。 </a:t>
            </a:r>
            <a:endParaRPr lang="en-US" altLang="zh-CN" sz="1200"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chemeClr val="bg1"/>
                </a:solidFill>
                <a:latin typeface="微软雅黑" panose="020B0503020204020204" pitchFamily="34" charset="-122"/>
                <a:ea typeface="微软雅黑" panose="020B0503020204020204" pitchFamily="34" charset="-122"/>
              </a:rPr>
              <a:t>对于数字的识别，从读取到数字字符进入 </a:t>
            </a:r>
            <a:r>
              <a:rPr lang="en-US" altLang="zh-CN" sz="1200" dirty="0">
                <a:solidFill>
                  <a:schemeClr val="bg1"/>
                </a:solidFill>
                <a:latin typeface="微软雅黑" panose="020B0503020204020204" pitchFamily="34" charset="-122"/>
                <a:ea typeface="微软雅黑" panose="020B0503020204020204" pitchFamily="34" charset="-122"/>
              </a:rPr>
              <a:t>Digit </a:t>
            </a:r>
            <a:r>
              <a:rPr lang="zh-CN" altLang="en-US" sz="1200" dirty="0">
                <a:solidFill>
                  <a:schemeClr val="bg1"/>
                </a:solidFill>
                <a:latin typeface="微软雅黑" panose="020B0503020204020204" pitchFamily="34" charset="-122"/>
                <a:ea typeface="微软雅黑" panose="020B0503020204020204" pitchFamily="34" charset="-122"/>
              </a:rPr>
              <a:t>状态开始，逐步构建完整数字并转移到 </a:t>
            </a:r>
            <a:r>
              <a:rPr lang="en-US" altLang="zh-CN" sz="1200" dirty="0">
                <a:solidFill>
                  <a:schemeClr val="bg1"/>
                </a:solidFill>
                <a:latin typeface="微软雅黑" panose="020B0503020204020204" pitchFamily="34" charset="-122"/>
                <a:ea typeface="微软雅黑" panose="020B0503020204020204" pitchFamily="34" charset="-122"/>
              </a:rPr>
              <a:t>Number </a:t>
            </a:r>
            <a:r>
              <a:rPr lang="zh-CN" altLang="en-US" sz="1200" dirty="0">
                <a:solidFill>
                  <a:schemeClr val="bg1"/>
                </a:solidFill>
                <a:latin typeface="微软雅黑" panose="020B0503020204020204" pitchFamily="34" charset="-122"/>
                <a:ea typeface="微软雅黑" panose="020B0503020204020204" pitchFamily="34" charset="-122"/>
              </a:rPr>
              <a:t>状态。注释方面，斜杠字符作为起始判断，若后续是特定字符组合，分别进入行注释（</a:t>
            </a:r>
            <a:r>
              <a:rPr lang="en-US" altLang="zh-CN" sz="1200" dirty="0" err="1">
                <a:solidFill>
                  <a:schemeClr val="bg1"/>
                </a:solidFill>
                <a:latin typeface="微软雅黑" panose="020B0503020204020204" pitchFamily="34" charset="-122"/>
                <a:ea typeface="微软雅黑" panose="020B0503020204020204" pitchFamily="34" charset="-122"/>
              </a:rPr>
              <a:t>LineSlash</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）和块注释（</a:t>
            </a:r>
            <a:r>
              <a:rPr lang="en-US" altLang="zh-CN" sz="1200" dirty="0" err="1">
                <a:solidFill>
                  <a:schemeClr val="bg1"/>
                </a:solidFill>
                <a:latin typeface="微软雅黑" panose="020B0503020204020204" pitchFamily="34" charset="-122"/>
                <a:ea typeface="微软雅黑" panose="020B0503020204020204" pitchFamily="34" charset="-122"/>
              </a:rPr>
              <a:t>BlockSlash</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）处理状态，直到注释结束并输出对应注释内容。</a:t>
            </a:r>
            <a:endParaRPr lang="en-US" altLang="zh-CN" sz="1200"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chemeClr val="bg1"/>
                </a:solidFill>
                <a:latin typeface="微软雅黑" panose="020B0503020204020204" pitchFamily="34" charset="-122"/>
                <a:ea typeface="微软雅黑" panose="020B0503020204020204" pitchFamily="34" charset="-122"/>
              </a:rPr>
              <a:t>标识符由字母或特定字符触发相应处理流程。整个过程中，分析器通过不断在各个状态间转移，识别出不同的词法单元，并通过 </a:t>
            </a:r>
            <a:r>
              <a:rPr lang="en-US" altLang="zh-CN" sz="1200" dirty="0">
                <a:solidFill>
                  <a:schemeClr val="bg1"/>
                </a:solidFill>
                <a:latin typeface="微软雅黑" panose="020B0503020204020204" pitchFamily="34" charset="-122"/>
                <a:ea typeface="微软雅黑" panose="020B0503020204020204" pitchFamily="34" charset="-122"/>
              </a:rPr>
              <a:t>Emit* </a:t>
            </a:r>
            <a:r>
              <a:rPr lang="zh-CN" altLang="en-US" sz="1200" dirty="0">
                <a:solidFill>
                  <a:schemeClr val="bg1"/>
                </a:solidFill>
                <a:latin typeface="微软雅黑" panose="020B0503020204020204" pitchFamily="34" charset="-122"/>
                <a:ea typeface="微软雅黑" panose="020B0503020204020204" pitchFamily="34" charset="-122"/>
              </a:rPr>
              <a:t>系列状态输出，直至到达文件结束（</a:t>
            </a:r>
            <a:r>
              <a:rPr lang="en-US" altLang="zh-CN" sz="1200" dirty="0" err="1">
                <a:solidFill>
                  <a:schemeClr val="bg1"/>
                </a:solidFill>
                <a:latin typeface="微软雅黑" panose="020B0503020204020204" pitchFamily="34" charset="-122"/>
                <a:ea typeface="微软雅黑" panose="020B0503020204020204" pitchFamily="34" charset="-122"/>
              </a:rPr>
              <a:t>Eof</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）状态，完成对整个输入代码的词法和语法分析工作。</a:t>
            </a:r>
            <a:endParaRPr lang="zh-CN" altLang="zh-CN"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036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5" name="文本框 14"/>
          <p:cNvSpPr txBox="1"/>
          <p:nvPr/>
        </p:nvSpPr>
        <p:spPr>
          <a:xfrm>
            <a:off x="3616035" y="3344878"/>
            <a:ext cx="4959929"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词法分析器</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584946" y="3868098"/>
            <a:ext cx="5022106" cy="369332"/>
          </a:xfrm>
          <a:prstGeom prst="snip1Rect">
            <a:avLst>
              <a:gd name="adj" fmla="val 0"/>
            </a:avLst>
          </a:prstGeom>
          <a:noFill/>
          <a:ln w="28575">
            <a:noFill/>
          </a:ln>
        </p:spPr>
        <p:txBody>
          <a:bodyPr wrap="square" rtlCol="0">
            <a:spAutoFit/>
          </a:bodyPr>
          <a:lstStyle/>
          <a:p>
            <a:pPr algn="ctr"/>
            <a:r>
              <a:rPr lang="en-US" altLang="zh-CN" sz="1800" dirty="0">
                <a:solidFill>
                  <a:schemeClr val="bg1"/>
                </a:solidFill>
                <a:latin typeface="Arial" panose="020B0604020202020204" pitchFamily="34" charset="0"/>
                <a:ea typeface="华文仿宋" panose="02010600040101010101" pitchFamily="2" charset="-122"/>
                <a:cs typeface="Arial" panose="020B0604020202020204" pitchFamily="34" charset="0"/>
              </a:rPr>
              <a:t>Design and Implementation of Lexical Analyzer</a:t>
            </a:r>
            <a:endParaRPr lang="zh-CN" altLang="en-US" sz="18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53355"/>
        </a:solidFill>
        <a:effectLst/>
      </p:bgPr>
    </p:bg>
    <p:spTree>
      <p:nvGrpSpPr>
        <p:cNvPr id="1" name=""/>
        <p:cNvGrpSpPr/>
        <p:nvPr/>
      </p:nvGrpSpPr>
      <p:grpSpPr>
        <a:xfrm>
          <a:off x="0" y="0"/>
          <a:ext cx="0" cy="0"/>
          <a:chOff x="0" y="0"/>
          <a:chExt cx="0" cy="0"/>
        </a:xfrm>
      </p:grpSpPr>
      <p:sp>
        <p:nvSpPr>
          <p:cNvPr id="22" name="Oval 66"/>
          <p:cNvSpPr>
            <a:spLocks noChangeArrowheads="1"/>
          </p:cNvSpPr>
          <p:nvPr/>
        </p:nvSpPr>
        <p:spPr bwMode="auto">
          <a:xfrm>
            <a:off x="649322" y="2098480"/>
            <a:ext cx="786078" cy="784940"/>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8" name="文本框 37"/>
          <p:cNvSpPr txBox="1"/>
          <p:nvPr/>
        </p:nvSpPr>
        <p:spPr>
          <a:xfrm>
            <a:off x="1538290" y="2467495"/>
            <a:ext cx="4402692" cy="2031325"/>
          </a:xfrm>
          <a:prstGeom prst="rect">
            <a:avLst/>
          </a:prstGeom>
          <a:noFill/>
        </p:spPr>
        <p:txBody>
          <a:bodyPr wrap="square" rtlCol="0">
            <a:spAutoFit/>
          </a:bodyPr>
          <a:lstStyle/>
          <a:p>
            <a:pPr indent="355600" algn="l"/>
            <a:r>
              <a:rPr lang="zh-CN" altLang="zh-CN" dirty="0">
                <a:solidFill>
                  <a:schemeClr val="bg1"/>
                </a:solidFill>
                <a:latin typeface="微软雅黑" panose="020B0503020204020204" pitchFamily="34" charset="-122"/>
                <a:ea typeface="微软雅黑" panose="020B0503020204020204" pitchFamily="34" charset="-122"/>
              </a:rPr>
              <a:t>词法分析器的核心原理是基于有限状态自动机（</a:t>
            </a:r>
            <a:r>
              <a:rPr lang="en-US" altLang="zh-CN" dirty="0">
                <a:solidFill>
                  <a:schemeClr val="bg1"/>
                </a:solidFill>
                <a:latin typeface="微软雅黑" panose="020B0503020204020204" pitchFamily="34" charset="-122"/>
                <a:ea typeface="微软雅黑" panose="020B0503020204020204" pitchFamily="34" charset="-122"/>
              </a:rPr>
              <a:t>FSA</a:t>
            </a:r>
            <a:r>
              <a:rPr lang="zh-CN" altLang="zh-CN" dirty="0">
                <a:solidFill>
                  <a:schemeClr val="bg1"/>
                </a:solidFill>
                <a:latin typeface="微软雅黑" panose="020B0503020204020204" pitchFamily="34" charset="-122"/>
                <a:ea typeface="微软雅黑" panose="020B0503020204020204" pitchFamily="34" charset="-122"/>
              </a:rPr>
              <a:t>），通过读取输入字符流，根据预定义的规则将连续的字符组合成词法单元。具体来说，词法分析器会逐个读取输入字符，根据当前字符和后续字符的组合，判断其属于哪种词法单元类型，如关键字、标识符、数值等。</a:t>
            </a:r>
          </a:p>
        </p:txBody>
      </p:sp>
      <p:sp>
        <p:nvSpPr>
          <p:cNvPr id="23" name="Freeform 123">
            <a:extLst>
              <a:ext uri="{FF2B5EF4-FFF2-40B4-BE49-F238E27FC236}">
                <a16:creationId xmlns:a16="http://schemas.microsoft.com/office/drawing/2014/main" id="{71B2624D-54CB-4609-A881-0CBF87E332DC}"/>
              </a:ext>
            </a:extLst>
          </p:cNvPr>
          <p:cNvSpPr>
            <a:spLocks noChangeArrowheads="1"/>
          </p:cNvSpPr>
          <p:nvPr/>
        </p:nvSpPr>
        <p:spPr bwMode="auto">
          <a:xfrm>
            <a:off x="832360" y="2282710"/>
            <a:ext cx="420002" cy="416480"/>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243152"/>
          </a:solidFill>
          <a:ln>
            <a:noFill/>
          </a:ln>
          <a:effectLst/>
        </p:spPr>
        <p:txBody>
          <a:bodyPr wrap="none" anchor="ctr"/>
          <a:lstStyle/>
          <a:p>
            <a:endParaRPr lang="en-US" sz="900"/>
          </a:p>
        </p:txBody>
      </p:sp>
      <p:sp>
        <p:nvSpPr>
          <p:cNvPr id="2" name="矩形 1">
            <a:extLst>
              <a:ext uri="{FF2B5EF4-FFF2-40B4-BE49-F238E27FC236}">
                <a16:creationId xmlns:a16="http://schemas.microsoft.com/office/drawing/2014/main" id="{55A4DC0F-BE79-4A6C-A079-A9F4B7B9FF06}"/>
              </a:ext>
            </a:extLst>
          </p:cNvPr>
          <p:cNvSpPr/>
          <p:nvPr/>
        </p:nvSpPr>
        <p:spPr>
          <a:xfrm>
            <a:off x="6624172" y="693832"/>
            <a:ext cx="2034909" cy="72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类</a:t>
            </a:r>
            <a:r>
              <a:rPr lang="en-US" altLang="zh-CN" dirty="0">
                <a:solidFill>
                  <a:schemeClr val="tx1"/>
                </a:solidFill>
              </a:rPr>
              <a:t>Rust</a:t>
            </a:r>
            <a:r>
              <a:rPr lang="zh-CN" altLang="en-US" dirty="0">
                <a:solidFill>
                  <a:schemeClr val="tx1"/>
                </a:solidFill>
              </a:rPr>
              <a:t>代码输入</a:t>
            </a:r>
          </a:p>
        </p:txBody>
      </p:sp>
      <p:sp>
        <p:nvSpPr>
          <p:cNvPr id="25" name="矩形 24">
            <a:extLst>
              <a:ext uri="{FF2B5EF4-FFF2-40B4-BE49-F238E27FC236}">
                <a16:creationId xmlns:a16="http://schemas.microsoft.com/office/drawing/2014/main" id="{437A37F8-896C-4DFD-9FD4-EC3D1DF1EDF6}"/>
              </a:ext>
            </a:extLst>
          </p:cNvPr>
          <p:cNvSpPr/>
          <p:nvPr/>
        </p:nvSpPr>
        <p:spPr>
          <a:xfrm>
            <a:off x="6624170" y="2264392"/>
            <a:ext cx="2034909" cy="72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模块初始化</a:t>
            </a:r>
          </a:p>
        </p:txBody>
      </p:sp>
      <p:sp>
        <p:nvSpPr>
          <p:cNvPr id="26" name="矩形 25">
            <a:extLst>
              <a:ext uri="{FF2B5EF4-FFF2-40B4-BE49-F238E27FC236}">
                <a16:creationId xmlns:a16="http://schemas.microsoft.com/office/drawing/2014/main" id="{977AED9C-A0A0-4948-82FC-B2D0CD5A8166}"/>
              </a:ext>
            </a:extLst>
          </p:cNvPr>
          <p:cNvSpPr/>
          <p:nvPr/>
        </p:nvSpPr>
        <p:spPr>
          <a:xfrm>
            <a:off x="6624170" y="3834952"/>
            <a:ext cx="2034909" cy="72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获取下一个</a:t>
            </a:r>
            <a:endParaRPr lang="en-US" altLang="zh-CN" dirty="0">
              <a:solidFill>
                <a:schemeClr val="tx1"/>
              </a:solidFill>
            </a:endParaRPr>
          </a:p>
          <a:p>
            <a:pPr algn="ctr"/>
            <a:r>
              <a:rPr lang="zh-CN" altLang="en-US" dirty="0">
                <a:solidFill>
                  <a:schemeClr val="tx1"/>
                </a:solidFill>
              </a:rPr>
              <a:t>词法单元</a:t>
            </a:r>
          </a:p>
        </p:txBody>
      </p:sp>
      <p:sp>
        <p:nvSpPr>
          <p:cNvPr id="27" name="矩形 26">
            <a:extLst>
              <a:ext uri="{FF2B5EF4-FFF2-40B4-BE49-F238E27FC236}">
                <a16:creationId xmlns:a16="http://schemas.microsoft.com/office/drawing/2014/main" id="{387C6B82-322D-48EA-979E-D7F3EA5496DA}"/>
              </a:ext>
            </a:extLst>
          </p:cNvPr>
          <p:cNvSpPr/>
          <p:nvPr/>
        </p:nvSpPr>
        <p:spPr>
          <a:xfrm>
            <a:off x="6624170" y="5405512"/>
            <a:ext cx="2034909" cy="72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判断类型</a:t>
            </a:r>
          </a:p>
        </p:txBody>
      </p:sp>
      <p:sp>
        <p:nvSpPr>
          <p:cNvPr id="3" name="箭头: 下 2">
            <a:extLst>
              <a:ext uri="{FF2B5EF4-FFF2-40B4-BE49-F238E27FC236}">
                <a16:creationId xmlns:a16="http://schemas.microsoft.com/office/drawing/2014/main" id="{8DD64506-9BBB-49C4-B397-59A9B266F6D8}"/>
              </a:ext>
            </a:extLst>
          </p:cNvPr>
          <p:cNvSpPr/>
          <p:nvPr/>
        </p:nvSpPr>
        <p:spPr>
          <a:xfrm>
            <a:off x="7399308" y="1423394"/>
            <a:ext cx="484632" cy="978408"/>
          </a:xfrm>
          <a:prstGeom prst="downArrow">
            <a:avLst/>
          </a:prstGeom>
          <a:solidFill>
            <a:schemeClr val="bg1"/>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8AEBCB72-CA10-47B3-A0F7-FDDFF05C481D}"/>
              </a:ext>
            </a:extLst>
          </p:cNvPr>
          <p:cNvSpPr/>
          <p:nvPr/>
        </p:nvSpPr>
        <p:spPr>
          <a:xfrm>
            <a:off x="7399308" y="2993954"/>
            <a:ext cx="484632" cy="978408"/>
          </a:xfrm>
          <a:prstGeom prst="downArrow">
            <a:avLst/>
          </a:prstGeom>
          <a:solidFill>
            <a:schemeClr val="bg1"/>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a:extLst>
              <a:ext uri="{FF2B5EF4-FFF2-40B4-BE49-F238E27FC236}">
                <a16:creationId xmlns:a16="http://schemas.microsoft.com/office/drawing/2014/main" id="{D77B0E1D-A73B-4ED2-9D60-F9CD12ECADCB}"/>
              </a:ext>
            </a:extLst>
          </p:cNvPr>
          <p:cNvSpPr/>
          <p:nvPr/>
        </p:nvSpPr>
        <p:spPr>
          <a:xfrm>
            <a:off x="7399308" y="4562429"/>
            <a:ext cx="484632" cy="978408"/>
          </a:xfrm>
          <a:prstGeom prst="downArrow">
            <a:avLst/>
          </a:prstGeom>
          <a:solidFill>
            <a:schemeClr val="bg1"/>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2C47FF4F-E710-4AC6-9FF0-EF61B5A4AC71}"/>
              </a:ext>
            </a:extLst>
          </p:cNvPr>
          <p:cNvSpPr/>
          <p:nvPr/>
        </p:nvSpPr>
        <p:spPr>
          <a:xfrm>
            <a:off x="9559270" y="5405512"/>
            <a:ext cx="2034909" cy="72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生成</a:t>
            </a:r>
            <a:r>
              <a:rPr lang="en-US" altLang="zh-CN" dirty="0">
                <a:solidFill>
                  <a:schemeClr val="tx1"/>
                </a:solidFill>
              </a:rPr>
              <a:t>token</a:t>
            </a:r>
            <a:endParaRPr lang="zh-CN" altLang="en-US" dirty="0">
              <a:solidFill>
                <a:schemeClr val="tx1"/>
              </a:solidFill>
            </a:endParaRPr>
          </a:p>
        </p:txBody>
      </p:sp>
      <p:sp>
        <p:nvSpPr>
          <p:cNvPr id="39" name="矩形 38">
            <a:extLst>
              <a:ext uri="{FF2B5EF4-FFF2-40B4-BE49-F238E27FC236}">
                <a16:creationId xmlns:a16="http://schemas.microsoft.com/office/drawing/2014/main" id="{774963BD-9371-4083-B1E4-FA0F3CBD1141}"/>
              </a:ext>
            </a:extLst>
          </p:cNvPr>
          <p:cNvSpPr/>
          <p:nvPr/>
        </p:nvSpPr>
        <p:spPr>
          <a:xfrm>
            <a:off x="3148023" y="5390061"/>
            <a:ext cx="2034909" cy="72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程序终止</a:t>
            </a:r>
          </a:p>
        </p:txBody>
      </p:sp>
      <p:sp>
        <p:nvSpPr>
          <p:cNvPr id="4" name="箭头: 右 3">
            <a:extLst>
              <a:ext uri="{FF2B5EF4-FFF2-40B4-BE49-F238E27FC236}">
                <a16:creationId xmlns:a16="http://schemas.microsoft.com/office/drawing/2014/main" id="{195E206C-EB98-465C-B674-9A4AA15B0456}"/>
              </a:ext>
            </a:extLst>
          </p:cNvPr>
          <p:cNvSpPr/>
          <p:nvPr/>
        </p:nvSpPr>
        <p:spPr>
          <a:xfrm>
            <a:off x="8659078" y="5527977"/>
            <a:ext cx="978408" cy="484632"/>
          </a:xfrm>
          <a:prstGeom prst="rightArrow">
            <a:avLst/>
          </a:prstGeom>
          <a:solidFill>
            <a:schemeClr val="bg1"/>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B36C987B-F9FB-4CAD-9D87-3AF6A9115938}"/>
              </a:ext>
            </a:extLst>
          </p:cNvPr>
          <p:cNvSpPr txBox="1"/>
          <p:nvPr/>
        </p:nvSpPr>
        <p:spPr>
          <a:xfrm>
            <a:off x="1538290" y="4646720"/>
            <a:ext cx="3775393" cy="523220"/>
          </a:xfrm>
          <a:prstGeom prst="rect">
            <a:avLst/>
          </a:prstGeom>
          <a:noFill/>
        </p:spPr>
        <p:txBody>
          <a:bodyPr wrap="none" rtlCol="0">
            <a:spAutoFit/>
          </a:bodyPr>
          <a:lstStyle/>
          <a:p>
            <a:r>
              <a:rPr lang="zh-CN" altLang="en-US" sz="2800" dirty="0">
                <a:solidFill>
                  <a:schemeClr val="bg1"/>
                </a:solidFill>
              </a:rPr>
              <a:t>该模块架构如图所示：</a:t>
            </a:r>
          </a:p>
        </p:txBody>
      </p:sp>
      <p:grpSp>
        <p:nvGrpSpPr>
          <p:cNvPr id="40" name="组合 39">
            <a:extLst>
              <a:ext uri="{FF2B5EF4-FFF2-40B4-BE49-F238E27FC236}">
                <a16:creationId xmlns:a16="http://schemas.microsoft.com/office/drawing/2014/main" id="{CD911704-C046-42F9-9C67-77A829832650}"/>
              </a:ext>
            </a:extLst>
          </p:cNvPr>
          <p:cNvGrpSpPr/>
          <p:nvPr/>
        </p:nvGrpSpPr>
        <p:grpSpPr>
          <a:xfrm rot="5400000">
            <a:off x="649322" y="487738"/>
            <a:ext cx="1057256" cy="1057256"/>
            <a:chOff x="1381885" y="2749834"/>
            <a:chExt cx="1404000" cy="1404000"/>
          </a:xfrm>
        </p:grpSpPr>
        <p:sp>
          <p:nvSpPr>
            <p:cNvPr id="42" name="椭圆 41">
              <a:extLst>
                <a:ext uri="{FF2B5EF4-FFF2-40B4-BE49-F238E27FC236}">
                  <a16:creationId xmlns:a16="http://schemas.microsoft.com/office/drawing/2014/main" id="{57C465CE-C44A-490E-8E48-6F1B1AB901E5}"/>
                </a:ext>
              </a:extLst>
            </p:cNvPr>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Group 32">
              <a:extLst>
                <a:ext uri="{FF2B5EF4-FFF2-40B4-BE49-F238E27FC236}">
                  <a16:creationId xmlns:a16="http://schemas.microsoft.com/office/drawing/2014/main" id="{40962F9E-1CB3-4A92-8905-BBDF750F06C9}"/>
                </a:ext>
              </a:extLst>
            </p:cNvPr>
            <p:cNvGrpSpPr/>
            <p:nvPr/>
          </p:nvGrpSpPr>
          <p:grpSpPr>
            <a:xfrm>
              <a:off x="1406855" y="2773316"/>
              <a:ext cx="1354060" cy="1356796"/>
              <a:chOff x="3692576" y="1742634"/>
              <a:chExt cx="2790379" cy="2796023"/>
            </a:xfrm>
          </p:grpSpPr>
          <p:grpSp>
            <p:nvGrpSpPr>
              <p:cNvPr id="44" name="组合 79">
                <a:extLst>
                  <a:ext uri="{FF2B5EF4-FFF2-40B4-BE49-F238E27FC236}">
                    <a16:creationId xmlns:a16="http://schemas.microsoft.com/office/drawing/2014/main" id="{5F75D260-BCDD-43F3-84FA-A23397086F61}"/>
                  </a:ext>
                </a:extLst>
              </p:cNvPr>
              <p:cNvGrpSpPr/>
              <p:nvPr/>
            </p:nvGrpSpPr>
            <p:grpSpPr bwMode="auto">
              <a:xfrm>
                <a:off x="3692576" y="1742634"/>
                <a:ext cx="2790379" cy="2796023"/>
                <a:chOff x="6379729" y="2488774"/>
                <a:chExt cx="2513016" cy="2513016"/>
              </a:xfrm>
            </p:grpSpPr>
            <p:sp>
              <p:nvSpPr>
                <p:cNvPr id="46" name="任意多边形 82">
                  <a:extLst>
                    <a:ext uri="{FF2B5EF4-FFF2-40B4-BE49-F238E27FC236}">
                      <a16:creationId xmlns:a16="http://schemas.microsoft.com/office/drawing/2014/main" id="{733341FA-BD48-4A9A-B23B-3B5BD85E1D41}"/>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47" name="任意多边形 83">
                  <a:extLst>
                    <a:ext uri="{FF2B5EF4-FFF2-40B4-BE49-F238E27FC236}">
                      <a16:creationId xmlns:a16="http://schemas.microsoft.com/office/drawing/2014/main" id="{B1CFDEDC-89DB-4388-B3CA-BBCA3543B19F}"/>
                    </a:ext>
                  </a:extLst>
                </p:cNvPr>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45" name="椭圆 80">
                <a:extLst>
                  <a:ext uri="{FF2B5EF4-FFF2-40B4-BE49-F238E27FC236}">
                    <a16:creationId xmlns:a16="http://schemas.microsoft.com/office/drawing/2014/main" id="{B4567047-7469-41CE-8E70-B999268F203E}"/>
                  </a:ext>
                </a:extLst>
              </p:cNvPr>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48" name="文本框 47">
            <a:extLst>
              <a:ext uri="{FF2B5EF4-FFF2-40B4-BE49-F238E27FC236}">
                <a16:creationId xmlns:a16="http://schemas.microsoft.com/office/drawing/2014/main" id="{4C2412D3-074A-4680-8FBB-3E14D3C91A96}"/>
              </a:ext>
            </a:extLst>
          </p:cNvPr>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49" name="文本框 48">
            <a:extLst>
              <a:ext uri="{FF2B5EF4-FFF2-40B4-BE49-F238E27FC236}">
                <a16:creationId xmlns:a16="http://schemas.microsoft.com/office/drawing/2014/main" id="{20496062-A0F4-4E5B-BFA5-781245381A11}"/>
              </a:ext>
            </a:extLst>
          </p:cNvPr>
          <p:cNvSpPr txBox="1"/>
          <p:nvPr/>
        </p:nvSpPr>
        <p:spPr>
          <a:xfrm>
            <a:off x="1917678" y="641493"/>
            <a:ext cx="4023304"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词法分析器</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F1674F47-50E8-4C98-836D-CB7F1276502C}"/>
              </a:ext>
            </a:extLst>
          </p:cNvPr>
          <p:cNvSpPr txBox="1"/>
          <p:nvPr/>
        </p:nvSpPr>
        <p:spPr>
          <a:xfrm>
            <a:off x="1917678" y="1103158"/>
            <a:ext cx="4545795" cy="33855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Design and Implementation of Lexical Analyzer</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7" name="文本框 6">
            <a:extLst>
              <a:ext uri="{FF2B5EF4-FFF2-40B4-BE49-F238E27FC236}">
                <a16:creationId xmlns:a16="http://schemas.microsoft.com/office/drawing/2014/main" id="{9D8A801B-A523-429B-9521-8FC500448953}"/>
              </a:ext>
            </a:extLst>
          </p:cNvPr>
          <p:cNvSpPr txBox="1"/>
          <p:nvPr/>
        </p:nvSpPr>
        <p:spPr>
          <a:xfrm>
            <a:off x="1574627" y="2024857"/>
            <a:ext cx="1210588"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原理分析</a:t>
            </a:r>
          </a:p>
        </p:txBody>
      </p:sp>
      <p:sp>
        <p:nvSpPr>
          <p:cNvPr id="9" name="箭头: 圆角右 8">
            <a:extLst>
              <a:ext uri="{FF2B5EF4-FFF2-40B4-BE49-F238E27FC236}">
                <a16:creationId xmlns:a16="http://schemas.microsoft.com/office/drawing/2014/main" id="{87FFCCD8-1559-4DD0-AB57-BEFA850FBACE}"/>
              </a:ext>
            </a:extLst>
          </p:cNvPr>
          <p:cNvSpPr/>
          <p:nvPr/>
        </p:nvSpPr>
        <p:spPr>
          <a:xfrm flipH="1">
            <a:off x="8464060" y="3942869"/>
            <a:ext cx="2264085" cy="1462642"/>
          </a:xfrm>
          <a:prstGeom prst="bentArrow">
            <a:avLst>
              <a:gd name="adj1" fmla="val 17634"/>
              <a:gd name="adj2" fmla="val 16847"/>
              <a:gd name="adj3" fmla="val 21918"/>
              <a:gd name="adj4" fmla="val 43750"/>
            </a:avLst>
          </a:prstGeom>
          <a:solidFill>
            <a:schemeClr val="bg1"/>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箭头: 左 10">
            <a:extLst>
              <a:ext uri="{FF2B5EF4-FFF2-40B4-BE49-F238E27FC236}">
                <a16:creationId xmlns:a16="http://schemas.microsoft.com/office/drawing/2014/main" id="{BEE070D2-51C2-48C7-86BF-9970597AA27A}"/>
              </a:ext>
            </a:extLst>
          </p:cNvPr>
          <p:cNvSpPr/>
          <p:nvPr/>
        </p:nvSpPr>
        <p:spPr>
          <a:xfrm>
            <a:off x="5040923" y="5527977"/>
            <a:ext cx="1583246" cy="48463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为</a:t>
            </a:r>
            <a:r>
              <a:rPr lang="en-US" altLang="zh-CN" dirty="0">
                <a:solidFill>
                  <a:schemeClr val="tx1"/>
                </a:solidFill>
              </a:rPr>
              <a:t>EOF</a:t>
            </a:r>
            <a:endParaRPr lang="zh-CN" altLang="en-US" dirty="0">
              <a:solidFill>
                <a:schemeClr val="tx1"/>
              </a:solidFill>
            </a:endParaRPr>
          </a:p>
        </p:txBody>
      </p:sp>
      <p:sp>
        <p:nvSpPr>
          <p:cNvPr id="51" name="矩形 50">
            <a:extLst>
              <a:ext uri="{FF2B5EF4-FFF2-40B4-BE49-F238E27FC236}">
                <a16:creationId xmlns:a16="http://schemas.microsoft.com/office/drawing/2014/main" id="{CC8D15E2-098B-45BE-82EB-042F80B2067B}"/>
              </a:ext>
            </a:extLst>
          </p:cNvPr>
          <p:cNvSpPr/>
          <p:nvPr/>
        </p:nvSpPr>
        <p:spPr>
          <a:xfrm>
            <a:off x="9559269" y="2278940"/>
            <a:ext cx="2034909" cy="72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输出</a:t>
            </a:r>
            <a:r>
              <a:rPr lang="en-US" altLang="zh-CN" dirty="0">
                <a:solidFill>
                  <a:schemeClr val="tx1"/>
                </a:solidFill>
              </a:rPr>
              <a:t>Token</a:t>
            </a:r>
            <a:r>
              <a:rPr lang="zh-CN" altLang="en-US" dirty="0">
                <a:solidFill>
                  <a:schemeClr val="tx1"/>
                </a:solidFill>
              </a:rPr>
              <a:t>流</a:t>
            </a:r>
          </a:p>
        </p:txBody>
      </p:sp>
      <p:sp>
        <p:nvSpPr>
          <p:cNvPr id="15" name="箭头: 上 14">
            <a:extLst>
              <a:ext uri="{FF2B5EF4-FFF2-40B4-BE49-F238E27FC236}">
                <a16:creationId xmlns:a16="http://schemas.microsoft.com/office/drawing/2014/main" id="{31CB69A5-FCEB-4860-8C06-663CDEB63B79}"/>
              </a:ext>
            </a:extLst>
          </p:cNvPr>
          <p:cNvSpPr/>
          <p:nvPr/>
        </p:nvSpPr>
        <p:spPr>
          <a:xfrm>
            <a:off x="10875455" y="2883420"/>
            <a:ext cx="484632" cy="2522091"/>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4794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词法分析器</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17678" y="1103158"/>
            <a:ext cx="6436920" cy="338554"/>
          </a:xfrm>
          <a:prstGeom prst="snip1Rect">
            <a:avLst>
              <a:gd name="adj" fmla="val 0"/>
            </a:avLst>
          </a:prstGeom>
          <a:noFill/>
          <a:ln w="28575">
            <a:noFill/>
          </a:ln>
        </p:spPr>
        <p:txBody>
          <a:bodyPr wrap="square" rtlCol="0">
            <a:spAutoFit/>
          </a:bodyPr>
          <a:lstStyle/>
          <a:p>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Design and Implementation of Lexical Analyzer</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1544581" y="1759667"/>
            <a:ext cx="9395691" cy="4152230"/>
            <a:chOff x="3874266" y="2361223"/>
            <a:chExt cx="7082103" cy="3090456"/>
          </a:xfrm>
        </p:grpSpPr>
        <p:sp>
          <p:nvSpPr>
            <p:cNvPr id="56" name="Freeform 5"/>
            <p:cNvSpPr>
              <a:spLocks noEditPoints="1"/>
            </p:cNvSpPr>
            <p:nvPr/>
          </p:nvSpPr>
          <p:spPr bwMode="auto">
            <a:xfrm>
              <a:off x="9411773" y="2361224"/>
              <a:ext cx="829104" cy="1686608"/>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a:p>
          </p:txBody>
        </p:sp>
        <p:sp>
          <p:nvSpPr>
            <p:cNvPr id="57" name="Freeform 5"/>
            <p:cNvSpPr>
              <a:spLocks noEditPoints="1"/>
            </p:cNvSpPr>
            <p:nvPr/>
          </p:nvSpPr>
          <p:spPr bwMode="auto">
            <a:xfrm>
              <a:off x="6840640" y="2361224"/>
              <a:ext cx="829104" cy="1686608"/>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a:p>
          </p:txBody>
        </p:sp>
        <p:sp>
          <p:nvSpPr>
            <p:cNvPr id="58" name="Freeform 5"/>
            <p:cNvSpPr>
              <a:spLocks noEditPoints="1"/>
            </p:cNvSpPr>
            <p:nvPr/>
          </p:nvSpPr>
          <p:spPr bwMode="auto">
            <a:xfrm>
              <a:off x="4261923" y="2361223"/>
              <a:ext cx="829104" cy="1686608"/>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dirty="0"/>
            </a:p>
          </p:txBody>
        </p:sp>
        <p:sp>
          <p:nvSpPr>
            <p:cNvPr id="62" name="Freeform 28"/>
            <p:cNvSpPr>
              <a:spLocks noChangeArrowheads="1"/>
            </p:cNvSpPr>
            <p:nvPr/>
          </p:nvSpPr>
          <p:spPr bwMode="auto">
            <a:xfrm>
              <a:off x="7111882" y="3491068"/>
              <a:ext cx="286619" cy="247740"/>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lumMod val="95000"/>
              </a:schemeClr>
            </a:solidFill>
            <a:ln>
              <a:noFill/>
            </a:ln>
            <a:effectLst/>
          </p:spPr>
          <p:txBody>
            <a:bodyPr wrap="none" anchor="ctr"/>
            <a:lstStyle/>
            <a:p>
              <a:endParaRPr lang="en-US" sz="900" dirty="0"/>
            </a:p>
          </p:txBody>
        </p:sp>
        <p:sp>
          <p:nvSpPr>
            <p:cNvPr id="63" name="Freeform 116"/>
            <p:cNvSpPr>
              <a:spLocks noChangeArrowheads="1"/>
            </p:cNvSpPr>
            <p:nvPr/>
          </p:nvSpPr>
          <p:spPr bwMode="auto">
            <a:xfrm>
              <a:off x="4548383" y="3466779"/>
              <a:ext cx="256183" cy="273818"/>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lumMod val="95000"/>
              </a:schemeClr>
            </a:solidFill>
            <a:ln>
              <a:noFill/>
            </a:ln>
            <a:effectLst/>
          </p:spPr>
          <p:txBody>
            <a:bodyPr wrap="none" anchor="ctr"/>
            <a:lstStyle/>
            <a:p>
              <a:endParaRPr lang="en-US" sz="900"/>
            </a:p>
          </p:txBody>
        </p:sp>
        <p:sp>
          <p:nvSpPr>
            <p:cNvPr id="65" name="Freeform 155"/>
            <p:cNvSpPr>
              <a:spLocks noChangeArrowheads="1"/>
            </p:cNvSpPr>
            <p:nvPr/>
          </p:nvSpPr>
          <p:spPr bwMode="auto">
            <a:xfrm>
              <a:off x="9700455" y="3491068"/>
              <a:ext cx="266329" cy="294681"/>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chemeClr val="bg1">
                <a:lumMod val="95000"/>
              </a:schemeClr>
            </a:solidFill>
            <a:ln>
              <a:noFill/>
            </a:ln>
            <a:effectLst/>
          </p:spPr>
          <p:txBody>
            <a:bodyPr wrap="none" anchor="ctr"/>
            <a:lstStyle/>
            <a:p>
              <a:endParaRPr lang="en-US" sz="900" dirty="0"/>
            </a:p>
          </p:txBody>
        </p:sp>
        <p:sp>
          <p:nvSpPr>
            <p:cNvPr id="68" name="文本框 67"/>
            <p:cNvSpPr txBox="1"/>
            <p:nvPr/>
          </p:nvSpPr>
          <p:spPr>
            <a:xfrm>
              <a:off x="3874266" y="4764455"/>
              <a:ext cx="2000691" cy="687224"/>
            </a:xfrm>
            <a:prstGeom prst="rect">
              <a:avLst/>
            </a:prstGeom>
            <a:noFill/>
          </p:spPr>
          <p:txBody>
            <a:bodyPr wrap="square" rtlCol="0">
              <a:spAutoFit/>
            </a:bodyPr>
            <a:lstStyle/>
            <a:p>
              <a:pPr indent="381000" algn="l"/>
              <a:r>
                <a:rPr lang="zh-CN" altLang="zh-CN" dirty="0">
                  <a:solidFill>
                    <a:schemeClr val="bg1"/>
                  </a:solidFill>
                  <a:latin typeface="微软雅黑" panose="020B0503020204020204" pitchFamily="34" charset="-122"/>
                  <a:ea typeface="微软雅黑" panose="020B0503020204020204" pitchFamily="34" charset="-122"/>
                </a:rPr>
                <a:t>定义</a:t>
              </a:r>
              <a:r>
                <a:rPr lang="en-US" altLang="zh-CN" dirty="0">
                  <a:solidFill>
                    <a:schemeClr val="bg1"/>
                  </a:solidFill>
                  <a:latin typeface="微软雅黑" panose="020B0503020204020204" pitchFamily="34" charset="-122"/>
                  <a:ea typeface="微软雅黑" panose="020B0503020204020204" pitchFamily="34" charset="-122"/>
                </a:rPr>
                <a:t>type </a:t>
              </a:r>
              <a:r>
                <a:rPr lang="zh-CN" altLang="zh-CN" dirty="0">
                  <a:solidFill>
                    <a:schemeClr val="bg1"/>
                  </a:solidFill>
                  <a:latin typeface="微软雅黑" panose="020B0503020204020204" pitchFamily="34" charset="-122"/>
                  <a:ea typeface="微软雅黑" panose="020B0503020204020204" pitchFamily="34" charset="-122"/>
                </a:rPr>
                <a:t>（词法单元类型）与</a:t>
              </a:r>
              <a:r>
                <a:rPr lang="en-US" altLang="zh-CN" dirty="0">
                  <a:solidFill>
                    <a:schemeClr val="bg1"/>
                  </a:solidFill>
                  <a:latin typeface="微软雅黑" panose="020B0503020204020204" pitchFamily="34" charset="-122"/>
                  <a:ea typeface="微软雅黑" panose="020B0503020204020204" pitchFamily="34" charset="-122"/>
                </a:rPr>
                <a:t>value</a:t>
              </a:r>
              <a:r>
                <a:rPr lang="zh-CN" altLang="zh-CN" dirty="0">
                  <a:solidFill>
                    <a:schemeClr val="bg1"/>
                  </a:solidFill>
                  <a:latin typeface="微软雅黑" panose="020B0503020204020204" pitchFamily="34" charset="-122"/>
                  <a:ea typeface="微软雅黑" panose="020B0503020204020204" pitchFamily="34" charset="-122"/>
                </a:rPr>
                <a:t>（词法单元值）。</a:t>
              </a:r>
            </a:p>
          </p:txBody>
        </p:sp>
        <p:sp>
          <p:nvSpPr>
            <p:cNvPr id="69" name="文本框 68"/>
            <p:cNvSpPr txBox="1"/>
            <p:nvPr/>
          </p:nvSpPr>
          <p:spPr>
            <a:xfrm>
              <a:off x="4034023" y="4265488"/>
              <a:ext cx="1284902" cy="297797"/>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Token</a:t>
              </a:r>
              <a:r>
                <a:rPr lang="zh-CN" altLang="en-US" sz="2000" dirty="0">
                  <a:solidFill>
                    <a:schemeClr val="bg1"/>
                  </a:solidFill>
                  <a:latin typeface="微软雅黑" panose="020B0503020204020204" pitchFamily="34" charset="-122"/>
                  <a:ea typeface="微软雅黑" panose="020B0503020204020204" pitchFamily="34" charset="-122"/>
                </a:rPr>
                <a:t>类</a:t>
              </a:r>
            </a:p>
          </p:txBody>
        </p:sp>
        <p:sp>
          <p:nvSpPr>
            <p:cNvPr id="70" name="文本框 69"/>
            <p:cNvSpPr txBox="1"/>
            <p:nvPr/>
          </p:nvSpPr>
          <p:spPr>
            <a:xfrm>
              <a:off x="6155575" y="4709403"/>
              <a:ext cx="2260088" cy="274890"/>
            </a:xfrm>
            <a:prstGeom prst="rect">
              <a:avLst/>
            </a:prstGeom>
            <a:noFill/>
          </p:spPr>
          <p:txBody>
            <a:bodyPr wrap="square" rtlCol="0">
              <a:spAutoFit/>
            </a:bodyPr>
            <a:lstStyle/>
            <a:p>
              <a:pPr indent="381000"/>
              <a:r>
                <a:rPr lang="zh-CN" altLang="zh-CN" dirty="0">
                  <a:solidFill>
                    <a:schemeClr val="bg1"/>
                  </a:solidFill>
                  <a:latin typeface="微软雅黑" panose="020B0503020204020204" pitchFamily="34" charset="-122"/>
                  <a:ea typeface="微软雅黑" panose="020B0503020204020204" pitchFamily="34" charset="-122"/>
                </a:rPr>
                <a:t>定义基础</a:t>
              </a:r>
              <a:r>
                <a:rPr lang="en-US" altLang="zh-CN" dirty="0">
                  <a:solidFill>
                    <a:schemeClr val="bg1"/>
                  </a:solidFill>
                  <a:latin typeface="微软雅黑" panose="020B0503020204020204" pitchFamily="34" charset="-122"/>
                  <a:ea typeface="微软雅黑" panose="020B0503020204020204" pitchFamily="34" charset="-122"/>
                </a:rPr>
                <a:t>token</a:t>
              </a:r>
              <a:r>
                <a:rPr lang="zh-CN" altLang="zh-CN" dirty="0">
                  <a:solidFill>
                    <a:schemeClr val="bg1"/>
                  </a:solidFill>
                  <a:latin typeface="微软雅黑" panose="020B0503020204020204" pitchFamily="34" charset="-122"/>
                  <a:ea typeface="微软雅黑" panose="020B0503020204020204" pitchFamily="34" charset="-122"/>
                </a:rPr>
                <a:t>类型</a:t>
              </a:r>
              <a:r>
                <a:rPr lang="zh-CN" altLang="en-US" dirty="0">
                  <a:solidFill>
                    <a:schemeClr val="bg1"/>
                  </a:solidFill>
                  <a:latin typeface="微软雅黑" panose="020B0503020204020204" pitchFamily="34" charset="-122"/>
                  <a:ea typeface="微软雅黑" panose="020B0503020204020204" pitchFamily="34" charset="-122"/>
                </a:rPr>
                <a:t>。</a:t>
              </a:r>
              <a:endParaRPr lang="zh-CN" altLang="zh-CN" dirty="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6512252" y="4171468"/>
              <a:ext cx="1485875" cy="297797"/>
            </a:xfrm>
            <a:prstGeom prst="rect">
              <a:avLst/>
            </a:prstGeom>
            <a:noFill/>
          </p:spPr>
          <p:txBody>
            <a:bodyPr wrap="square" rtlCol="0">
              <a:spAutoFit/>
            </a:bodyPr>
            <a:lstStyle/>
            <a:p>
              <a:pPr algn="ctr"/>
              <a:r>
                <a:rPr lang="en-US" altLang="zh-CN" sz="2000" dirty="0" err="1">
                  <a:solidFill>
                    <a:schemeClr val="bg1"/>
                  </a:solidFill>
                  <a:latin typeface="微软雅黑" panose="020B0503020204020204" pitchFamily="34" charset="-122"/>
                  <a:ea typeface="微软雅黑" panose="020B0503020204020204" pitchFamily="34" charset="-122"/>
                </a:rPr>
                <a:t>TokenType</a:t>
              </a:r>
              <a:r>
                <a:rPr lang="zh-CN" altLang="en-US" sz="2000" dirty="0">
                  <a:solidFill>
                    <a:schemeClr val="bg1"/>
                  </a:solidFill>
                  <a:latin typeface="微软雅黑" panose="020B0503020204020204" pitchFamily="34" charset="-122"/>
                  <a:ea typeface="微软雅黑" panose="020B0503020204020204" pitchFamily="34" charset="-122"/>
                </a:rPr>
                <a:t>类</a:t>
              </a:r>
            </a:p>
          </p:txBody>
        </p:sp>
        <p:sp>
          <p:nvSpPr>
            <p:cNvPr id="72" name="文本框 71"/>
            <p:cNvSpPr txBox="1"/>
            <p:nvPr/>
          </p:nvSpPr>
          <p:spPr>
            <a:xfrm>
              <a:off x="8696281" y="4709403"/>
              <a:ext cx="2260088" cy="687224"/>
            </a:xfrm>
            <a:prstGeom prst="rect">
              <a:avLst/>
            </a:prstGeom>
            <a:noFill/>
          </p:spPr>
          <p:txBody>
            <a:bodyPr wrap="square" rtlCol="0">
              <a:spAutoFit/>
            </a:bodyPr>
            <a:lstStyle/>
            <a:p>
              <a:pPr indent="381000"/>
              <a:r>
                <a:rPr lang="zh-CN" altLang="zh-CN" dirty="0">
                  <a:solidFill>
                    <a:schemeClr val="bg1"/>
                  </a:solidFill>
                  <a:latin typeface="微软雅黑" panose="020B0503020204020204" pitchFamily="34" charset="-122"/>
                  <a:ea typeface="微软雅黑" panose="020B0503020204020204" pitchFamily="34" charset="-122"/>
                </a:rPr>
                <a:t>词法分析器核心模块，负责读取输入字符流并将其转换为词法单元序列。</a:t>
              </a:r>
            </a:p>
          </p:txBody>
        </p:sp>
        <p:sp>
          <p:nvSpPr>
            <p:cNvPr id="73" name="文本框 72"/>
            <p:cNvSpPr txBox="1"/>
            <p:nvPr/>
          </p:nvSpPr>
          <p:spPr>
            <a:xfrm>
              <a:off x="9191168" y="4171468"/>
              <a:ext cx="1284902" cy="297797"/>
            </a:xfrm>
            <a:prstGeom prst="rect">
              <a:avLst/>
            </a:prstGeom>
            <a:noFill/>
          </p:spPr>
          <p:txBody>
            <a:bodyPr wrap="square" rtlCol="0">
              <a:spAutoFit/>
            </a:bodyPr>
            <a:lstStyle/>
            <a:p>
              <a:pPr algn="ctr"/>
              <a:r>
                <a:rPr lang="en-US" altLang="zh-CN" sz="2000" dirty="0" err="1">
                  <a:solidFill>
                    <a:schemeClr val="bg1"/>
                  </a:solidFill>
                  <a:latin typeface="微软雅黑" panose="020B0503020204020204" pitchFamily="34" charset="-122"/>
                  <a:ea typeface="微软雅黑" panose="020B0503020204020204" pitchFamily="34" charset="-122"/>
                </a:rPr>
                <a:t>Lexter</a:t>
              </a:r>
              <a:r>
                <a:rPr lang="zh-CN" altLang="en-US" sz="2000" dirty="0">
                  <a:solidFill>
                    <a:schemeClr val="bg1"/>
                  </a:solidFill>
                  <a:latin typeface="微软雅黑" panose="020B0503020204020204" pitchFamily="34" charset="-122"/>
                  <a:ea typeface="微软雅黑" panose="020B0503020204020204" pitchFamily="34" charset="-122"/>
                </a:rPr>
                <a:t>类</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5" y="3344878"/>
            <a:ext cx="4959929"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语法分析器</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7" y="3868098"/>
            <a:ext cx="5022106" cy="369332"/>
          </a:xfrm>
          <a:prstGeom prst="snip1Rect">
            <a:avLst>
              <a:gd name="adj" fmla="val 0"/>
            </a:avLst>
          </a:prstGeom>
          <a:noFill/>
          <a:ln w="28575">
            <a:noFill/>
          </a:ln>
        </p:spPr>
        <p:txBody>
          <a:bodyPr wrap="square" rtlCol="0">
            <a:spAutoFit/>
          </a:bodyPr>
          <a:lstStyle/>
          <a:p>
            <a:pPr algn="ctr"/>
            <a:r>
              <a:rPr lang="en-US" altLang="zh-CN" sz="1800" dirty="0">
                <a:solidFill>
                  <a:schemeClr val="bg1"/>
                </a:solidFill>
                <a:latin typeface="Arial" panose="020B0604020202020204" pitchFamily="34" charset="0"/>
                <a:ea typeface="华文仿宋" panose="02010600040101010101" pitchFamily="2" charset="-122"/>
                <a:cs typeface="Arial" panose="020B0604020202020204" pitchFamily="34" charset="0"/>
              </a:rPr>
              <a:t>Design and Implementation of Parser</a:t>
            </a:r>
            <a:endParaRPr lang="zh-CN" altLang="en-US" sz="18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1435</Words>
  <Application>Microsoft Office PowerPoint</Application>
  <PresentationFormat>宽屏</PresentationFormat>
  <Paragraphs>134</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黑体</vt:lpstr>
      <vt:lpstr>华文仿宋</vt:lpstr>
      <vt:lpstr>微软雅黑</vt:lpstr>
      <vt:lpstr>Arial</vt:lpstr>
      <vt:lpstr>Calibri</vt:lpstr>
      <vt:lpstr>Calibri Light</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light muzi</cp:lastModifiedBy>
  <cp:revision>70</cp:revision>
  <dcterms:created xsi:type="dcterms:W3CDTF">2017-05-16T12:52:00Z</dcterms:created>
  <dcterms:modified xsi:type="dcterms:W3CDTF">2025-05-11T14:22:45Z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