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8"/>
  </p:notesMasterIdLst>
  <p:sldIdLst>
    <p:sldId id="256" r:id="rId2"/>
    <p:sldId id="270" r:id="rId3"/>
    <p:sldId id="287" r:id="rId4"/>
    <p:sldId id="285" r:id="rId5"/>
    <p:sldId id="276" r:id="rId6"/>
    <p:sldId id="288" r:id="rId7"/>
    <p:sldId id="274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291" r:id="rId22"/>
    <p:sldId id="290" r:id="rId23"/>
    <p:sldId id="281" r:id="rId24"/>
    <p:sldId id="282" r:id="rId25"/>
    <p:sldId id="284" r:id="rId26"/>
    <p:sldId id="275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57"/>
    <p:restoredTop sz="73970" autoAdjust="0"/>
  </p:normalViewPr>
  <p:slideViewPr>
    <p:cSldViewPr snapToGrid="0">
      <p:cViewPr varScale="1">
        <p:scale>
          <a:sx n="92" d="100"/>
          <a:sy n="92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WT = WAIT TIME – כמה זמן </a:t>
            </a:r>
            <a:r>
              <a:rPr lang="he-IL" dirty="0" err="1"/>
              <a:t>הפרוסס</a:t>
            </a:r>
            <a:r>
              <a:rPr lang="he-IL" dirty="0"/>
              <a:t> כבר עבד</a:t>
            </a:r>
          </a:p>
          <a:p>
            <a:r>
              <a:rPr lang="he-IL" dirty="0"/>
              <a:t>RWT = REMAINING WAIT TIME – כמה זמן </a:t>
            </a:r>
            <a:r>
              <a:rPr lang="he-IL" dirty="0" err="1"/>
              <a:t>הפרוסס</a:t>
            </a:r>
            <a:r>
              <a:rPr lang="he-IL" dirty="0"/>
              <a:t> עוד צריך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12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A and B</a:t>
            </a:r>
          </a:p>
          <a:p>
            <a:pPr algn="l" rtl="0"/>
            <a:r>
              <a:rPr lang="en-US" dirty="0"/>
              <a:t>0.5 * ((0.5 * 0.4) + (0.5*0.4)/2 + (0.5*0.6)/2 + (0.5*0.6)/3)</a:t>
            </a:r>
          </a:p>
          <a:p>
            <a:pPr algn="l" rtl="0"/>
            <a:r>
              <a:rPr lang="en-US" dirty="0"/>
              <a:t>= 0.275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 * ((0.5 * 0.5) + (0.5*0.5)/2 + (0.5*0.5)/2 + (0.5*0.5)/3)</a:t>
            </a:r>
          </a:p>
          <a:p>
            <a:pPr algn="l" rtl="0"/>
            <a:r>
              <a:rPr lang="en-US" dirty="0"/>
              <a:t>= 0.35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37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A and B</a:t>
            </a:r>
          </a:p>
          <a:p>
            <a:pPr algn="l" rtl="0"/>
            <a:r>
              <a:rPr lang="en-US" dirty="0"/>
              <a:t>0.5 * ((0.5 * 0.4) + (0.5*0.4)/2 + (0.5*0.6)/2 + (0.5*0.6)/3)</a:t>
            </a:r>
          </a:p>
          <a:p>
            <a:pPr algn="l" rtl="0"/>
            <a:r>
              <a:rPr lang="en-US" dirty="0"/>
              <a:t>= 0.275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 * ((0.5 * 0.5) + (0.5*0.5)/2 + (0.5*0.5)/2 + (0.5*0.5)/3)</a:t>
            </a:r>
          </a:p>
          <a:p>
            <a:pPr algn="l" rtl="0"/>
            <a:r>
              <a:rPr lang="en-US" dirty="0"/>
              <a:t>= 0.35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1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A and B</a:t>
            </a:r>
          </a:p>
          <a:p>
            <a:pPr algn="l" rtl="0"/>
            <a:r>
              <a:rPr lang="en-US" dirty="0"/>
              <a:t>0.5 * ((0.5 * 0.4) + (0.5*0.4)/2 + (0.5*0.6)/2 + (0.5*0.6)/3)</a:t>
            </a:r>
          </a:p>
          <a:p>
            <a:pPr algn="l" rtl="0"/>
            <a:r>
              <a:rPr lang="en-US" dirty="0"/>
              <a:t>= 0.275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 * ((0.5 * 0.5) + (0.5*0.5)/2 + (0.5*0.5)/2 + (0.5*0.5)/3)</a:t>
            </a:r>
          </a:p>
          <a:p>
            <a:pPr algn="l" rtl="0"/>
            <a:r>
              <a:rPr lang="en-US" dirty="0"/>
              <a:t>= 0.35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510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A and B</a:t>
            </a:r>
          </a:p>
          <a:p>
            <a:pPr algn="l" rtl="0"/>
            <a:r>
              <a:rPr lang="en-US" dirty="0"/>
              <a:t>0.5 * ((0.5 * 0.4) + (0.5*0.4)/2 + (0.5*0.6)/2 + (0.5*0.6)/3)</a:t>
            </a:r>
          </a:p>
          <a:p>
            <a:pPr algn="l" rtl="0"/>
            <a:r>
              <a:rPr lang="en-US" dirty="0"/>
              <a:t>= 0.275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 * ((0.5 * 0.5) + (0.5*0.5)/2 + (0.5*0.5)/2 + (0.5*0.5)/3)</a:t>
            </a:r>
          </a:p>
          <a:p>
            <a:pPr algn="l" rtl="0"/>
            <a:r>
              <a:rPr lang="en-US" dirty="0"/>
              <a:t>= 0.35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59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B:</a:t>
            </a:r>
          </a:p>
          <a:p>
            <a:pPr algn="l" rtl="0"/>
            <a:r>
              <a:rPr lang="en-US" dirty="0"/>
              <a:t>0.5* (0.4 + (0.6)/2) = 0.35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0.6* (0.5 + (0.5)/2) = 0.45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80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B:</a:t>
            </a:r>
          </a:p>
          <a:p>
            <a:pPr algn="l" rtl="0"/>
            <a:r>
              <a:rPr lang="en-US" dirty="0"/>
              <a:t>0.5* (0.4 + (0.6)/2) = 0.35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0.6* (0.5 + (0.5)/2) = 0.45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15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B:</a:t>
            </a:r>
          </a:p>
          <a:p>
            <a:pPr algn="l" rtl="0"/>
            <a:r>
              <a:rPr lang="en-US" dirty="0"/>
              <a:t>0.5* (0.4 + (0.6)/2) = 0.35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0.6* (0.5 + (0.5)/2) = 0.45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343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For process B:</a:t>
            </a:r>
          </a:p>
          <a:p>
            <a:pPr algn="l" rtl="0"/>
            <a:r>
              <a:rPr lang="en-US" dirty="0"/>
              <a:t>0.5* (0.4 + (0.6)/2) = 0.35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process C:</a:t>
            </a:r>
          </a:p>
          <a:p>
            <a:pPr algn="l" rtl="0"/>
            <a:r>
              <a:rPr lang="en-US" dirty="0"/>
              <a:t>0.6* (0.5 + (0.5)/2) = 0.45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416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כמה בממוצע מחכה תהליך עד שהוא מסיים את העבודה שלו?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69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תהליכים יכולים להיות</a:t>
            </a:r>
          </a:p>
          <a:p>
            <a:pPr marL="0" algn="r" defTabSz="914400" rtl="1" eaLnBrk="1" latinLnBrk="0" hangingPunct="1"/>
            <a:r>
              <a:rPr lang="he-IL" dirty="0"/>
              <a:t>READY מוכנים לרוץ ולא רצים</a:t>
            </a:r>
          </a:p>
          <a:p>
            <a:pPr marL="0" algn="r" defTabSz="914400" rtl="1" eaLnBrk="1" latinLnBrk="0" hangingPunct="1"/>
            <a:r>
              <a:rPr lang="he-IL" dirty="0"/>
              <a:t>RUNNING רצים</a:t>
            </a:r>
          </a:p>
          <a:p>
            <a:pPr marL="0" algn="r" defTabSz="914400" rtl="1" eaLnBrk="1" latinLnBrk="0" hangingPunct="1"/>
            <a:r>
              <a:rPr lang="he-IL" dirty="0"/>
              <a:t>BLOCKED – חסומים ע"י פעולת IO כלשהיא. מכאן הם רק יעברו </a:t>
            </a:r>
            <a:r>
              <a:rPr lang="he-IL" dirty="0" err="1"/>
              <a:t>לREADY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893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59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פתרון:</a:t>
            </a:r>
            <a:endParaRPr lang="en-US" dirty="0"/>
          </a:p>
          <a:p>
            <a:endParaRPr lang="en-US" dirty="0"/>
          </a:p>
          <a:p>
            <a:r>
              <a:rPr lang="he-IL" dirty="0"/>
              <a:t>זה לא מאוד משנה אם בזמן 4 ייבחר P4 או P5. </a:t>
            </a:r>
            <a:r>
              <a:rPr lang="he-IL" dirty="0" err="1"/>
              <a:t>הTA</a:t>
            </a:r>
            <a:r>
              <a:rPr lang="he-IL" dirty="0"/>
              <a:t> הכללי יהיה זהה.</a:t>
            </a:r>
          </a:p>
          <a:p>
            <a:r>
              <a:rPr lang="he-IL" dirty="0"/>
              <a:t>נבחר את P2 בהתחלה כי בזמן 0 </a:t>
            </a:r>
            <a:r>
              <a:rPr lang="he-IL" dirty="0" err="1"/>
              <a:t>הפרוססים</a:t>
            </a:r>
            <a:r>
              <a:rPr lang="he-IL" dirty="0"/>
              <a:t> היחידים שנמצאים במערכת הם 1,2,3. </a:t>
            </a:r>
          </a:p>
          <a:p>
            <a:endParaRPr lang="he-IL" dirty="0"/>
          </a:p>
          <a:p>
            <a:r>
              <a:rPr lang="he-IL" dirty="0"/>
              <a:t>לאחר מכן ירוץ </a:t>
            </a:r>
            <a:r>
              <a:rPr lang="he-IL" dirty="0" err="1"/>
              <a:t>פרוסס</a:t>
            </a:r>
            <a:r>
              <a:rPr lang="he-IL" dirty="0"/>
              <a:t> 4 או 5 לפרק זמן של 1, ולאחר מכן </a:t>
            </a:r>
            <a:r>
              <a:rPr lang="he-IL" dirty="0" err="1"/>
              <a:t>הפרוסס</a:t>
            </a:r>
            <a:r>
              <a:rPr lang="he-IL" dirty="0"/>
              <a:t> השני ירוץ עם פרק זמן של 1.</a:t>
            </a:r>
          </a:p>
          <a:p>
            <a:r>
              <a:rPr lang="he-IL" dirty="0"/>
              <a:t>נשים לב </a:t>
            </a:r>
            <a:r>
              <a:rPr lang="he-IL" dirty="0" err="1"/>
              <a:t>שהTA</a:t>
            </a:r>
            <a:r>
              <a:rPr lang="he-IL" dirty="0"/>
              <a:t> שלהם מחושב מהרגע שהם נכנסים למערכת עד הרגע שיצאו. ולכן </a:t>
            </a:r>
            <a:r>
              <a:rPr lang="he-IL" dirty="0" err="1"/>
              <a:t>הTA</a:t>
            </a:r>
            <a:r>
              <a:rPr lang="he-IL" dirty="0"/>
              <a:t> שלהם לא שווה לזמן היציאה שלהם!</a:t>
            </a:r>
          </a:p>
          <a:p>
            <a:endParaRPr lang="he-IL" dirty="0"/>
          </a:p>
          <a:p>
            <a:r>
              <a:rPr lang="he-IL" dirty="0"/>
              <a:t>לבסוף עושים ממוצע של כל </a:t>
            </a:r>
            <a:r>
              <a:rPr lang="he-IL" dirty="0" err="1"/>
              <a:t>הTA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872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SJF</a:t>
            </a:r>
          </a:p>
          <a:p>
            <a:pPr marL="0" algn="l" defTabSz="914400" rtl="0" eaLnBrk="1" latinLnBrk="0" hangingPunct="1"/>
            <a:r>
              <a:rPr lang="en-US" dirty="0"/>
              <a:t>P3 -&gt; P6 -&gt; P2 -&gt; P1 -&gt; P4 -&gt; P5</a:t>
            </a:r>
          </a:p>
          <a:p>
            <a:pPr marL="0" algn="l" defTabSz="914400" rtl="0" eaLnBrk="1" latinLnBrk="0" hangingPunct="1"/>
            <a:endParaRPr lang="en-US" dirty="0"/>
          </a:p>
          <a:p>
            <a:pPr marL="0" algn="l" defTabSz="914400" rtl="0" eaLnBrk="1" latinLnBrk="0" hangingPunct="1"/>
            <a:r>
              <a:rPr lang="en-US" dirty="0"/>
              <a:t>FCFS</a:t>
            </a:r>
          </a:p>
          <a:p>
            <a:pPr marL="0" algn="l" defTabSz="914400" rtl="0" eaLnBrk="1" latinLnBrk="0" hangingPunct="1"/>
            <a:r>
              <a:rPr lang="en-US" dirty="0"/>
              <a:t>P1 -&gt; P2 -&gt; P3 &gt; P4 -&gt; P5 -&gt; P6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172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69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28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החישוב הוא למעשה כמה זמן התהליכים מחכים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40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49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WT = WAIT TIME – כמה זמן </a:t>
            </a:r>
            <a:r>
              <a:rPr lang="he-IL" dirty="0" err="1"/>
              <a:t>הפרוסס</a:t>
            </a:r>
            <a:r>
              <a:rPr lang="he-IL" dirty="0"/>
              <a:t> כבר עבד</a:t>
            </a:r>
          </a:p>
          <a:p>
            <a:r>
              <a:rPr lang="he-IL" dirty="0"/>
              <a:t>RWT = REMAINING WAIT TIME – כמה זמן </a:t>
            </a:r>
            <a:r>
              <a:rPr lang="he-IL" dirty="0" err="1"/>
              <a:t>הפרוסס</a:t>
            </a:r>
            <a:r>
              <a:rPr lang="he-IL" dirty="0"/>
              <a:t> עוד צריך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39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WT = WAIT TIME – כמה זמן </a:t>
            </a:r>
            <a:r>
              <a:rPr lang="he-IL" dirty="0" err="1"/>
              <a:t>הפרוסס</a:t>
            </a:r>
            <a:r>
              <a:rPr lang="he-IL" dirty="0"/>
              <a:t> כבר עבד</a:t>
            </a:r>
          </a:p>
          <a:p>
            <a:r>
              <a:rPr lang="he-IL" dirty="0"/>
              <a:t>RWT = REMAINING WAIT TIME – כמה זמן </a:t>
            </a:r>
            <a:r>
              <a:rPr lang="he-IL" dirty="0" err="1"/>
              <a:t>הפרוסס</a:t>
            </a:r>
            <a:r>
              <a:rPr lang="he-IL" dirty="0"/>
              <a:t> עוד צריך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61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WT = WAIT TIME – כמה זמן </a:t>
            </a:r>
            <a:r>
              <a:rPr lang="he-IL" dirty="0" err="1"/>
              <a:t>הפרוסס</a:t>
            </a:r>
            <a:r>
              <a:rPr lang="he-IL" dirty="0"/>
              <a:t> כבר עבד</a:t>
            </a:r>
          </a:p>
          <a:p>
            <a:r>
              <a:rPr lang="he-IL" dirty="0"/>
              <a:t>RWT = REMAINING WAIT TIME – כמה זמן </a:t>
            </a:r>
            <a:r>
              <a:rPr lang="he-IL" dirty="0" err="1"/>
              <a:t>הפרוסס</a:t>
            </a:r>
            <a:r>
              <a:rPr lang="he-IL" dirty="0"/>
              <a:t> עוד צריך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04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ד'.ניסן.תש"פ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  <a:br>
              <a:rPr lang="en-US" dirty="0"/>
            </a:br>
            <a:r>
              <a:rPr lang="en-US" dirty="0"/>
              <a:t>Practice session 2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8297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Utilization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Scheduling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09E11-B18E-4386-ACFD-6CACE0A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ב' (בוחן 2018)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92008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ההסתברות של תהליך A לרוץ היא ההסברות שתהליך A אינו במצב </a:t>
            </a:r>
            <a:r>
              <a:rPr lang="en-US" sz="2400" dirty="0"/>
              <a:t>Blocked</a:t>
            </a:r>
            <a:r>
              <a:rPr lang="he-IL" sz="2400" dirty="0"/>
              <a:t> </a:t>
            </a:r>
            <a:r>
              <a:rPr lang="he-IL" sz="2400" b="1" dirty="0"/>
              <a:t>וגם</a:t>
            </a:r>
            <a:r>
              <a:rPr lang="he-IL" sz="2400" dirty="0"/>
              <a:t> </a:t>
            </a:r>
            <a:r>
              <a:rPr lang="he-IL" sz="2400" dirty="0" err="1"/>
              <a:t>שB</a:t>
            </a:r>
            <a:r>
              <a:rPr lang="he-IL" sz="2400" dirty="0"/>
              <a:t> במצב </a:t>
            </a:r>
            <a:r>
              <a:rPr lang="en-US" sz="2400" dirty="0"/>
              <a:t>Blocked</a:t>
            </a:r>
            <a:r>
              <a:rPr lang="he-IL" sz="2400" dirty="0"/>
              <a:t> או ש</a:t>
            </a:r>
            <a:r>
              <a:rPr lang="en-US" sz="2400" dirty="0"/>
              <a:t>B</a:t>
            </a:r>
            <a:r>
              <a:rPr lang="he-IL" sz="2400" dirty="0"/>
              <a:t> לא במצב </a:t>
            </a:r>
            <a:r>
              <a:rPr lang="en-US" sz="2400" dirty="0"/>
              <a:t>Blocked</a:t>
            </a:r>
            <a:r>
              <a:rPr lang="he-IL" sz="2400" dirty="0"/>
              <a:t>.</a:t>
            </a:r>
          </a:p>
          <a:p>
            <a:pPr marL="0" algn="r" defTabSz="914400" eaLnBrk="1" latinLnBrk="0" hangingPunct="1"/>
            <a:r>
              <a:rPr lang="he-IL" sz="2400" dirty="0"/>
              <a:t>במצב </a:t>
            </a:r>
            <a:r>
              <a:rPr lang="he-IL" sz="2400" dirty="0" err="1"/>
              <a:t>שB</a:t>
            </a:r>
            <a:r>
              <a:rPr lang="he-IL" sz="2400" dirty="0"/>
              <a:t> אינו </a:t>
            </a:r>
            <a:r>
              <a:rPr lang="en-US" sz="2400" dirty="0"/>
              <a:t>Blocked</a:t>
            </a:r>
            <a:r>
              <a:rPr lang="he-IL" sz="2400" dirty="0"/>
              <a:t>, ישנם 2 תהליכים במערכת במצב </a:t>
            </a:r>
            <a:r>
              <a:rPr lang="en-US" sz="2400" dirty="0"/>
              <a:t>Ready</a:t>
            </a:r>
            <a:r>
              <a:rPr lang="he-IL" sz="2400" dirty="0"/>
              <a:t> ולכן הסיכוי שתהליך A ייבחר לרוץ היא </a:t>
            </a:r>
            <a:r>
              <a:rPr lang="en-US" sz="2400" dirty="0"/>
              <a:t>½</a:t>
            </a:r>
            <a:r>
              <a:rPr lang="he-IL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218985" y="165100"/>
                <a:ext cx="4286108" cy="1778000"/>
              </a:xfrm>
              <a:prstGeom prst="wedgeRectCallout">
                <a:avLst>
                  <a:gd name="adj1" fmla="val -23262"/>
                  <a:gd name="adj2" fmla="val 1354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=¬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sz="1600" b="1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e>
                      </m:d>
                    </m:oMath>
                  </m:oMathPara>
                </a14:m>
                <a:endParaRPr lang="he-IL" sz="1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0.37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5" y="165100"/>
                <a:ext cx="4286108" cy="1778000"/>
              </a:xfrm>
              <a:prstGeom prst="wedgeRectCallout">
                <a:avLst>
                  <a:gd name="adj1" fmla="val -23262"/>
                  <a:gd name="adj2" fmla="val 13545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7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09E11-B18E-4386-ACFD-6CACE0A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ב' (בוחן 2018)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26244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בפרק זמן זה (0-4) נחשב את הזמן שהספיקו התהליכים לרוץ.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218985" y="165100"/>
                <a:ext cx="4286108" cy="1778000"/>
              </a:xfrm>
              <a:prstGeom prst="wedgeRectCallout">
                <a:avLst>
                  <a:gd name="adj1" fmla="val -446"/>
                  <a:gd name="adj2" fmla="val 1340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𝑇𝑖𝑚𝑒𝑃𝑎𝑠𝑠𝑒𝑑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 ∗0.375=1.5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5" y="165100"/>
                <a:ext cx="4286108" cy="1778000"/>
              </a:xfrm>
              <a:prstGeom prst="wedgeRectCallout">
                <a:avLst>
                  <a:gd name="adj1" fmla="val -446"/>
                  <a:gd name="adj2" fmla="val 13402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63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09E11-B18E-4386-ACFD-6CACE0A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ב' (בוחן 2018)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74951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b="1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ניתן בשלב זה להסיק את הזמן שנשאר לתהליכים לרוץ</a:t>
            </a:r>
            <a:endParaRPr lang="en-US" sz="2400" dirty="0"/>
          </a:p>
          <a:p>
            <a:pPr marL="0" algn="r" defTabSz="914400" eaLnBrk="1" latinLnBrk="0" hangingPunct="1"/>
            <a:r>
              <a:rPr lang="he-IL" sz="2400" dirty="0"/>
              <a:t>נזכור שלתהליך </a:t>
            </a:r>
            <a:r>
              <a:rPr lang="he-IL" sz="2400" dirty="0" err="1"/>
              <a:t>C</a:t>
            </a:r>
            <a:r>
              <a:rPr lang="he-IL" sz="2400" dirty="0"/>
              <a:t> נשאר עדיין 8 יחידות זמן לרוץ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218985" y="165100"/>
                <a:ext cx="4286108" cy="1778000"/>
              </a:xfrm>
              <a:prstGeom prst="wedgeRectCallout">
                <a:avLst>
                  <a:gd name="adj1" fmla="val 16740"/>
                  <a:gd name="adj2" fmla="val 1333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𝑇𝑖𝑚𝑒𝑁𝑒𝑒𝑑𝑒𝑑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𝑇𝑖𝑚𝑒𝐺𝑜𝑡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2 −1.5=0.5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5" y="165100"/>
                <a:ext cx="4286108" cy="1778000"/>
              </a:xfrm>
              <a:prstGeom prst="wedgeRectCallout">
                <a:avLst>
                  <a:gd name="adj1" fmla="val 16740"/>
                  <a:gd name="adj2" fmla="val 13331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89745"/>
              </p:ext>
            </p:extLst>
          </p:nvPr>
        </p:nvGraphicFramePr>
        <p:xfrm>
          <a:off x="304798" y="2269438"/>
          <a:ext cx="11582402" cy="30004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592116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נחשב את ההסתברות של כל תהליך לרוץ מחדש.</a:t>
            </a:r>
          </a:p>
          <a:p>
            <a:pPr marL="0" algn="r" defTabSz="914400" eaLnBrk="1" latinLnBrk="0" hangingPunct="1"/>
            <a:r>
              <a:rPr lang="he-IL" sz="2400" dirty="0"/>
              <a:t>נזכור כי בזמן זה ישנם כבר שלושה תהליכים שרצים במקביל לכן ההסתברות תשתנה.</a:t>
            </a:r>
          </a:p>
          <a:p>
            <a:pPr marL="0" algn="r" defTabSz="914400" eaLnBrk="1" latinLnBrk="0" hangingPunct="1"/>
            <a:r>
              <a:rPr lang="he-IL" sz="2400" dirty="0"/>
              <a:t>נזכור שכאשר מחשבים את ההסתברות כאשר </a:t>
            </a:r>
            <a:r>
              <a:rPr lang="he-IL" sz="2400" dirty="0" err="1"/>
              <a:t>B</a:t>
            </a:r>
            <a:r>
              <a:rPr lang="he-IL" sz="2400" dirty="0"/>
              <a:t> </a:t>
            </a:r>
            <a:r>
              <a:rPr lang="he-IL" sz="2400" dirty="0" err="1"/>
              <a:t>וC</a:t>
            </a:r>
            <a:r>
              <a:rPr lang="he-IL" sz="2400" dirty="0"/>
              <a:t> אינם במצב </a:t>
            </a:r>
            <a:r>
              <a:rPr lang="en-US" sz="2400" dirty="0"/>
              <a:t>Blocked</a:t>
            </a:r>
            <a:r>
              <a:rPr lang="he-IL" sz="2400" dirty="0"/>
              <a:t>, הסיכוי של A לרוץ הינו 1/3 ולא 1/2.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4873"/>
                  <a:gd name="adj2" fmla="val 1361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𝑅𝑢𝑛𝑛𝑖𝑛𝑔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=¬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=¬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=¬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=¬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4873"/>
                  <a:gd name="adj2" fmla="val 136169"/>
                </a:avLst>
              </a:prstGeom>
              <a:blipFill>
                <a:blip r:embed="rId3"/>
                <a:stretch>
                  <a:fillRect l="-10991" t="-31298" b="-25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2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26930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נחשב כמה זמן נדרש </a:t>
            </a:r>
            <a:r>
              <a:rPr lang="he-IL" sz="2400" dirty="0" err="1"/>
              <a:t>לA</a:t>
            </a:r>
            <a:r>
              <a:rPr lang="he-IL" sz="2400" dirty="0"/>
              <a:t> לסיים את עבודתו, מכיוון שלאחר מכן – חישוב ההסתברויות ישתנה. (הוא יתבצע בין 2 תהליכים, ולא שלושה)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526"/>
                  <a:gd name="adj2" fmla="val 13974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0.275 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0.275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=1.818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526"/>
                  <a:gd name="adj2" fmla="val 13974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03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18816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גילינו שפרק הזמן הינו 1.818 (בקירוב) ולכן נחלק את פרק זמן זה להיות </a:t>
            </a:r>
            <a:r>
              <a:rPr lang="en-US" sz="2400" dirty="0"/>
              <a:t>4-5.818</a:t>
            </a:r>
            <a:r>
              <a:rPr lang="he-IL" sz="2400" dirty="0"/>
              <a:t>.</a:t>
            </a:r>
          </a:p>
          <a:p>
            <a:pPr marL="0" algn="r" defTabSz="914400" eaLnBrk="1" latinLnBrk="0" hangingPunct="1"/>
            <a:r>
              <a:rPr lang="he-IL" sz="2400" dirty="0"/>
              <a:t>סה"כ בפרק זמן זה, תהליך A ותהליך </a:t>
            </a:r>
            <a:r>
              <a:rPr lang="he-IL" sz="2400" dirty="0" err="1"/>
              <a:t>B</a:t>
            </a:r>
            <a:r>
              <a:rPr lang="he-IL" sz="2400" dirty="0"/>
              <a:t> המתינו 0.5</a:t>
            </a:r>
          </a:p>
          <a:p>
            <a:pPr marL="0" algn="r" defTabSz="914400" eaLnBrk="1" latinLnBrk="0" hangingPunct="1"/>
            <a:r>
              <a:rPr lang="he-IL" sz="2400" dirty="0"/>
              <a:t>נחשב את זמן ההמתנה (כזכור: 1.818) עבור תהליך </a:t>
            </a:r>
            <a:r>
              <a:rPr lang="he-IL" sz="2400" dirty="0" err="1"/>
              <a:t>C</a:t>
            </a:r>
            <a:r>
              <a:rPr lang="he-IL" sz="2400" dirty="0"/>
              <a:t> ונחשב כמה נשאר לו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526"/>
                  <a:gd name="adj2" fmla="val 13974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0.35 ∗1.818=0.6363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526"/>
                  <a:gd name="adj2" fmla="val 13974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18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05019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7.3636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נחשב כמה זמן נשאר לכל אחד מהתהליכים (נזכור כי A נגמר לאחר פרק זמן זה)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526"/>
                  <a:gd name="adj2" fmla="val 13974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8−0.636=7.3636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-526"/>
                  <a:gd name="adj2" fmla="val 13974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2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0805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0.45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7.3636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פרק זמן חדש, נרצה לדעת מתי </a:t>
            </a:r>
            <a:r>
              <a:rPr lang="he-IL" sz="2400" dirty="0" err="1"/>
              <a:t>B</a:t>
            </a:r>
            <a:r>
              <a:rPr lang="he-IL" sz="2400" dirty="0"/>
              <a:t> נגמר מכיוון שנשאר לו פחות זמן </a:t>
            </a:r>
            <a:r>
              <a:rPr lang="he-IL" sz="2400" dirty="0" err="1"/>
              <a:t>מלC</a:t>
            </a:r>
            <a:r>
              <a:rPr lang="he-IL" sz="2400" dirty="0"/>
              <a:t>. </a:t>
            </a:r>
          </a:p>
          <a:p>
            <a:pPr marL="0" algn="r" defTabSz="914400" eaLnBrk="1" latinLnBrk="0" hangingPunct="1"/>
            <a:r>
              <a:rPr lang="he-IL" sz="2400" dirty="0"/>
              <a:t>נתחיל בחישוב ההסתברויות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7816"/>
                  <a:gd name="adj2" fmla="val 975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e-IL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e-IL" sz="20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=¬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7816"/>
                  <a:gd name="adj2" fmla="val 9759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60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34244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5.818 – 17.246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0.45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7.3636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נמשיך במציאת פרק הזמן, לתהליך </a:t>
            </a:r>
            <a:r>
              <a:rPr lang="he-IL" sz="2400" dirty="0" err="1"/>
              <a:t>B</a:t>
            </a:r>
            <a:r>
              <a:rPr lang="he-IL" sz="2400" dirty="0"/>
              <a:t> נשאר 4, וההסתברות שלו לרוץ הינה </a:t>
            </a:r>
            <a:r>
              <a:rPr lang="en-US" sz="2400" dirty="0"/>
              <a:t>P(</a:t>
            </a:r>
            <a:r>
              <a:rPr lang="he-IL" sz="2400" dirty="0" err="1"/>
              <a:t>B</a:t>
            </a:r>
            <a:r>
              <a:rPr lang="en-US" sz="2400" dirty="0"/>
              <a:t>)</a:t>
            </a:r>
            <a:r>
              <a:rPr lang="he-IL" sz="2400" dirty="0"/>
              <a:t> ונרצה לדעת כמה זמן </a:t>
            </a:r>
            <a:r>
              <a:rPr lang="he-IL" sz="2400" dirty="0" err="1"/>
              <a:t>B</a:t>
            </a:r>
            <a:r>
              <a:rPr lang="he-IL" sz="2400" dirty="0"/>
              <a:t> צריך כדי לרוץ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4555"/>
                  <a:gd name="adj2" fmla="val 518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=11.428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5.818+11.428=17.246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4555"/>
                  <a:gd name="adj2" fmla="val 5188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4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78460"/>
              </p:ext>
            </p:extLst>
          </p:nvPr>
        </p:nvGraphicFramePr>
        <p:xfrm>
          <a:off x="304798" y="2269438"/>
          <a:ext cx="11582402" cy="30484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5.818 – 17.246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4.5</a:t>
                      </a:r>
                      <a:endParaRPr lang="he-IL" b="1" dirty="0"/>
                    </a:p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2.22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5.142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0.45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7.3636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לאחר פרק זמן זה, ידוע לנו </a:t>
            </a:r>
            <a:r>
              <a:rPr lang="he-IL" sz="2400" dirty="0" err="1"/>
              <a:t>שB</a:t>
            </a:r>
            <a:r>
              <a:rPr lang="he-IL" sz="2400" dirty="0"/>
              <a:t> יסיים ולכן </a:t>
            </a:r>
            <a:r>
              <a:rPr lang="he-IL" sz="2400" dirty="0" err="1"/>
              <a:t>B</a:t>
            </a:r>
            <a:r>
              <a:rPr lang="he-IL" sz="2400" dirty="0"/>
              <a:t> יספיק לרוץ 4</a:t>
            </a:r>
          </a:p>
          <a:p>
            <a:pPr marL="0" algn="r" defTabSz="914400" eaLnBrk="1" latinLnBrk="0" hangingPunct="1"/>
            <a:r>
              <a:rPr lang="he-IL" sz="2400" dirty="0"/>
              <a:t>מה לגבי </a:t>
            </a:r>
            <a:r>
              <a:rPr lang="he-IL" sz="2400" dirty="0" err="1"/>
              <a:t>C</a:t>
            </a:r>
            <a:r>
              <a:rPr lang="he-IL" sz="2400" dirty="0"/>
              <a:t> ? נצטרך לחשב כמה </a:t>
            </a:r>
            <a:r>
              <a:rPr lang="he-IL" sz="2400" dirty="0" err="1"/>
              <a:t>C</a:t>
            </a:r>
            <a:r>
              <a:rPr lang="he-IL" sz="2400" dirty="0"/>
              <a:t> יספיק לרוץ בפרק זמן זה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4555"/>
                  <a:gd name="adj2" fmla="val 518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7.3636 −5.142=2.22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4555"/>
                  <a:gd name="adj2" fmla="val 5188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22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יעילות המערכת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7095" y="2222287"/>
                <a:ext cx="10956191" cy="445122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he-IL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∏"/>
                        <m:supHide m:val="on"/>
                        <m:ctrlPr>
                          <a:rPr lang="he-IL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e-IL" sz="2000" dirty="0"/>
                  <a:t> = </a:t>
                </a:r>
                <a:r>
                  <a:rPr lang="en-US" sz="2000" b="1" dirty="0"/>
                  <a:t> CPU Utilization</a:t>
                </a:r>
                <a:r>
                  <a:rPr lang="he-IL" sz="2000" b="1" dirty="0"/>
                  <a:t>- </a:t>
                </a:r>
                <a:r>
                  <a:rPr lang="he-IL" sz="2000" dirty="0"/>
                  <a:t>חלק הזמן היחסי בו התהליך ה</a:t>
                </a:r>
                <a:r>
                  <a:rPr lang="en-US" sz="2000" dirty="0"/>
                  <a:t>idle</a:t>
                </a:r>
                <a:r>
                  <a:rPr lang="he-IL" sz="2000" dirty="0"/>
                  <a:t> אינו רץ, כלומר חלק הזמן שבו לא כל התהליכים חסומים.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/>
                  <a:t>= ההסתברות של התהליך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/>
                  <a:t>להיות חסום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he-IL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e-IL" sz="2000" dirty="0"/>
                  <a:t> = ההסתברות שכל התהליכים חסומים ביחד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/>
                  <a:t>= ההסתברות שתהליך </a:t>
                </a:r>
                <a:r>
                  <a:rPr lang="en-US" sz="2000" dirty="0" err="1"/>
                  <a:t>i</a:t>
                </a:r>
                <a:r>
                  <a:rPr lang="he-IL" sz="2000" dirty="0"/>
                  <a:t> ירוץ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/>
                  <a:t> = ההסתברות שתהליך </a:t>
                </a:r>
                <a:r>
                  <a:rPr lang="en-US" sz="2000" dirty="0" err="1"/>
                  <a:t>i</a:t>
                </a:r>
                <a:r>
                  <a:rPr lang="he-IL" sz="2000" dirty="0"/>
                  <a:t> ירצה לרוץ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he-IL" sz="2000" dirty="0"/>
                  <a:t>= הזמן שנשאר לתהליך לרוץ במערכת </a:t>
                </a:r>
                <a:r>
                  <a:rPr lang="en-US" sz="2000" dirty="0"/>
                  <a:t>)</a:t>
                </a:r>
                <a:r>
                  <a:rPr lang="he-IL" sz="2000" dirty="0"/>
                  <a:t>ברוטו</a:t>
                </a:r>
                <a:r>
                  <a:rPr lang="en-US" sz="2000" dirty="0"/>
                  <a:t>(</a:t>
                </a:r>
                <a:endParaRPr lang="he-IL" sz="2000" dirty="0"/>
              </a:p>
              <a:p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he-IL" sz="2000" dirty="0"/>
                  <a:t>= הזמן שתהליך  </a:t>
                </a:r>
                <a:r>
                  <a:rPr lang="en-US" sz="2000" dirty="0" err="1"/>
                  <a:t>i</a:t>
                </a:r>
                <a:r>
                  <a:rPr lang="he-IL" sz="2000" dirty="0"/>
                  <a:t> ירוץ על ה</a:t>
                </a:r>
                <a:r>
                  <a:rPr lang="en-US" sz="2000" dirty="0"/>
                  <a:t>CPU</a:t>
                </a:r>
                <a:r>
                  <a:rPr lang="he-IL" sz="2000" dirty="0"/>
                  <a:t> בפרק זמן </a:t>
                </a:r>
                <a:r>
                  <a:rPr lang="he-IL" sz="2000" dirty="0" err="1"/>
                  <a:t>T</a:t>
                </a:r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095" y="2222287"/>
                <a:ext cx="10956191" cy="44512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2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77683"/>
              </p:ext>
            </p:extLst>
          </p:nvPr>
        </p:nvGraphicFramePr>
        <p:xfrm>
          <a:off x="304798" y="2269438"/>
          <a:ext cx="11582402" cy="30484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17.246-20.946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5.818 – 17.246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X</a:t>
                      </a:r>
                      <a:endParaRPr kumimoji="0" lang="he-IL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4.5</a:t>
                      </a:r>
                      <a:endParaRPr lang="he-IL" b="1" dirty="0"/>
                    </a:p>
                    <a:p>
                      <a:pPr marL="0" algn="r" defTabSz="457200" rtl="1" eaLnBrk="1" latinLnBrk="0" hangingPunct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2.22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2.22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5.142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0.45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7.3636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279848"/>
            <a:ext cx="113096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לבסוף, </a:t>
            </a:r>
            <a:r>
              <a:rPr lang="he-IL" sz="2400" dirty="0" err="1"/>
              <a:t>C</a:t>
            </a:r>
            <a:r>
              <a:rPr lang="he-IL" sz="2400" dirty="0"/>
              <a:t>  נשאר לבד ולכן ההסתברות שהוא ירוץ שווה להסתברות שהוא לא במצב </a:t>
            </a:r>
            <a:r>
              <a:rPr lang="en-US" sz="2400" dirty="0"/>
              <a:t>Blocked</a:t>
            </a:r>
            <a:r>
              <a:rPr lang="he-IL" sz="2400" dirty="0"/>
              <a:t>.</a:t>
            </a:r>
          </a:p>
          <a:p>
            <a:pPr marL="0" algn="r" defTabSz="914400" eaLnBrk="1" latinLnBrk="0" hangingPunct="1"/>
            <a:r>
              <a:rPr lang="he-IL" sz="2400" dirty="0"/>
              <a:t>נשאר רק לחשב תוך כמה זמן הוא יסיים את הפעולה שלו</a:t>
            </a:r>
          </a:p>
          <a:p>
            <a:pPr marL="0" algn="r" defTabSz="914400" eaLnBrk="1" latinLnBrk="0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4555"/>
                  <a:gd name="adj2" fmla="val 518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=2.22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65538"/>
                <a:ext cx="9347202" cy="1778000"/>
              </a:xfrm>
              <a:prstGeom prst="wedgeRectCallout">
                <a:avLst>
                  <a:gd name="adj1" fmla="val 14555"/>
                  <a:gd name="adj2" fmla="val 5188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33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09E11-B18E-4386-ACFD-6CACE0A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ב' (בוחן 2018)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24948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17.247-20.948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5.818-17.247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4-5.818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0.275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4.5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1.5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2.22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2.22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5.142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0.45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7.3636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0.636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0.35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791200"/>
            <a:ext cx="1080448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/>
              <a:t>ניתן לראות כי לאחר 8 שניות, תהליך </a:t>
            </a:r>
            <a:r>
              <a:rPr lang="en-US" sz="2800" dirty="0"/>
              <a:t>A</a:t>
            </a:r>
            <a:r>
              <a:rPr lang="he-IL" sz="2800" dirty="0"/>
              <a:t> לא נמצא במערכת, ולכן:</a:t>
            </a:r>
            <a:endParaRPr lang="en-US" sz="2800" dirty="0"/>
          </a:p>
          <a:p>
            <a:pPr algn="l" rtl="0"/>
            <a:r>
              <a:rPr lang="en-US" sz="2800" dirty="0" err="1"/>
              <a:t>CPUtil</a:t>
            </a:r>
            <a:r>
              <a:rPr lang="en-US" sz="2800" dirty="0"/>
              <a:t> = 1-p(B=B)*P(C=B) = 1-0.5*0.4=0.8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/>
              <p:nvPr/>
            </p:nvSpPr>
            <p:spPr>
              <a:xfrm>
                <a:off x="218985" y="447188"/>
                <a:ext cx="4286108" cy="970450"/>
              </a:xfrm>
              <a:prstGeom prst="wedgeRectCallout">
                <a:avLst>
                  <a:gd name="adj1" fmla="val -22966"/>
                  <a:gd name="adj2" fmla="val 28182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=¬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28C339C2-5037-4F5D-9D4F-42A47A76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5" y="447188"/>
                <a:ext cx="4286108" cy="970450"/>
              </a:xfrm>
              <a:prstGeom prst="wedgeRectCallout">
                <a:avLst>
                  <a:gd name="adj1" fmla="val -22966"/>
                  <a:gd name="adj2" fmla="val 28182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D6A1D1-AE51-41C4-9754-9A1D75CA6F4C}"/>
                  </a:ext>
                </a:extLst>
              </p:cNvPr>
              <p:cNvSpPr/>
              <p:nvPr/>
            </p:nvSpPr>
            <p:spPr>
              <a:xfrm>
                <a:off x="5720574" y="1562964"/>
                <a:ext cx="2230245" cy="611524"/>
              </a:xfrm>
              <a:prstGeom prst="wedgeRectCallout">
                <a:avLst>
                  <a:gd name="adj1" fmla="val -59971"/>
                  <a:gd name="adj2" fmla="val 3268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𝒕𝒊𝒎𝒆𝒑𝒂𝒔𝒔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𝟖𝟏𝟖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𝟐𝟕𝟓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D6A1D1-AE51-41C4-9754-9A1D75CA6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74" y="1562964"/>
                <a:ext cx="2230245" cy="611524"/>
              </a:xfrm>
              <a:prstGeom prst="wedgeRectCallout">
                <a:avLst>
                  <a:gd name="adj1" fmla="val -59971"/>
                  <a:gd name="adj2" fmla="val 32686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AD4ECF15-2E51-485E-95F3-AFE9E13C6AE3}"/>
                  </a:ext>
                </a:extLst>
              </p:cNvPr>
              <p:cNvSpPr/>
              <p:nvPr/>
            </p:nvSpPr>
            <p:spPr>
              <a:xfrm>
                <a:off x="5720575" y="5295036"/>
                <a:ext cx="2088996" cy="561148"/>
              </a:xfrm>
              <a:prstGeom prst="wedgeRectCallout">
                <a:avLst>
                  <a:gd name="adj1" fmla="val -28344"/>
                  <a:gd name="adj2" fmla="val -924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𝑅𝑊𝑇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=8−0.636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AD4ECF15-2E51-485E-95F3-AFE9E13C6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75" y="5295036"/>
                <a:ext cx="2088996" cy="561148"/>
              </a:xfrm>
              <a:prstGeom prst="wedgeRectCallout">
                <a:avLst>
                  <a:gd name="adj1" fmla="val -28344"/>
                  <a:gd name="adj2" fmla="val -9244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1346F72-281B-48D8-8CC3-D3C4CB246F8F}"/>
                  </a:ext>
                </a:extLst>
              </p:cNvPr>
              <p:cNvSpPr/>
              <p:nvPr/>
            </p:nvSpPr>
            <p:spPr>
              <a:xfrm>
                <a:off x="8642195" y="905632"/>
                <a:ext cx="3044282" cy="1115724"/>
              </a:xfrm>
              <a:prstGeom prst="wedgeRectCallout">
                <a:avLst>
                  <a:gd name="adj1" fmla="val -43087"/>
                  <a:gd name="adj2" fmla="val 88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𝑀𝐼𝑁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𝑅𝑊𝑇</m:t>
                              </m:r>
                            </m:num>
                            <m:den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=5.818+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=17.247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1346F72-281B-48D8-8CC3-D3C4CB246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195" y="905632"/>
                <a:ext cx="3044282" cy="1115724"/>
              </a:xfrm>
              <a:prstGeom prst="wedgeRectCallout">
                <a:avLst>
                  <a:gd name="adj1" fmla="val -43087"/>
                  <a:gd name="adj2" fmla="val 8832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A8C567-5F43-4873-B07A-C06C0823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/>
              <a:t>תרגיל 2: יעילות המערכת (בוחן 2018) – סעיף ג'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BBE695-4EA8-4866-8475-FDAFA14F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he-IL" sz="2800" dirty="0"/>
              <a:t>מהו ה-</a:t>
            </a:r>
            <a:r>
              <a:rPr lang="en-US" sz="2800" dirty="0"/>
              <a:t>average turnaround</a:t>
            </a:r>
            <a:r>
              <a:rPr lang="he-IL" sz="2800" dirty="0"/>
              <a:t>?</a:t>
            </a:r>
            <a:endParaRPr lang="en-US" sz="2800" dirty="0"/>
          </a:p>
          <a:p>
            <a:pPr marL="0" indent="0">
              <a:buNone/>
            </a:pP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18932312-F400-424C-B42C-876932BC57D3}"/>
                  </a:ext>
                </a:extLst>
              </p:cNvPr>
              <p:cNvSpPr/>
              <p:nvPr/>
            </p:nvSpPr>
            <p:spPr>
              <a:xfrm>
                <a:off x="405000" y="4067748"/>
                <a:ext cx="11381998" cy="1214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44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5.818182+17.24675+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20.94805−4</m:t>
                            </m:r>
                          </m:e>
                        </m:d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44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13.3377</a:t>
                </a:r>
                <a:endPara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18932312-F400-424C-B42C-876932BC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00" y="4067748"/>
                <a:ext cx="11381998" cy="1214628"/>
              </a:xfrm>
              <a:prstGeom prst="rect">
                <a:avLst/>
              </a:prstGeom>
              <a:blipFill>
                <a:blip r:embed="rId3"/>
                <a:stretch>
                  <a:fillRect r="-2195" b="-10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6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3: תזמון (בוחן 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275" y="1745296"/>
            <a:ext cx="5541992" cy="4453484"/>
          </a:xfrm>
        </p:spPr>
        <p:txBody>
          <a:bodyPr>
            <a:noAutofit/>
          </a:bodyPr>
          <a:lstStyle/>
          <a:p>
            <a:pPr lvl="0"/>
            <a:r>
              <a:rPr lang="he-IL" sz="2200" dirty="0"/>
              <a:t>למערכת </a:t>
            </a:r>
            <a:r>
              <a:rPr lang="en-US" sz="2200" dirty="0"/>
              <a:t>batch</a:t>
            </a:r>
            <a:r>
              <a:rPr lang="he-IL" sz="2200" dirty="0"/>
              <a:t> מגיעים התהליכים הבאים:</a:t>
            </a:r>
          </a:p>
          <a:p>
            <a:pPr marL="0" lvl="0" indent="0">
              <a:buNone/>
            </a:pPr>
            <a:endParaRPr lang="en-US" sz="2200" dirty="0"/>
          </a:p>
          <a:p>
            <a:r>
              <a:rPr lang="he-IL" sz="2200" dirty="0"/>
              <a:t>המערכת משתמשת בתזמון </a:t>
            </a:r>
            <a:r>
              <a:rPr lang="en-US" sz="2200" dirty="0"/>
              <a:t>shortest job first</a:t>
            </a:r>
            <a:r>
              <a:rPr lang="he-IL" sz="2200" dirty="0"/>
              <a:t> שהוא </a:t>
            </a:r>
            <a:r>
              <a:rPr lang="en-US" sz="2200" dirty="0"/>
              <a:t>non-preemptive</a:t>
            </a:r>
            <a:r>
              <a:rPr lang="he-IL" sz="2200" dirty="0"/>
              <a:t>.</a:t>
            </a:r>
            <a:endParaRPr lang="en-US" sz="2200" dirty="0"/>
          </a:p>
          <a:p>
            <a:r>
              <a:rPr lang="he-IL" sz="2200" dirty="0"/>
              <a:t>חשבו </a:t>
            </a:r>
            <a:r>
              <a:rPr lang="en-US" sz="2200" dirty="0"/>
              <a:t> average turnaround</a:t>
            </a:r>
            <a:endParaRPr lang="he-IL" sz="2200" dirty="0"/>
          </a:p>
          <a:p>
            <a:pPr marL="0" indent="0">
              <a:buNone/>
            </a:pPr>
            <a:endParaRPr lang="he-IL" sz="2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14989"/>
              </p:ext>
            </p:extLst>
          </p:nvPr>
        </p:nvGraphicFramePr>
        <p:xfrm>
          <a:off x="512288" y="2436412"/>
          <a:ext cx="4813618" cy="197233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030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תהליך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זמן הגעה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זמן עבודה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61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55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- תרגיל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average turnaround </a:t>
            </a:r>
            <a:r>
              <a:rPr lang="he-IL" sz="2000" dirty="0">
                <a:latin typeface="Cambria Math" panose="02040503050406030204" pitchFamily="18" charset="0"/>
              </a:rPr>
              <a:t>-  זמן שהייה ממוצע של התהליכים במערכת (תהליך שוהה במערכת מהרגע שהגיע עד לרגע שסיים). </a:t>
            </a:r>
          </a:p>
          <a:p>
            <a:r>
              <a:rPr lang="he-IL" sz="2000" dirty="0"/>
              <a:t>סדר ריצה (שמאל לימין): </a:t>
            </a:r>
            <a:r>
              <a:rPr lang="en-US" sz="2000" dirty="0"/>
              <a:t>P2 (0-4),P4 (2-5),P5 (4-6), P1 (0-11), P3 (0-17)</a:t>
            </a:r>
          </a:p>
          <a:p>
            <a:r>
              <a:rPr lang="en-US" sz="2000" dirty="0"/>
              <a:t>average turnaround = 4+3+2+11+17 / 5 = </a:t>
            </a:r>
            <a:r>
              <a:rPr lang="en-US" sz="2000" dirty="0">
                <a:solidFill>
                  <a:srgbClr val="C00000"/>
                </a:solidFill>
              </a:rPr>
              <a:t>7.4</a:t>
            </a:r>
          </a:p>
          <a:p>
            <a:endParaRPr lang="he-IL" sz="2000" dirty="0">
              <a:latin typeface="Cambria Math" panose="02040503050406030204" pitchFamily="18" charset="0"/>
            </a:endParaRPr>
          </a:p>
          <a:p>
            <a:endParaRPr lang="he-IL" sz="2000" dirty="0">
              <a:latin typeface="Cambria Math" panose="02040503050406030204" pitchFamily="18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64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4: תזמון (מבחן 2014, מועד ב')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407648" y="1975576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נתונה מערכת </a:t>
            </a:r>
            <a:r>
              <a:rPr lang="en-US" sz="2400" dirty="0"/>
              <a:t>batch</a:t>
            </a:r>
            <a:r>
              <a:rPr lang="he-IL" sz="2400" dirty="0"/>
              <a:t> עם תזמון </a:t>
            </a:r>
            <a:r>
              <a:rPr lang="en-US" sz="2400" dirty="0"/>
              <a:t>non-preemptive</a:t>
            </a:r>
            <a:r>
              <a:rPr lang="he-IL" sz="2400" dirty="0"/>
              <a:t>. הניחו כי עם תחילת העבודה הגיעו עבודות עם זמני הריצה הבאים: 17,5,2,18,53,3 כאשר סדר ההגעה הינו משמאל לימין. (כולם עדיין הגיעו בזמן 0)</a:t>
            </a:r>
          </a:p>
          <a:p>
            <a:pPr marL="0" indent="0">
              <a:buNone/>
            </a:pPr>
            <a:endParaRPr lang="he-IL" sz="2400" dirty="0"/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עבור נתונים אלו חשבו את היחס בין ה-</a:t>
            </a:r>
            <a:r>
              <a:rPr lang="en-US" sz="2400" dirty="0"/>
              <a:t>turnaround</a:t>
            </a:r>
            <a:r>
              <a:rPr lang="he-IL" sz="2400" dirty="0"/>
              <a:t> של המדיניות </a:t>
            </a:r>
            <a:r>
              <a:rPr lang="en-US" sz="2400" dirty="0"/>
              <a:t>shortest job first</a:t>
            </a:r>
            <a:r>
              <a:rPr lang="he-IL" sz="2400" dirty="0"/>
              <a:t> לבין </a:t>
            </a:r>
            <a:r>
              <a:rPr lang="en-US" sz="2400" dirty="0"/>
              <a:t>first come first served</a:t>
            </a:r>
          </a:p>
          <a:p>
            <a:pPr marL="0" indent="0">
              <a:buNone/>
            </a:pPr>
            <a:r>
              <a:rPr lang="en-US" sz="2400" dirty="0"/>
              <a:t>proc1: 17, proc2: 5, proc3: 2, proc4: 18, proc5: 53, proc6: 3</a:t>
            </a:r>
            <a:endParaRPr lang="he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1501" y="5612087"/>
                <a:ext cx="10810498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𝑆𝐽𝐹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𝐹𝐶𝐹𝑆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+10+27+45+98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17+22+24+42+95+98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  <a:r>
                  <a:rPr lang="en-US" sz="4000" dirty="0"/>
                  <a:t>= </a:t>
                </a:r>
                <a:r>
                  <a:rPr lang="en-US" sz="3600" dirty="0"/>
                  <a:t>0.627</a:t>
                </a:r>
                <a:endParaRPr lang="he-IL" sz="6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5612087"/>
                <a:ext cx="10810498" cy="882486"/>
              </a:xfrm>
              <a:prstGeom prst="rect">
                <a:avLst/>
              </a:prstGeom>
              <a:blipFill>
                <a:blip r:embed="rId3"/>
                <a:stretch>
                  <a:fillRect t="-8571" r="-246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9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073889"/>
            <a:ext cx="4211354" cy="4221126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E47638-AD42-4D2E-943F-8C2DBB8E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הסתברות תהליך לרוץ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67C85A9-0340-4EE2-BCD6-33FB34EF1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6"/>
                <a:ext cx="10554574" cy="4188525"/>
              </a:xfrm>
            </p:spPr>
            <p:txBody>
              <a:bodyPr>
                <a:normAutofit/>
              </a:bodyPr>
              <a:lstStyle/>
              <a:p>
                <a:r>
                  <a:rPr lang="he-IL" sz="2000" dirty="0"/>
                  <a:t>אם ההסתברות שמערכת ההפעלה תיתן לתהליך לא חסום לרוץ מתפלגת אחיד בין כל התהליכים הלא חסומים: כלומר – אם ישנם </a:t>
                </a:r>
                <a:r>
                  <a:rPr lang="he-IL" sz="2000" dirty="0" err="1"/>
                  <a:t>N</a:t>
                </a:r>
                <a:r>
                  <a:rPr lang="he-IL" sz="2000" dirty="0"/>
                  <a:t> תהליכים שהם במצב </a:t>
                </a:r>
                <a:r>
                  <a:rPr lang="en-US" sz="2000" dirty="0"/>
                  <a:t>Ready</a:t>
                </a:r>
                <a:r>
                  <a:rPr lang="he-IL" sz="2000" dirty="0"/>
                  <a:t>, ההסתברות שתהליך </a:t>
                </a:r>
                <a:r>
                  <a:rPr lang="en-US" sz="2000" dirty="0" err="1"/>
                  <a:t>i</a:t>
                </a:r>
                <a:r>
                  <a:rPr lang="he-IL" sz="2000" dirty="0"/>
                  <a:t> ירוץ היא </a:t>
                </a:r>
                <a:r>
                  <a:rPr lang="en-US" sz="2000" dirty="0"/>
                  <a:t>1/N</a:t>
                </a:r>
                <a:r>
                  <a:rPr lang="he-IL" sz="2000" dirty="0"/>
                  <a:t>.</a:t>
                </a:r>
              </a:p>
              <a:p>
                <a:pPr marL="0" indent="0" algn="l">
                  <a:buNone/>
                </a:pPr>
                <a:endParaRPr lang="he-IL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∗{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67C85A9-0340-4EE2-BCD6-33FB34EF1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6"/>
                <a:ext cx="10554574" cy="41885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1: יעילות המערכת (מבחן 2014, מועד ב')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0868" y="1603617"/>
                <a:ext cx="11590262" cy="3248071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he-IL" sz="2400" dirty="0"/>
                  <a:t>נתונה מערכת עם 5 תהליכים: 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pid</a:t>
                </a:r>
                <a:r>
                  <a:rPr lang="en-US" sz="2400" dirty="0"/>
                  <a:t>=1,2,3,4,5</a:t>
                </a:r>
                <a:r>
                  <a:rPr lang="he-IL" sz="2400" dirty="0"/>
                  <a:t> כאשר תהליך עם </a:t>
                </a:r>
                <a:r>
                  <a:rPr lang="en-US" sz="2400" dirty="0" err="1"/>
                  <a:t>pid</a:t>
                </a:r>
                <a:r>
                  <a:rPr lang="en-US" sz="2400" dirty="0"/>
                  <a:t>=</a:t>
                </a:r>
                <a:r>
                  <a:rPr lang="en-US" sz="2400" dirty="0" err="1"/>
                  <a:t>i</a:t>
                </a:r>
                <a:r>
                  <a:rPr lang="he-IL" sz="2400" dirty="0"/>
                  <a:t> נמצא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he-IL" sz="2400" dirty="0"/>
                  <a:t> מהזמן ב-</a:t>
                </a:r>
                <a:r>
                  <a:rPr lang="en-US" sz="2400" dirty="0"/>
                  <a:t>IO</a:t>
                </a:r>
                <a:r>
                  <a:rPr lang="he-IL" sz="2400" dirty="0"/>
                  <a:t>. מה הניצולת של ה-</a:t>
                </a:r>
                <a:r>
                  <a:rPr lang="en-US" sz="2400" dirty="0"/>
                  <a:t>CPU</a:t>
                </a:r>
                <a:r>
                  <a:rPr lang="he-IL" sz="2400" dirty="0"/>
                  <a:t> (</a:t>
                </a:r>
                <a:r>
                  <a:rPr lang="en-US" sz="2400" dirty="0"/>
                  <a:t>CPU utilization</a:t>
                </a:r>
                <a:r>
                  <a:rPr lang="he-IL" sz="2400" dirty="0"/>
                  <a:t>).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he-IL" sz="2400" dirty="0"/>
                  <a:t>תזכורת: </a:t>
                </a:r>
                <a14:m>
                  <m:oMath xmlns:m="http://schemas.openxmlformats.org/officeDocument/2006/math">
                    <m:r>
                      <a:rPr lang="he-IL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∏"/>
                        <m:supHide m:val="on"/>
                        <m:ctrlPr>
                          <a:rPr lang="he-IL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e-IL" sz="2400" dirty="0"/>
                  <a:t> = </a:t>
                </a:r>
                <a:r>
                  <a:rPr lang="en-US" sz="2400" b="1" dirty="0"/>
                  <a:t> CPU Utilization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8" y="1603617"/>
                <a:ext cx="11590262" cy="3248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5908" y="4033650"/>
          <a:ext cx="2134500" cy="225600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628323551"/>
                    </a:ext>
                  </a:extLst>
                </a:gridCol>
                <a:gridCol w="1067250">
                  <a:extLst>
                    <a:ext uri="{9D8B030D-6E8A-4147-A177-3AD203B41FA5}">
                      <a16:colId xmlns:a16="http://schemas.microsoft.com/office/drawing/2014/main" val="1727287867"/>
                    </a:ext>
                  </a:extLst>
                </a:gridCol>
              </a:tblGrid>
              <a:tr h="37600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IO (B)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76438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21365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0.333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19092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0.25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35578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32491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0.1667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853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60556" y="4929898"/>
                <a:ext cx="5222929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=0.998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56" y="4929898"/>
                <a:ext cx="5222929" cy="809452"/>
              </a:xfrm>
              <a:prstGeom prst="rect">
                <a:avLst/>
              </a:prstGeom>
              <a:blipFill>
                <a:blip r:embed="rId3"/>
                <a:stretch>
                  <a:fillRect r="-817" b="-68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3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3600" dirty="0"/>
              <a:t>תרגיל 2: יעילות המערכת (בוחן 2018) – סעיף א'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984983"/>
              </p:ext>
            </p:extLst>
          </p:nvPr>
        </p:nvGraphicFramePr>
        <p:xfrm>
          <a:off x="527823" y="2912194"/>
          <a:ext cx="4297292" cy="147966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8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68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תהליך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זמן הגעה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זמן מעבד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9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274528" y="2188833"/>
            <a:ext cx="6657278" cy="32480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במערכת קיימים התהליכים הבאים:</a:t>
            </a:r>
          </a:p>
          <a:p>
            <a:pPr marL="457200" indent="-457200">
              <a:buFont typeface="+mj-cs"/>
              <a:buAutoNum type="hebrew2Minus"/>
            </a:pPr>
            <a:r>
              <a:rPr lang="he-IL" sz="2400" dirty="0"/>
              <a:t>הניחו כי תזמון המערכת הוא </a:t>
            </a:r>
            <a:r>
              <a:rPr lang="en-US" sz="2400" dirty="0"/>
              <a:t>non-preemptive</a:t>
            </a:r>
            <a:r>
              <a:rPr lang="he-IL" sz="2400" dirty="0"/>
              <a:t>. חשבו את יחס ה-</a:t>
            </a:r>
            <a:r>
              <a:rPr lang="en-US" sz="2400" dirty="0"/>
              <a:t>turnaround</a:t>
            </a:r>
            <a:r>
              <a:rPr lang="he-IL" sz="2400" dirty="0"/>
              <a:t> בין מדיניות </a:t>
            </a:r>
            <a:r>
              <a:rPr lang="en-US" sz="2400" dirty="0"/>
              <a:t>shortest job first</a:t>
            </a:r>
            <a:r>
              <a:rPr lang="he-IL" sz="2400" dirty="0"/>
              <a:t> ל-</a:t>
            </a:r>
            <a:r>
              <a:rPr lang="en-US" sz="2400" dirty="0"/>
              <a:t>longest job first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67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2B4B15-8471-4065-8449-A9F54E18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א' (בוחן 2018)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6BFB5E-0867-439D-A1B2-20A52210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dirty="0"/>
              <a:t>SJF=A-&gt;B-&gt;C = 2+(2+6)+(2+6+8-4)=22</a:t>
            </a:r>
          </a:p>
          <a:p>
            <a:pPr marL="0" indent="0" algn="l" rtl="0">
              <a:buNone/>
            </a:pPr>
            <a:r>
              <a:rPr lang="en-US" sz="3600" dirty="0"/>
              <a:t>LJF= B-&gt;C-&gt;A = 6+(6+8-4)+(6+8+2)=32</a:t>
            </a:r>
          </a:p>
          <a:p>
            <a:pPr marL="0" indent="0" algn="l" rtl="0">
              <a:buNone/>
            </a:pPr>
            <a:r>
              <a:rPr lang="en-US" sz="3600" dirty="0"/>
              <a:t>TA= 22/32 = 0.6875</a:t>
            </a:r>
          </a:p>
          <a:p>
            <a:pPr marL="0" indent="0" algn="l" rtl="0">
              <a:buNone/>
            </a:pP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8474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3600" dirty="0"/>
              <a:t>תרגיל 2: יעילות המערכת (בוחן 2018) – סעיף ב'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760471D-D551-47B3-BD45-EC2A0CCE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316291"/>
          </a:xfrm>
        </p:spPr>
        <p:txBody>
          <a:bodyPr/>
          <a:lstStyle/>
          <a:p>
            <a:pPr lvl="0"/>
            <a:r>
              <a:rPr lang="he-IL" sz="2400" dirty="0"/>
              <a:t>כעת הניחו כי תהליך </a:t>
            </a:r>
            <a:r>
              <a:rPr lang="en-US" sz="2400" dirty="0"/>
              <a:t>A</a:t>
            </a:r>
            <a:r>
              <a:rPr lang="he-IL" sz="2400" dirty="0"/>
              <a:t> מבקש לקרוא קובץ מהדיסק 50 אחוז מהזמן, תהליך </a:t>
            </a:r>
            <a:r>
              <a:rPr lang="en-US" sz="2400" dirty="0"/>
              <a:t>B</a:t>
            </a:r>
            <a:r>
              <a:rPr lang="he-IL" sz="2400" dirty="0"/>
              <a:t> מבקש לקרוא קובץ מהדיסק 50 אחוז מהזמן וכי תהליך </a:t>
            </a:r>
            <a:r>
              <a:rPr lang="en-US" sz="2400" dirty="0"/>
              <a:t>C</a:t>
            </a:r>
            <a:r>
              <a:rPr lang="he-IL" sz="2400" dirty="0"/>
              <a:t> מבקש לכתוב קובץ לדיסק 40 אחוז מהזמן. יש לעגל את התשובות עד ל-3 ספרות אחרי הנקודה. </a:t>
            </a:r>
          </a:p>
          <a:p>
            <a:pPr marL="0" lvl="0" indent="0">
              <a:buNone/>
            </a:pPr>
            <a:endParaRPr lang="en-US" sz="2000" dirty="0"/>
          </a:p>
          <a:p>
            <a:r>
              <a:rPr lang="he-IL" sz="2400" dirty="0"/>
              <a:t>מהו ה-</a:t>
            </a:r>
            <a:r>
              <a:rPr lang="en-US" sz="2400" dirty="0" err="1"/>
              <a:t>cpu</a:t>
            </a:r>
            <a:r>
              <a:rPr lang="en-US" sz="2400" dirty="0"/>
              <a:t> utilization</a:t>
            </a:r>
            <a:r>
              <a:rPr lang="he-IL" sz="2400" dirty="0"/>
              <a:t> לאחר 8 שניות?</a:t>
            </a:r>
            <a:endParaRPr lang="en-US" sz="2400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F37C74-16EB-4D8F-87C4-35F5D2199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178682"/>
              </p:ext>
            </p:extLst>
          </p:nvPr>
        </p:nvGraphicFramePr>
        <p:xfrm>
          <a:off x="497305" y="4512742"/>
          <a:ext cx="5598694" cy="166097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8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68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תהליך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זמן הגעה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זמן ב-</a:t>
                      </a:r>
                      <a:r>
                        <a:rPr lang="en-US" sz="2000" dirty="0">
                          <a:effectLst/>
                        </a:rPr>
                        <a:t>blocked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זמן מעבד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09E11-B18E-4386-ACFD-6CACE0A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ב' (בוחן 2018)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74827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46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09E11-B18E-4386-ACFD-6CACE0A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סעיף ב' (בוחן 2018)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B5B8965-789E-4F32-8A74-17CBEF27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84668"/>
              </p:ext>
            </p:extLst>
          </p:nvPr>
        </p:nvGraphicFramePr>
        <p:xfrm>
          <a:off x="304798" y="2269438"/>
          <a:ext cx="11582402" cy="30104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0954">
                  <a:extLst>
                    <a:ext uri="{9D8B030D-6E8A-4147-A177-3AD203B41FA5}">
                      <a16:colId xmlns:a16="http://schemas.microsoft.com/office/drawing/2014/main" val="2765766105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59829703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3554739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64255896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95645194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9087166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405396275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416817792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58559132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04935538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609774759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1756985757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998611660"/>
                    </a:ext>
                  </a:extLst>
                </a:gridCol>
              </a:tblGrid>
              <a:tr h="602082"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0-4</a:t>
                      </a:r>
                      <a:endParaRPr lang="he-IL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3010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WT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P(I=R)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7493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A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7174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B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02"/>
                  </a:ext>
                </a:extLst>
              </a:tr>
              <a:tr h="6020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C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65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0ABD7E-C4A3-4DB9-9705-E3F6BB35B6F3}"/>
              </a:ext>
            </a:extLst>
          </p:cNvPr>
          <p:cNvSpPr txBox="1"/>
          <p:nvPr/>
        </p:nvSpPr>
        <p:spPr>
          <a:xfrm>
            <a:off x="577516" y="5791200"/>
            <a:ext cx="1130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914400" eaLnBrk="1" latinLnBrk="0" hangingPunct="1"/>
            <a:r>
              <a:rPr lang="he-IL" sz="2800" dirty="0"/>
              <a:t>נחשב את ההסתברות של כל תהליך לרוץ בהינתן הנתונים, נזכור שתהליך </a:t>
            </a:r>
            <a:r>
              <a:rPr lang="he-IL" sz="2800" dirty="0" err="1"/>
              <a:t>C</a:t>
            </a:r>
            <a:r>
              <a:rPr lang="he-IL" sz="2800" dirty="0"/>
              <a:t> אינו מופיע בזמן 0-4 ולכן לא נכליל אותו בחישוב בשלב זה</a:t>
            </a:r>
          </a:p>
        </p:txBody>
      </p:sp>
    </p:spTree>
    <p:extLst>
      <p:ext uri="{BB962C8B-B14F-4D97-AF65-F5344CB8AC3E}">
        <p14:creationId xmlns:p14="http://schemas.microsoft.com/office/powerpoint/2010/main" val="10494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10799</TotalTime>
  <Words>2522</Words>
  <Application>Microsoft Macintosh PowerPoint</Application>
  <PresentationFormat>Widescreen</PresentationFormat>
  <Paragraphs>706</Paragraphs>
  <Slides>26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Gisha</vt:lpstr>
      <vt:lpstr>Times New Roman</vt:lpstr>
      <vt:lpstr>Wingdings 2</vt:lpstr>
      <vt:lpstr>Quotable</vt:lpstr>
      <vt:lpstr>Operating Systems Practice session 2</vt:lpstr>
      <vt:lpstr>יעילות המערכת</vt:lpstr>
      <vt:lpstr>הסתברות תהליך לרוץ</vt:lpstr>
      <vt:lpstr>תרגיל 1: יעילות המערכת (מבחן 2014, מועד ב')</vt:lpstr>
      <vt:lpstr>תרגיל 2: יעילות המערכת (בוחן 2018) – סעיף א'</vt:lpstr>
      <vt:lpstr>פתרון סעיף א' (בוחן 2018)</vt:lpstr>
      <vt:lpstr>תרגיל 2: יעילות המערכת (בוחן 2018) – סעיף ב'</vt:lpstr>
      <vt:lpstr>פתרון סעיף ב' (בוחן 2018)</vt:lpstr>
      <vt:lpstr>פתרון סעיף ב' (בוחן 2018)</vt:lpstr>
      <vt:lpstr>פתרון סעיף ב' (בוחן 2018)</vt:lpstr>
      <vt:lpstr>פתרון סעיף ב' (בוחן 2018)</vt:lpstr>
      <vt:lpstr>פתרון סעיף ב' (בוחן 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פתרון סעיף ב' (בוחן 2018)</vt:lpstr>
      <vt:lpstr>תרגיל 2: יעילות המערכת (בוחן 2018) – סעיף ג'</vt:lpstr>
      <vt:lpstr>תרגיל 3: תזמון (בוחן 2016)</vt:lpstr>
      <vt:lpstr>פתרון - תרגיל 3</vt:lpstr>
      <vt:lpstr>תרגיל 4: תזמון (מבחן 2014, מועד ב')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Microsoft Office User</cp:lastModifiedBy>
  <cp:revision>156</cp:revision>
  <dcterms:created xsi:type="dcterms:W3CDTF">2017-03-22T14:00:41Z</dcterms:created>
  <dcterms:modified xsi:type="dcterms:W3CDTF">2020-03-29T14:17:04Z</dcterms:modified>
</cp:coreProperties>
</file>