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23"/>
  </p:notesMasterIdLst>
  <p:sldIdLst>
    <p:sldId id="256" r:id="rId2"/>
    <p:sldId id="305" r:id="rId3"/>
    <p:sldId id="304" r:id="rId4"/>
    <p:sldId id="303" r:id="rId5"/>
    <p:sldId id="258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20" r:id="rId17"/>
    <p:sldId id="319" r:id="rId18"/>
    <p:sldId id="317" r:id="rId19"/>
    <p:sldId id="318" r:id="rId20"/>
    <p:sldId id="322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8" autoAdjust="0"/>
  </p:normalViewPr>
  <p:slideViewPr>
    <p:cSldViewPr snapToGrid="0">
      <p:cViewPr varScale="1">
        <p:scale>
          <a:sx n="112" d="100"/>
          <a:sy n="112" d="100"/>
        </p:scale>
        <p:origin x="50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FC010-20D7-493B-9EF0-E5829C8F753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F083F-C0F2-4C7B-B749-3328A27C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F083F-C0F2-4C7B-B749-3328A27CBF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F083F-C0F2-4C7B-B749-3328A27CB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F083F-C0F2-4C7B-B749-3328A27CBF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5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0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תחיליות וסופיות (</a:t>
            </a:r>
            <a:r>
              <a:rPr lang="en-US" dirty="0"/>
              <a:t>Prefixes &amp; Suffixes</a:t>
            </a:r>
            <a:r>
              <a:rPr lang="he-IL" dirty="0"/>
              <a:t>)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0455"/>
              </p:ext>
            </p:extLst>
          </p:nvPr>
        </p:nvGraphicFramePr>
        <p:xfrm>
          <a:off x="838578" y="238234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Equation" r:id="rId3" imgW="1307880" imgH="431640" progId="Equation.3">
                  <p:embed/>
                </p:oleObj>
              </mc:Choice>
              <mc:Fallback>
                <p:oleObj name="Equation" r:id="rId3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78" y="238234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303567"/>
              </p:ext>
            </p:extLst>
          </p:nvPr>
        </p:nvGraphicFramePr>
        <p:xfrm>
          <a:off x="3587414" y="2382340"/>
          <a:ext cx="1181637" cy="383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5" imgW="1307880" imgH="4241520" progId="Equation.3">
                  <p:embed/>
                </p:oleObj>
              </mc:Choice>
              <mc:Fallback>
                <p:oleObj name="Equation" r:id="rId5" imgW="1307880" imgH="424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414" y="2382340"/>
                        <a:ext cx="1181637" cy="383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01391"/>
              </p:ext>
            </p:extLst>
          </p:nvPr>
        </p:nvGraphicFramePr>
        <p:xfrm>
          <a:off x="5201000" y="2382340"/>
          <a:ext cx="1181559" cy="383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7" imgW="1307880" imgH="4241520" progId="Equation.3">
                  <p:embed/>
                </p:oleObj>
              </mc:Choice>
              <mc:Fallback>
                <p:oleObj name="Equation" r:id="rId7" imgW="1307880" imgH="424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000" y="2382340"/>
                        <a:ext cx="1181559" cy="383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124285"/>
              </p:ext>
            </p:extLst>
          </p:nvPr>
        </p:nvGraphicFramePr>
        <p:xfrm>
          <a:off x="9275650" y="2077540"/>
          <a:ext cx="1346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9" name="Equation" r:id="rId9" imgW="1346040" imgH="304560" progId="Equation.3">
                  <p:embed/>
                </p:oleObj>
              </mc:Choice>
              <mc:Fallback>
                <p:oleObj name="Equation" r:id="rId9" imgW="1346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650" y="2077540"/>
                        <a:ext cx="1346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8"/>
          <p:cNvSpPr>
            <a:spLocks noChangeShapeType="1"/>
          </p:cNvSpPr>
          <p:nvPr/>
        </p:nvSpPr>
        <p:spPr bwMode="auto">
          <a:xfrm flipV="1">
            <a:off x="9462127" y="2436706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 flipV="1">
            <a:off x="10622922" y="2436706"/>
            <a:ext cx="71048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992504" y="3198706"/>
            <a:ext cx="137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prefix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0519736" y="3204554"/>
            <a:ext cx="136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suffix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975755" y="1842334"/>
            <a:ext cx="1226068" cy="614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</a:pPr>
            <a:r>
              <a:rPr lang="en-US" sz="3200" b="1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Suffixes</a:t>
            </a:r>
            <a:endParaRPr lang="he-IL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Calibri" panose="020F0502020204030204" pitchFamily="34" charset="0"/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10124" y="1879289"/>
            <a:ext cx="1226068" cy="61413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</a:pPr>
            <a:r>
              <a:rPr lang="en-US" sz="3200" b="1" u="sng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Prefixes </a:t>
            </a:r>
            <a:endParaRPr lang="he-IL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Font typeface="Calibri" panose="020F0502020204030204" pitchFamily="34" charset="0"/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92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נוספות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6230" y="1737450"/>
                <a:ext cx="9494305" cy="4867887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חזקה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𝑎𝑏𝑎𝑏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</m:oMathPara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האופרטור *</a:t>
                </a:r>
                <a: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האופרטור 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+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6230" y="1737450"/>
                <a:ext cx="9494305" cy="4867887"/>
              </a:xfrm>
              <a:blipFill rotWithShape="0">
                <a:blip r:embed="rId4"/>
                <a:stretch>
                  <a:fillRect t="-2378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93649"/>
              </p:ext>
            </p:extLst>
          </p:nvPr>
        </p:nvGraphicFramePr>
        <p:xfrm>
          <a:off x="2263462" y="4268044"/>
          <a:ext cx="7044469" cy="63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" name="Equation" r:id="rId5" imgW="2387520" imgH="215640" progId="Equation.3">
                  <p:embed/>
                </p:oleObj>
              </mc:Choice>
              <mc:Fallback>
                <p:oleObj name="Equation" r:id="rId5" imgW="2387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62" y="4268044"/>
                        <a:ext cx="7044469" cy="63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78721"/>
              </p:ext>
            </p:extLst>
          </p:nvPr>
        </p:nvGraphicFramePr>
        <p:xfrm>
          <a:off x="2196071" y="5080113"/>
          <a:ext cx="2770138" cy="765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משוואה" r:id="rId7" imgW="825480" imgH="228600" progId="Equation.3">
                  <p:embed/>
                </p:oleObj>
              </mc:Choice>
              <mc:Fallback>
                <p:oleObj name="משוואה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071" y="5080113"/>
                        <a:ext cx="2770138" cy="765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18784"/>
              </p:ext>
            </p:extLst>
          </p:nvPr>
        </p:nvGraphicFramePr>
        <p:xfrm>
          <a:off x="2263462" y="5702855"/>
          <a:ext cx="6862271" cy="66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" name="Equation" r:id="rId9" imgW="7353000" imgH="711000" progId="Equation.3">
                  <p:embed/>
                </p:oleObj>
              </mc:Choice>
              <mc:Fallback>
                <p:oleObj name="Equation" r:id="rId9" imgW="735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62" y="5702855"/>
                        <a:ext cx="6862271" cy="66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78954"/>
              </p:ext>
            </p:extLst>
          </p:nvPr>
        </p:nvGraphicFramePr>
        <p:xfrm>
          <a:off x="2263461" y="3605960"/>
          <a:ext cx="2043495" cy="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" name="Equation" r:id="rId11" imgW="596880" imgH="215640" progId="Equation.3">
                  <p:embed/>
                </p:oleObj>
              </mc:Choice>
              <mc:Fallback>
                <p:oleObj name="Equation" r:id="rId11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461" y="3605960"/>
                        <a:ext cx="2043495" cy="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8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שפה רגולרית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בסיס</a:t>
                </a:r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{}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he-I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𝜆</m:t>
                        </m:r>
                      </m:e>
                    </m:d>
                  </m:oMath>
                </a14:m>
                <a:endParaRPr lang="en-US" sz="28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{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r>
                  <a:rPr lang="he-IL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לכל אות באלף-בית</a:t>
                </a:r>
                <a: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אינדוקציה</a:t>
                </a:r>
              </a:p>
              <a:p>
                <a:pPr marL="0" indent="0" algn="r" rtl="1">
                  <a:buNone/>
                </a:pPr>
                <a:r>
                  <a:rPr lang="he-IL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ו- 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M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שפות רגולריות אז: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		</a:t>
                </a:r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L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 ∪</m:t>
                    </m:r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M,     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</m:oMath>
                </a14:m>
                <a:r>
                  <a:rPr lang="en-US" sz="3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M,     L*</a:t>
                </a:r>
                <a: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שפות רגולריות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  <a:blipFill>
                <a:blip r:embed="rId2"/>
                <a:stretch>
                  <a:fillRect t="-2387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res.freestockphotos.biz/pictures/16/16865-illustration-of-an-orange-cartoon-robot-p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9" y="3110919"/>
            <a:ext cx="1943570" cy="32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060812" y="2129051"/>
            <a:ext cx="1542197" cy="1160059"/>
          </a:xfrm>
          <a:prstGeom prst="wedgeRoundRectCallout">
            <a:avLst>
              <a:gd name="adj1" fmla="val -34107"/>
              <a:gd name="adj2" fmla="val 742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{</a:t>
            </a:r>
            <a:r>
              <a:rPr lang="en-US" sz="2400" dirty="0" err="1" smtClean="0"/>
              <a:t>a,ab,aba,abba,abb,bba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3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ביטוי רגולרי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615224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ביטוי רגולרי מתאר שפה רגולרית</a:t>
                </a:r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לדוגמא</a:t>
                </a: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הביטוי הרגולרי: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	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מתאר את השפה:</a:t>
                </a: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615224"/>
              </a:xfrm>
              <a:blipFill>
                <a:blip r:embed="rId3"/>
                <a:stretch>
                  <a:fillRect t="-2510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res.freestockphotos.biz/pictures/16/16865-illustration-of-an-orange-cartoon-robot-pv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89" y="3123798"/>
            <a:ext cx="1943570" cy="32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2060812" y="2129051"/>
                <a:ext cx="1542197" cy="1160059"/>
              </a:xfrm>
              <a:prstGeom prst="wedgeRoundRectCallout">
                <a:avLst>
                  <a:gd name="adj1" fmla="val -34107"/>
                  <a:gd name="adj2" fmla="val 74265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(</a:t>
                </a:r>
                <a:r>
                  <a:rPr lang="en-US" sz="2400" dirty="0" err="1" smtClean="0"/>
                  <a:t>a+b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</m:oMath>
                </a14:m>
                <a:r>
                  <a:rPr lang="en-US" sz="2400" dirty="0" smtClean="0"/>
                  <a:t>c)*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12" y="2129051"/>
                <a:ext cx="1542197" cy="1160059"/>
              </a:xfrm>
              <a:prstGeom prst="wedgeRoundRectCallout">
                <a:avLst>
                  <a:gd name="adj1" fmla="val -34107"/>
                  <a:gd name="adj2" fmla="val 74265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15529"/>
              </p:ext>
            </p:extLst>
          </p:nvPr>
        </p:nvGraphicFramePr>
        <p:xfrm>
          <a:off x="5629984" y="3411194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6" imgW="2108160" imgH="533160" progId="Equation.3">
                  <p:embed/>
                </p:oleObj>
              </mc:Choice>
              <mc:Fallback>
                <p:oleObj name="Equation" r:id="rId6" imgW="2108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984" y="3411194"/>
                        <a:ext cx="2108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7377"/>
              </p:ext>
            </p:extLst>
          </p:nvPr>
        </p:nvGraphicFramePr>
        <p:xfrm>
          <a:off x="3228323" y="5154796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8" imgW="6692760" imgH="558720" progId="Equation.3">
                  <p:embed/>
                </p:oleObj>
              </mc:Choice>
              <mc:Fallback>
                <p:oleObj name="Equation" r:id="rId8" imgW="66927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323" y="5154796"/>
                        <a:ext cx="669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2690" y="2537023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dirty="0" smtClean="0"/>
              <a:t>"או"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07912" y="2537023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dirty="0" smtClean="0"/>
              <a:t>"וגם"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0471" y="3022752"/>
            <a:ext cx="278281" cy="381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3947" y="2979943"/>
            <a:ext cx="0" cy="443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1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711477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לא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sPre>
                            <m:sPrePr>
                              <m:ctrlPr>
                                <a:rPr lang="he-IL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PrePr>
                            <m:sub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</m:t>
                              </m:r>
                            </m:e>
                          </m:sPre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p>
                          </m:sSup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המחרוזת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תת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711477"/>
              </a:xfrm>
              <a:blipFill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66335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𝟏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≥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endParaRPr lang="he-IL" sz="4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663350"/>
              </a:xfrm>
              <a:blipFill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8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821" y="1845734"/>
                <a:ext cx="11432711" cy="475960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או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אחת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בדיוק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9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3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821" y="1845734"/>
                <a:ext cx="11432711" cy="4759603"/>
              </a:xfrm>
              <a:blipFill>
                <a:blip r:embed="rId2"/>
                <a:stretch>
                  <a:fillRect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669235" cy="4362561"/>
              </a:xfrm>
            </p:spPr>
            <p:txBody>
              <a:bodyPr>
                <a:normAutofit fontScale="92500"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שמופיעה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הפעמים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מספר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669235" cy="4362561"/>
              </a:xfrm>
              <a:blipFill>
                <a:blip r:embed="rId2"/>
                <a:stretch>
                  <a:fillRect r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9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543034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𝒎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𝑏𝑏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𝑏𝑏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endParaRPr lang="he-IL" sz="3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543034"/>
              </a:xfrm>
              <a:blipFill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9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3031" y="1845734"/>
                <a:ext cx="11758411" cy="473554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sPre>
                        <m:sPre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Pre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sub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</m:sPre>
                      <m:sSup>
                        <m:sSup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</m:sSup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שמופיעה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הפעמים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מספר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הביטוי הרגולרי: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40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𝑎𝑏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40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𝑎𝑏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∗</m:t>
                        </m:r>
                      </m:sup>
                    </m:sSup>
                  </m:oMath>
                </a14:m>
                <a:endParaRPr lang="he-IL" sz="4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3031" y="1845734"/>
                <a:ext cx="11758411" cy="4735540"/>
              </a:xfrm>
              <a:blipFill>
                <a:blip r:embed="rId2"/>
                <a:stretch>
                  <a:fillRect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מודלים חישוביים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מודלים המשמשים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למדידת המורכבות של אלגוריתם </a:t>
            </a:r>
            <a:endParaRPr lang="en-US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מבחינת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זמן ריצה או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זיכרון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09104" y="4192265"/>
                <a:ext cx="1378040" cy="1378040"/>
              </a:xfrm>
              <a:prstGeom prst="ellipse">
                <a:avLst/>
              </a:prstGeom>
              <a:ln w="571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04" y="4192265"/>
                <a:ext cx="1378040" cy="137804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/>
          <p:cNvCxnSpPr>
            <a:stCxn id="4" idx="6"/>
            <a:endCxn id="4" idx="0"/>
          </p:cNvCxnSpPr>
          <p:nvPr/>
        </p:nvCxnSpPr>
        <p:spPr>
          <a:xfrm flipH="1" flipV="1">
            <a:off x="2698124" y="4192265"/>
            <a:ext cx="689020" cy="689020"/>
          </a:xfrm>
          <a:prstGeom prst="curvedConnector4">
            <a:avLst>
              <a:gd name="adj1" fmla="val -33178"/>
              <a:gd name="adj2" fmla="val 13317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1672" y="1845734"/>
                <a:ext cx="10663707" cy="4771634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מה השפה המתוארת ע"י הביטוי הרגולרי הבא: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0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0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𝒂𝒃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he-IL" sz="3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672" y="1845734"/>
                <a:ext cx="10663707" cy="4771634"/>
              </a:xfrm>
              <a:blipFill>
                <a:blip r:embed="rId2"/>
                <a:stretch>
                  <a:fillRect r="-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4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1672" y="1845734"/>
                <a:ext cx="10663707" cy="457912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מה השפה המתוארת ע"י הביטוי הרגולרי הבא:</a:t>
                </a: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𝑏</m:t>
                              </m:r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+</m:t>
                              </m:r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𝑎𝑎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4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he-IL" sz="40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𝐋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𝒃𝒂𝒃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אינה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he-IL" sz="3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672" y="1845734"/>
                <a:ext cx="10663707" cy="4579129"/>
              </a:xfrm>
              <a:blipFill>
                <a:blip r:embed="rId2"/>
                <a:stretch>
                  <a:fillRect r="-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דור עצמון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מייל: 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dorat@post.bgu.ac.il</a:t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שעות קבלה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יום רביעי 16:00-17:00, בניין 96 חדר 107 (בתאום מראש)</a:t>
            </a: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4-6</a:t>
            </a:r>
            <a:r>
              <a:rPr lang="he-IL" sz="30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מטלות תיאורטיות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 smtClean="0"/>
              <a:t>מודלים חישוביים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1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>Regular Languages and Regular Expressions</a:t>
            </a:r>
          </a:p>
        </p:txBody>
      </p:sp>
      <p:pic>
        <p:nvPicPr>
          <p:cNvPr id="1026" name="Picture 2" descr="http://liberalarts.oregonstate.edu/sites/liberalarts.oregonstate.edu/files/styles/270-wide/public/world-languages-and-cultures/highlights/harvard-guide-collegiate-happiness-recommends-students-take-language-courses.png?itok=eKDPod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32" y="419950"/>
            <a:ext cx="2571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שפה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endParaRPr lang="he-IL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קבוצה של מחרוזות (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Strings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דוגמא: 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“dog”, “cat”</a:t>
            </a:r>
          </a:p>
          <a:p>
            <a:pPr algn="r" rtl="1">
              <a:buNone/>
            </a:pPr>
            <a:endParaRPr lang="he-IL" sz="32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המוגדרת מעל האלף-בית: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73" y="3627136"/>
            <a:ext cx="3858400" cy="644075"/>
          </a:xfrm>
          <a:prstGeom prst="rect">
            <a:avLst/>
          </a:prstGeom>
        </p:spPr>
      </p:pic>
      <p:pic>
        <p:nvPicPr>
          <p:cNvPr id="2050" name="Picture 2" descr="http://dirir285j64ux.cloudfront.net/sites/default/files/LanguagePartner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2" y="4271211"/>
            <a:ext cx="4626325" cy="206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שפה - דוגמא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27" y="2127833"/>
            <a:ext cx="2552145" cy="776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90" y="3447225"/>
            <a:ext cx="2016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90" y="3447225"/>
            <a:ext cx="2016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62" y="3409024"/>
            <a:ext cx="22733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10" y="2904754"/>
            <a:ext cx="28321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4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פעולות על מחרוזות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</p:spPr>
            <p:txBody>
              <a:bodyPr>
                <a:normAutofit/>
              </a:bodyPr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שרשור (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Concatenation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   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𝑣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𝑑𝑒𝑓</m:t>
                      </m:r>
                    </m:oMath>
                  </m:oMathPara>
                </a14:m>
                <a: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Narkisim" panose="020E0502050101010101" pitchFamily="34" charset="-79"/>
                  </a:rPr>
                </a:br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𝑣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𝑤𝑣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𝑎𝑏𝑐𝑑𝑒𝑓</m:t>
                      </m:r>
                    </m:oMath>
                  </m:oMathPara>
                </a14:m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endParaRPr lang="en-US" sz="105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היפוך (</a:t>
                </a:r>
                <a:r>
                  <a:rPr lang="en-US" sz="3200" b="1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Reverse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𝑅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𝑐𝑏𝑎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אורך (</a:t>
                </a: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Length</a:t>
                </a:r>
                <a:r>
                  <a:rPr lang="he-IL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)</a:t>
                </a:r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𝑎𝑏𝑐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</m:t>
                      </m:r>
                    </m:oMath>
                  </m:oMathPara>
                </a14:m>
                <a:endParaRPr lang="he-IL" sz="3200" b="1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855855"/>
              </a:xfrm>
              <a:blipFill>
                <a:blip r:embed="rId3"/>
                <a:stretch>
                  <a:fillRect t="-2387" r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4" imgW="203040" imgH="469800" progId="Equation.3">
                  <p:embed/>
                </p:oleObj>
              </mc:Choice>
              <mc:Fallback>
                <p:oleObj name="Equation" r:id="rId4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1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מחרוזת ריקה (</a:t>
            </a:r>
            <a:r>
              <a:rPr lang="en-US" dirty="0"/>
              <a:t>Empty </a:t>
            </a:r>
            <a:r>
              <a:rPr lang="en-US" dirty="0" smtClean="0"/>
              <a:t>String</a:t>
            </a:r>
            <a:r>
              <a:rPr lang="he-IL" dirty="0" smtClean="0"/>
              <a:t>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845734"/>
                <a:ext cx="9494305" cy="4603192"/>
              </a:xfrm>
            </p:spPr>
            <p:txBody>
              <a:bodyPr>
                <a:normAutofit/>
              </a:bodyPr>
              <a:lstStyle/>
              <a:p>
                <a:pPr algn="r" rtl="1">
                  <a:buNone/>
                </a:pPr>
                <a: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2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נסמן </a:t>
                </a:r>
                <a:r>
                  <a:rPr lang="he-IL" sz="3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מחרוזת ללא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אותיות</a:t>
                </a:r>
                <a:r>
                  <a:rPr lang="en-US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ב- </a:t>
                </a:r>
                <a14:m>
                  <m:oMath xmlns:m="http://schemas.openxmlformats.org/officeDocument/2006/math">
                    <m:r>
                      <a:rPr lang="he-IL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𝜆</m:t>
                    </m:r>
                  </m:oMath>
                </a14:m>
                <a:endParaRPr lang="en-US" sz="320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endParaRPr lang="he-IL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he-IL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𝜆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e-I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  <m:r>
                        <a:rPr lang="he-IL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𝜆</m:t>
                      </m:r>
                      <m:r>
                        <a:rPr lang="he-IL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𝑤</m:t>
                      </m:r>
                    </m:oMath>
                  </m:oMathPara>
                </a14:m>
                <a:endParaRPr lang="en-US" sz="3200" b="1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845734"/>
                <a:ext cx="9494305" cy="4603192"/>
              </a:xfrm>
              <a:blipFill>
                <a:blip r:embed="rId3"/>
                <a:stretch>
                  <a:fillRect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4" imgW="203040" imgH="469800" progId="Equation.3">
                  <p:embed/>
                </p:oleObj>
              </mc:Choice>
              <mc:Fallback>
                <p:oleObj name="Equation" r:id="rId4" imgW="203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7" descr="http://vignette3.wikia.nocookie.net/battlefordreamislandfanfiction/images/0/0c/Oorange_Lambda_newest.png/revision/latest?cb=201412091349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50" y="3114859"/>
            <a:ext cx="2529521" cy="31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תת-מחרוזת</a:t>
            </a:r>
            <a:endParaRPr lang="he-I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271010" y="2280418"/>
            <a:ext cx="1226068" cy="614131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he-IL" sz="3200" b="1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מחרוזת</a:t>
            </a:r>
          </a:p>
          <a:p>
            <a:pPr algn="r" rtl="1"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47472"/>
              </p:ext>
            </p:extLst>
          </p:nvPr>
        </p:nvGraphicFramePr>
        <p:xfrm>
          <a:off x="6837608" y="3068392"/>
          <a:ext cx="1054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3" imgW="1054080" imgH="2717640" progId="Equation.3">
                  <p:embed/>
                </p:oleObj>
              </mc:Choice>
              <mc:Fallback>
                <p:oleObj name="Equation" r:id="rId3" imgW="10540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608" y="3068392"/>
                        <a:ext cx="1054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76379"/>
              </p:ext>
            </p:extLst>
          </p:nvPr>
        </p:nvGraphicFramePr>
        <p:xfrm>
          <a:off x="4331594" y="3068391"/>
          <a:ext cx="1308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5" imgW="1307880" imgH="2717640" progId="Equation.3">
                  <p:embed/>
                </p:oleObj>
              </mc:Choice>
              <mc:Fallback>
                <p:oleObj name="Equation" r:id="rId5" imgW="13078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94" y="3068391"/>
                        <a:ext cx="1308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331594" y="3601791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331594" y="4363791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788794" y="5125791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636394" y="5887791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365246" y="2280418"/>
            <a:ext cx="1803729" cy="6141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Calibri" panose="020F0502020204030204" pitchFamily="34" charset="0"/>
              <a:buNone/>
            </a:pPr>
            <a:r>
              <a:rPr lang="he-IL" sz="3200" b="1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תת-מחרוזת</a:t>
            </a:r>
          </a:p>
          <a:p>
            <a:pPr algn="r" rtl="1">
              <a:buFont typeface="Calibri" panose="020F0502020204030204" pitchFamily="34" charset="0"/>
              <a:buNone/>
            </a:pPr>
            <a:endParaRPr lang="en-US" sz="32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29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0" grpId="0" animBg="1"/>
      <p:bldP spid="11" grpId="0" animBg="1"/>
      <p:bldP spid="12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5561</TotalTime>
  <Words>853</Words>
  <Application>Microsoft Office PowerPoint</Application>
  <PresentationFormat>Widescreen</PresentationFormat>
  <Paragraphs>106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משוואה</vt:lpstr>
      <vt:lpstr>Computation Models   </vt:lpstr>
      <vt:lpstr>מודלים חישוביים</vt:lpstr>
      <vt:lpstr>מודלים חישוביים</vt:lpstr>
      <vt:lpstr> Practice session 1  Regular Languages and Regular Expressions</vt:lpstr>
      <vt:lpstr>שפה</vt:lpstr>
      <vt:lpstr>שפה - דוגמא</vt:lpstr>
      <vt:lpstr>פעולות על מחרוזות</vt:lpstr>
      <vt:lpstr>מחרוזת ריקה (Empty String)</vt:lpstr>
      <vt:lpstr>תת-מחרוזת</vt:lpstr>
      <vt:lpstr>תחיליות וסופיות (Prefixes &amp; Suffixes)</vt:lpstr>
      <vt:lpstr>פעולות נוספות</vt:lpstr>
      <vt:lpstr>שפה רגולרית</vt:lpstr>
      <vt:lpstr>ביטוי רגולרי</vt:lpstr>
      <vt:lpstr>תרגיל 1</vt:lpstr>
      <vt:lpstr>תרגיל 2</vt:lpstr>
      <vt:lpstr>תרגיל 3</vt:lpstr>
      <vt:lpstr>תרגיל 4</vt:lpstr>
      <vt:lpstr>תרגיל 5</vt:lpstr>
      <vt:lpstr>תרגיל 6</vt:lpstr>
      <vt:lpstr>תרגיל 7</vt:lpstr>
      <vt:lpstr>תרגיל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139</cp:revision>
  <dcterms:created xsi:type="dcterms:W3CDTF">2015-10-15T14:05:25Z</dcterms:created>
  <dcterms:modified xsi:type="dcterms:W3CDTF">2020-03-19T13:01:47Z</dcterms:modified>
</cp:coreProperties>
</file>