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17"/>
  </p:notesMasterIdLst>
  <p:sldIdLst>
    <p:sldId id="256" r:id="rId2"/>
    <p:sldId id="303" r:id="rId3"/>
    <p:sldId id="305" r:id="rId4"/>
    <p:sldId id="310" r:id="rId5"/>
    <p:sldId id="309" r:id="rId6"/>
    <p:sldId id="306" r:id="rId7"/>
    <p:sldId id="307" r:id="rId8"/>
    <p:sldId id="308" r:id="rId9"/>
    <p:sldId id="311" r:id="rId10"/>
    <p:sldId id="315" r:id="rId11"/>
    <p:sldId id="316" r:id="rId12"/>
    <p:sldId id="317" r:id="rId13"/>
    <p:sldId id="313" r:id="rId14"/>
    <p:sldId id="318" r:id="rId15"/>
    <p:sldId id="31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84" autoAdjust="0"/>
  </p:normalViewPr>
  <p:slideViewPr>
    <p:cSldViewPr snapToGrid="0">
      <p:cViewPr varScale="1">
        <p:scale>
          <a:sx n="111" d="100"/>
          <a:sy n="111" d="100"/>
        </p:scale>
        <p:origin x="560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8F45F-E57F-418A-80D2-3C119C59A03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929E5-145F-4464-BEF3-42C92B203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69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b*a*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929E5-145F-4464-BEF3-42C92B2032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90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a(aa)*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929E5-145F-4464-BEF3-42C92B2032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59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a*</a:t>
            </a:r>
            <a:r>
              <a:rPr lang="en-US" dirty="0" err="1" smtClean="0"/>
              <a:t>ba</a:t>
            </a:r>
            <a:r>
              <a:rPr lang="en-US" dirty="0" smtClean="0"/>
              <a:t>* + a*</a:t>
            </a:r>
            <a:r>
              <a:rPr lang="en-US" dirty="0" err="1" smtClean="0"/>
              <a:t>ba</a:t>
            </a:r>
            <a:r>
              <a:rPr lang="en-US" dirty="0" smtClean="0"/>
              <a:t>*</a:t>
            </a:r>
            <a:r>
              <a:rPr lang="en-US" dirty="0" err="1" smtClean="0"/>
              <a:t>ba</a:t>
            </a:r>
            <a:r>
              <a:rPr lang="en-US" dirty="0" smtClean="0"/>
              <a:t>* + a*</a:t>
            </a:r>
            <a:r>
              <a:rPr lang="en-US" dirty="0" err="1" smtClean="0"/>
              <a:t>ba</a:t>
            </a:r>
            <a:r>
              <a:rPr lang="en-US" dirty="0" smtClean="0"/>
              <a:t>*</a:t>
            </a:r>
            <a:r>
              <a:rPr lang="en-US" dirty="0" err="1" smtClean="0"/>
              <a:t>ba</a:t>
            </a:r>
            <a:r>
              <a:rPr lang="en-US" dirty="0" smtClean="0"/>
              <a:t>*</a:t>
            </a:r>
            <a:r>
              <a:rPr lang="en-US" dirty="0" err="1" smtClean="0"/>
              <a:t>ba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929E5-145F-4464-BEF3-42C92B2032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51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(aa)*(bb)*</a:t>
            </a:r>
            <a:r>
              <a:rPr lang="en-US" baseline="0" dirty="0" smtClean="0"/>
              <a:t> + </a:t>
            </a:r>
            <a:r>
              <a:rPr lang="en-US" dirty="0" smtClean="0"/>
              <a:t>a(aa)*b(bb)*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929E5-145F-4464-BEF3-42C92B2032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17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p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𝑏</m:t>
                          </m:r>
                        </m:e>
                        <m:sup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p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𝑎</m:t>
                          </m:r>
                        </m:e>
                        <m:sup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sz="1200" b="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𝑎𝑏</m:t>
                              </m:r>
                              <m:sSup>
                                <m:sSupPr>
                                  <m:ctrlPr>
                                    <a:rPr lang="en-US" sz="12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∗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2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1200" b="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𝑎𝑏</m:t>
                              </m:r>
                              <m:sSup>
                                <m:sSupPr>
                                  <m:ctrlPr>
                                    <a:rPr lang="en-US" sz="12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∗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2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US" sz="1200" b="0" i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Narkisim" panose="020E0502050101010101" pitchFamily="34" charset="-79"/>
                  </a:rPr>
                  <a:t>𝑏</a:t>
                </a:r>
                <a:r>
                  <a:rPr lang="en-US" sz="1200" b="0" i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Narkisim" panose="020E0502050101010101" pitchFamily="34" charset="-79"/>
                  </a:rPr>
                  <a:t>^</a:t>
                </a:r>
                <a:r>
                  <a:rPr lang="en-US" sz="1200" b="0" i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Narkisim" panose="020E0502050101010101" pitchFamily="34" charset="-79"/>
                  </a:rPr>
                  <a:t>∗ 𝑎^∗ </a:t>
                </a:r>
                <a:r>
                  <a:rPr lang="en-US" sz="1200" i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Narkisim" panose="020E0502050101010101" pitchFamily="34" charset="-79"/>
                  </a:rPr>
                  <a:t>(</a:t>
                </a:r>
                <a:r>
                  <a:rPr lang="en-US" sz="1200" b="0" i="0" dirty="0" err="1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Narkisim" panose="020E0502050101010101" pitchFamily="34" charset="-79"/>
                  </a:rPr>
                  <a:t>𝑎𝑏𝑏</a:t>
                </a:r>
                <a:r>
                  <a:rPr lang="en-US" sz="1200" b="0" i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Narkisim" panose="020E0502050101010101" pitchFamily="34" charset="-79"/>
                  </a:rPr>
                  <a:t>^∗ 𝑎^∗</a:t>
                </a:r>
                <a:r>
                  <a:rPr lang="en-US" sz="1200" b="0" i="0" dirty="0" err="1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Narkisim" panose="020E0502050101010101" pitchFamily="34" charset="-79"/>
                  </a:rPr>
                  <a:t> 𝑎𝑏𝑏</a:t>
                </a:r>
                <a:r>
                  <a:rPr lang="en-US" sz="1200" b="0" i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Narkisim" panose="020E0502050101010101" pitchFamily="34" charset="-79"/>
                  </a:rPr>
                  <a:t>^∗ 𝑎^∗ )^∗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929E5-145F-4464-BEF3-42C92B2032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25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23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2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5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60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1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8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9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9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F82622-768C-4A2A-857E-974E99F1767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3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6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F82622-768C-4A2A-857E-974E99F1767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9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01830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u="sng" dirty="0">
                <a:cs typeface="+mn-cs"/>
              </a:rPr>
              <a:t>Computation </a:t>
            </a:r>
            <a:r>
              <a:rPr lang="en-US" sz="10000" b="1" u="sng" dirty="0" smtClean="0">
                <a:cs typeface="+mn-cs"/>
              </a:rPr>
              <a:t>Models</a:t>
            </a: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 </a:t>
            </a:r>
            <a:br>
              <a:rPr lang="en-US" b="1" dirty="0" smtClean="0">
                <a:cs typeface="+mn-cs"/>
              </a:rPr>
            </a:br>
            <a:endParaRPr lang="en-US" b="1" dirty="0">
              <a:cs typeface="+mn-cs"/>
            </a:endParaRPr>
          </a:p>
        </p:txBody>
      </p:sp>
      <p:pic>
        <p:nvPicPr>
          <p:cNvPr id="1026" name="Picture 2" descr="אוניברסיטת בן-גוריון בנגב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50" y="5544354"/>
            <a:ext cx="552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1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61374" y="1343453"/>
                <a:ext cx="9494305" cy="5199010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en-US" sz="3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𝑳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𝒘</m:t>
                          </m:r>
                        </m:e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𝒘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−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ב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מופיעה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לא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sPre>
                            <m:sPrePr>
                              <m:ctrlPr>
                                <a:rPr lang="he-IL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sPrePr>
                            <m:sub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′</m:t>
                              </m:r>
                            </m:sup>
                            <m:e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𝒂</m:t>
                              </m:r>
                            </m:e>
                          </m:sPre>
                          <m:sSup>
                            <m:sSupPr>
                              <m:ctrlP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sSupPr>
                            <m:e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′</m:t>
                              </m:r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 </m:t>
                              </m:r>
                            </m:sup>
                          </m:sSup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המחרוזת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תת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l-GR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𝜮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𝒂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3600" b="1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האם </a:t>
                </a: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L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רגולרית?</a:t>
                </a:r>
                <a:endParaRPr lang="en-US" sz="36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he-IL" sz="36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כן, לפי ה-</a:t>
                </a:r>
                <a:r>
                  <a:rPr lang="en-US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DFA</a:t>
                </a:r>
                <a:r>
                  <a:rPr lang="he-IL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הבא:</a:t>
                </a:r>
                <a:endParaRPr lang="he-IL" sz="36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1374" y="1343453"/>
                <a:ext cx="9494305" cy="5199010"/>
              </a:xfrm>
              <a:blipFill>
                <a:blip r:embed="rId3"/>
                <a:stretch>
                  <a:fillRect r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876179" y="3266328"/>
            <a:ext cx="1078174" cy="1037231"/>
            <a:chOff x="4506036" y="1148686"/>
            <a:chExt cx="1078174" cy="1037231"/>
          </a:xfrm>
        </p:grpSpPr>
        <p:sp>
          <p:nvSpPr>
            <p:cNvPr id="6" name="Oval 5"/>
            <p:cNvSpPr/>
            <p:nvPr/>
          </p:nvSpPr>
          <p:spPr>
            <a:xfrm>
              <a:off x="4506036" y="1148686"/>
              <a:ext cx="1078174" cy="103723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q0</a:t>
              </a:r>
              <a:endParaRPr lang="en-US" sz="32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562901" y="1227294"/>
              <a:ext cx="949464" cy="885332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q0</a:t>
              </a:r>
              <a:endParaRPr lang="en-US" sz="3200" dirty="0"/>
            </a:p>
          </p:txBody>
        </p:sp>
      </p:grpSp>
      <p:sp>
        <p:nvSpPr>
          <p:cNvPr id="8" name="Oval 7"/>
          <p:cNvSpPr/>
          <p:nvPr/>
        </p:nvSpPr>
        <p:spPr>
          <a:xfrm>
            <a:off x="4761889" y="4929093"/>
            <a:ext cx="1078174" cy="103723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q2</a:t>
            </a:r>
            <a:endParaRPr lang="en-US" sz="3200" dirty="0"/>
          </a:p>
        </p:txBody>
      </p:sp>
      <p:cxnSp>
        <p:nvCxnSpPr>
          <p:cNvPr id="9" name="Straight Arrow Connector 8"/>
          <p:cNvCxnSpPr>
            <a:stCxn id="6" idx="6"/>
            <a:endCxn id="21" idx="2"/>
          </p:cNvCxnSpPr>
          <p:nvPr/>
        </p:nvCxnSpPr>
        <p:spPr>
          <a:xfrm flipV="1">
            <a:off x="3954353" y="3780843"/>
            <a:ext cx="802690" cy="4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2506873" y="2995768"/>
            <a:ext cx="527201" cy="4224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60755" y="4338637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983592" y="5690057"/>
            <a:ext cx="63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a,b</a:t>
            </a:r>
            <a:endParaRPr lang="en-US" sz="2800" dirty="0"/>
          </a:p>
        </p:txBody>
      </p:sp>
      <p:cxnSp>
        <p:nvCxnSpPr>
          <p:cNvPr id="14" name="Curved Connector 13"/>
          <p:cNvCxnSpPr>
            <a:stCxn id="6" idx="4"/>
            <a:endCxn id="6" idx="2"/>
          </p:cNvCxnSpPr>
          <p:nvPr/>
        </p:nvCxnSpPr>
        <p:spPr>
          <a:xfrm rot="5400000" flipH="1">
            <a:off x="2886415" y="3774709"/>
            <a:ext cx="518615" cy="539087"/>
          </a:xfrm>
          <a:prstGeom prst="curvedConnector4">
            <a:avLst>
              <a:gd name="adj1" fmla="val -44079"/>
              <a:gd name="adj2" fmla="val 1424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03371" y="3359261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cxnSp>
        <p:nvCxnSpPr>
          <p:cNvPr id="16" name="Curved Connector 15"/>
          <p:cNvCxnSpPr>
            <a:stCxn id="8" idx="4"/>
            <a:endCxn id="8" idx="2"/>
          </p:cNvCxnSpPr>
          <p:nvPr/>
        </p:nvCxnSpPr>
        <p:spPr>
          <a:xfrm rot="5400000" flipH="1">
            <a:off x="4772125" y="5437474"/>
            <a:ext cx="518615" cy="539087"/>
          </a:xfrm>
          <a:prstGeom prst="curvedConnector4">
            <a:avLst>
              <a:gd name="adj1" fmla="val -44079"/>
              <a:gd name="adj2" fmla="val 1424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1" idx="4"/>
            <a:endCxn id="8" idx="0"/>
          </p:cNvCxnSpPr>
          <p:nvPr/>
        </p:nvCxnSpPr>
        <p:spPr>
          <a:xfrm>
            <a:off x="5296130" y="4299458"/>
            <a:ext cx="4846" cy="6296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18721" y="4271456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954607" y="2794210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757043" y="3262227"/>
            <a:ext cx="1078174" cy="1037231"/>
            <a:chOff x="4506036" y="1148686"/>
            <a:chExt cx="1078174" cy="1037231"/>
          </a:xfrm>
        </p:grpSpPr>
        <p:sp>
          <p:nvSpPr>
            <p:cNvPr id="21" name="Oval 20"/>
            <p:cNvSpPr/>
            <p:nvPr/>
          </p:nvSpPr>
          <p:spPr>
            <a:xfrm>
              <a:off x="4506036" y="1148686"/>
              <a:ext cx="1078174" cy="103723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4562901" y="1227294"/>
              <a:ext cx="949464" cy="885332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q1</a:t>
              </a:r>
              <a:endParaRPr lang="en-US" sz="3200" dirty="0"/>
            </a:p>
          </p:txBody>
        </p:sp>
      </p:grpSp>
      <p:cxnSp>
        <p:nvCxnSpPr>
          <p:cNvPr id="23" name="Curved Connector 22"/>
          <p:cNvCxnSpPr>
            <a:stCxn id="21" idx="6"/>
            <a:endCxn id="21" idx="0"/>
          </p:cNvCxnSpPr>
          <p:nvPr/>
        </p:nvCxnSpPr>
        <p:spPr>
          <a:xfrm flipH="1" flipV="1">
            <a:off x="5296130" y="3262227"/>
            <a:ext cx="539087" cy="518616"/>
          </a:xfrm>
          <a:prstGeom prst="curvedConnector4">
            <a:avLst>
              <a:gd name="adj1" fmla="val -42405"/>
              <a:gd name="adj2" fmla="val 14407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74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8" grpId="0" animBg="1"/>
      <p:bldP spid="11" grpId="0"/>
      <p:bldP spid="12" grpId="0"/>
      <p:bldP spid="15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936939" y="3297243"/>
            <a:ext cx="1078174" cy="103723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q0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61374" y="1330574"/>
                <a:ext cx="9494305" cy="5199010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en-US" sz="3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𝑳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={</m:t>
                      </m:r>
                      <m:sSup>
                        <m:sSupPr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𝒂</m:t>
                          </m:r>
                        </m:e>
                        <m:sup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𝟐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𝒏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+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𝟏</m:t>
                          </m:r>
                        </m:sup>
                      </m:sSup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|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≥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a:rPr lang="el-GR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𝜮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𝒂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3600" b="1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האם </a:t>
                </a: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L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רגולרית?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he-IL" sz="36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כן, לפי ה-</a:t>
                </a:r>
                <a:r>
                  <a:rPr lang="en-US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DFA</a:t>
                </a:r>
                <a:r>
                  <a:rPr lang="he-IL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הבא:</a:t>
                </a:r>
                <a:endParaRPr lang="he-IL" sz="36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1374" y="1330574"/>
                <a:ext cx="9494305" cy="5199010"/>
              </a:xfrm>
              <a:blipFill rotWithShape="0">
                <a:blip r:embed="rId3"/>
                <a:stretch>
                  <a:fillRect r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2902462" y="4947063"/>
            <a:ext cx="1078174" cy="103723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q2</a:t>
            </a:r>
            <a:endParaRPr lang="en-US" sz="3200" dirty="0"/>
          </a:p>
        </p:txBody>
      </p:sp>
      <p:cxnSp>
        <p:nvCxnSpPr>
          <p:cNvPr id="9" name="Straight Arrow Connector 8"/>
          <p:cNvCxnSpPr>
            <a:stCxn id="6" idx="6"/>
            <a:endCxn id="19" idx="2"/>
          </p:cNvCxnSpPr>
          <p:nvPr/>
        </p:nvCxnSpPr>
        <p:spPr>
          <a:xfrm flipV="1">
            <a:off x="3022255" y="3802211"/>
            <a:ext cx="802690" cy="4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07387" y="5690837"/>
            <a:ext cx="63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a,b</a:t>
            </a:r>
            <a:endParaRPr lang="en-US" sz="2800" dirty="0"/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>
          <a:xfrm>
            <a:off x="1574775" y="3017136"/>
            <a:ext cx="527201" cy="4224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5400000" flipH="1">
            <a:off x="2917084" y="5480770"/>
            <a:ext cx="518615" cy="539087"/>
          </a:xfrm>
          <a:prstGeom prst="curvedConnector4">
            <a:avLst>
              <a:gd name="adj1" fmla="val -44079"/>
              <a:gd name="adj2" fmla="val 1424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71273" y="3380629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ysClr val="windowText" lastClr="000000"/>
                </a:solidFill>
              </a:rPr>
              <a:t>a</a:t>
            </a:r>
            <a:endParaRPr lang="en-US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8" idx="7"/>
          </p:cNvCxnSpPr>
          <p:nvPr/>
        </p:nvCxnSpPr>
        <p:spPr>
          <a:xfrm flipH="1">
            <a:off x="3822741" y="4320826"/>
            <a:ext cx="541291" cy="778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2" idx="4"/>
            <a:endCxn id="8" idx="1"/>
          </p:cNvCxnSpPr>
          <p:nvPr/>
        </p:nvCxnSpPr>
        <p:spPr>
          <a:xfrm>
            <a:off x="2476026" y="4334474"/>
            <a:ext cx="584331" cy="764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35012" y="4462188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3824945" y="3283595"/>
            <a:ext cx="1078174" cy="1037231"/>
            <a:chOff x="4506036" y="1148686"/>
            <a:chExt cx="1078174" cy="1037231"/>
          </a:xfrm>
        </p:grpSpPr>
        <p:sp>
          <p:nvSpPr>
            <p:cNvPr id="19" name="Oval 18"/>
            <p:cNvSpPr/>
            <p:nvPr/>
          </p:nvSpPr>
          <p:spPr>
            <a:xfrm>
              <a:off x="4506036" y="1148686"/>
              <a:ext cx="1078174" cy="103723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4562901" y="1227294"/>
              <a:ext cx="949464" cy="885332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q1</a:t>
              </a:r>
              <a:endParaRPr lang="en-US" sz="3200" dirty="0"/>
            </a:p>
          </p:txBody>
        </p:sp>
      </p:grpSp>
      <p:cxnSp>
        <p:nvCxnSpPr>
          <p:cNvPr id="21" name="Curved Connector 20"/>
          <p:cNvCxnSpPr/>
          <p:nvPr/>
        </p:nvCxnSpPr>
        <p:spPr>
          <a:xfrm rot="16200000" flipH="1" flipV="1">
            <a:off x="3422062" y="2864332"/>
            <a:ext cx="4101" cy="1118480"/>
          </a:xfrm>
          <a:prstGeom prst="curvedConnector3">
            <a:avLst>
              <a:gd name="adj1" fmla="val -92782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71273" y="2600404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ysClr val="windowText" lastClr="000000"/>
                </a:solidFill>
              </a:rPr>
              <a:t>a</a:t>
            </a:r>
            <a:endParaRPr 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03577" y="4462188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305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3" grpId="0" uiExpand="1" build="p"/>
      <p:bldP spid="8" grpId="0" animBg="1"/>
      <p:bldP spid="10" grpId="0"/>
      <p:bldP spid="14" grpId="0"/>
      <p:bldP spid="17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0006" y="1330574"/>
                <a:ext cx="10895526" cy="5199010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en-US" sz="3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𝑳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𝒘</m:t>
                          </m:r>
                        </m:e>
                        <m:e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פעמים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𝟑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או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פעמיים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, 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אחת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פעם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בדיוק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𝒘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−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ב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מופיעה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𝒃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l-GR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𝜮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𝒂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3600" b="1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en-US" sz="3600" b="1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4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האם </a:t>
                </a:r>
                <a:r>
                  <a:rPr lang="en-US" sz="4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L</a:t>
                </a:r>
                <a:r>
                  <a:rPr lang="he-IL" sz="4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רגולרית?</a:t>
                </a:r>
                <a:endParaRPr lang="he-IL" sz="43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en-US" sz="4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4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כן, לפי ה-</a:t>
                </a:r>
                <a:r>
                  <a:rPr lang="en-US" sz="4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DFA</a:t>
                </a:r>
                <a:r>
                  <a:rPr lang="he-IL" sz="4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הבא:</a:t>
                </a:r>
                <a:endParaRPr lang="he-IL" sz="4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006" y="1330574"/>
                <a:ext cx="10895526" cy="5199010"/>
              </a:xfrm>
              <a:blipFill rotWithShape="0">
                <a:blip r:embed="rId3"/>
                <a:stretch>
                  <a:fillRect r="-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6325214" y="4952936"/>
            <a:ext cx="1078174" cy="103723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q4</a:t>
            </a:r>
            <a:endParaRPr lang="en-US" sz="3200" dirty="0"/>
          </a:p>
        </p:txBody>
      </p:sp>
      <p:cxnSp>
        <p:nvCxnSpPr>
          <p:cNvPr id="10" name="Straight Arrow Connector 9"/>
          <p:cNvCxnSpPr>
            <a:stCxn id="7" idx="6"/>
            <a:endCxn id="23" idx="2"/>
          </p:cNvCxnSpPr>
          <p:nvPr/>
        </p:nvCxnSpPr>
        <p:spPr>
          <a:xfrm flipV="1">
            <a:off x="1643509" y="3899376"/>
            <a:ext cx="802690" cy="4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74538" y="440964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512006" y="5545630"/>
            <a:ext cx="63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a,b</a:t>
            </a:r>
            <a:endParaRPr lang="en-US" sz="2800" dirty="0"/>
          </a:p>
        </p:txBody>
      </p:sp>
      <p:cxnSp>
        <p:nvCxnSpPr>
          <p:cNvPr id="15" name="Curved Connector 14"/>
          <p:cNvCxnSpPr>
            <a:stCxn id="26" idx="5"/>
            <a:endCxn id="26" idx="3"/>
          </p:cNvCxnSpPr>
          <p:nvPr/>
        </p:nvCxnSpPr>
        <p:spPr>
          <a:xfrm rot="5400000">
            <a:off x="1097280" y="3898548"/>
            <a:ext cx="12700" cy="762384"/>
          </a:xfrm>
          <a:prstGeom prst="curvedConnector3">
            <a:avLst>
              <a:gd name="adj1" fmla="val 417814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25536" y="4691326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cxnSp>
        <p:nvCxnSpPr>
          <p:cNvPr id="17" name="Curved Connector 16"/>
          <p:cNvCxnSpPr>
            <a:stCxn id="9" idx="4"/>
            <a:endCxn id="9" idx="2"/>
          </p:cNvCxnSpPr>
          <p:nvPr/>
        </p:nvCxnSpPr>
        <p:spPr>
          <a:xfrm rot="5400000" flipH="1">
            <a:off x="6335450" y="5461317"/>
            <a:ext cx="518615" cy="539087"/>
          </a:xfrm>
          <a:prstGeom prst="curvedConnector4">
            <a:avLst>
              <a:gd name="adj1" fmla="val -44079"/>
              <a:gd name="adj2" fmla="val 1424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1" idx="4"/>
            <a:endCxn id="9" idx="0"/>
          </p:cNvCxnSpPr>
          <p:nvPr/>
        </p:nvCxnSpPr>
        <p:spPr>
          <a:xfrm flipH="1">
            <a:off x="6864301" y="4431639"/>
            <a:ext cx="11375" cy="521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13542" y="4691326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893645" y="347492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7414763" y="2802310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2446199" y="3380760"/>
            <a:ext cx="1078174" cy="1037231"/>
            <a:chOff x="4506036" y="1148686"/>
            <a:chExt cx="1078174" cy="1037231"/>
          </a:xfrm>
        </p:grpSpPr>
        <p:sp>
          <p:nvSpPr>
            <p:cNvPr id="23" name="Oval 22"/>
            <p:cNvSpPr/>
            <p:nvPr/>
          </p:nvSpPr>
          <p:spPr>
            <a:xfrm>
              <a:off x="4506036" y="1148686"/>
              <a:ext cx="1078174" cy="103723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568800" y="1221395"/>
              <a:ext cx="949464" cy="885332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q1</a:t>
              </a:r>
              <a:endParaRPr lang="en-US" sz="3200" dirty="0"/>
            </a:p>
          </p:txBody>
        </p:sp>
      </p:grpSp>
      <p:cxnSp>
        <p:nvCxnSpPr>
          <p:cNvPr id="25" name="Curved Connector 24"/>
          <p:cNvCxnSpPr>
            <a:stCxn id="31" idx="0"/>
            <a:endCxn id="31" idx="6"/>
          </p:cNvCxnSpPr>
          <p:nvPr/>
        </p:nvCxnSpPr>
        <p:spPr>
          <a:xfrm rot="16200000" flipH="1">
            <a:off x="6885911" y="3384173"/>
            <a:ext cx="518616" cy="539087"/>
          </a:xfrm>
          <a:prstGeom prst="curvedConnector4">
            <a:avLst>
              <a:gd name="adj1" fmla="val -44079"/>
              <a:gd name="adj2" fmla="val 1424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4333986" y="3380760"/>
            <a:ext cx="1078174" cy="1037231"/>
            <a:chOff x="4506036" y="1148686"/>
            <a:chExt cx="1078174" cy="1037231"/>
          </a:xfrm>
        </p:grpSpPr>
        <p:sp>
          <p:nvSpPr>
            <p:cNvPr id="28" name="Oval 27"/>
            <p:cNvSpPr/>
            <p:nvPr/>
          </p:nvSpPr>
          <p:spPr>
            <a:xfrm>
              <a:off x="4506036" y="1148686"/>
              <a:ext cx="1078174" cy="103723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4568800" y="1221395"/>
              <a:ext cx="949464" cy="885332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q2</a:t>
              </a:r>
              <a:endParaRPr lang="en-US" sz="3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336589" y="3394408"/>
            <a:ext cx="1078174" cy="1037231"/>
            <a:chOff x="4506036" y="1148686"/>
            <a:chExt cx="1078174" cy="1037231"/>
          </a:xfrm>
        </p:grpSpPr>
        <p:sp>
          <p:nvSpPr>
            <p:cNvPr id="31" name="Oval 30"/>
            <p:cNvSpPr/>
            <p:nvPr/>
          </p:nvSpPr>
          <p:spPr>
            <a:xfrm>
              <a:off x="4506036" y="1148686"/>
              <a:ext cx="1078174" cy="103723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4568800" y="1221395"/>
              <a:ext cx="949464" cy="885332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q3</a:t>
              </a:r>
              <a:endParaRPr lang="en-US" sz="32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690794" y="4691326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cxnSp>
        <p:nvCxnSpPr>
          <p:cNvPr id="34" name="Straight Arrow Connector 33"/>
          <p:cNvCxnSpPr>
            <a:stCxn id="23" idx="6"/>
            <a:endCxn id="28" idx="2"/>
          </p:cNvCxnSpPr>
          <p:nvPr/>
        </p:nvCxnSpPr>
        <p:spPr>
          <a:xfrm>
            <a:off x="3524373" y="3899376"/>
            <a:ext cx="8096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6"/>
            <a:endCxn id="31" idx="2"/>
          </p:cNvCxnSpPr>
          <p:nvPr/>
        </p:nvCxnSpPr>
        <p:spPr>
          <a:xfrm>
            <a:off x="5412160" y="3899376"/>
            <a:ext cx="924429" cy="13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10727" y="3454776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5658533" y="344009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cxnSp>
        <p:nvCxnSpPr>
          <p:cNvPr id="38" name="Curved Connector 37"/>
          <p:cNvCxnSpPr>
            <a:stCxn id="23" idx="5"/>
            <a:endCxn id="23" idx="3"/>
          </p:cNvCxnSpPr>
          <p:nvPr/>
        </p:nvCxnSpPr>
        <p:spPr>
          <a:xfrm rot="5400000">
            <a:off x="2985286" y="3884900"/>
            <a:ext cx="12700" cy="762384"/>
          </a:xfrm>
          <a:prstGeom prst="curvedConnector3">
            <a:avLst>
              <a:gd name="adj1" fmla="val 41781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28" idx="5"/>
            <a:endCxn id="28" idx="3"/>
          </p:cNvCxnSpPr>
          <p:nvPr/>
        </p:nvCxnSpPr>
        <p:spPr>
          <a:xfrm rot="5400000">
            <a:off x="4873073" y="3884900"/>
            <a:ext cx="12700" cy="762384"/>
          </a:xfrm>
          <a:prstGeom prst="curvedConnector3">
            <a:avLst>
              <a:gd name="adj1" fmla="val 439307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58193" y="3394408"/>
            <a:ext cx="1078174" cy="103723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q0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196029" y="3114301"/>
            <a:ext cx="527201" cy="4224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47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9" grpId="0" animBg="1"/>
      <p:bldP spid="11" grpId="0"/>
      <p:bldP spid="14" grpId="0"/>
      <p:bldP spid="16" grpId="0"/>
      <p:bldP spid="19" grpId="0"/>
      <p:bldP spid="20" grpId="0"/>
      <p:bldP spid="21" grpId="0"/>
      <p:bldP spid="33" grpId="0"/>
      <p:bldP spid="36" grpId="0"/>
      <p:bldP spid="37" grpId="0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793801" y="4951678"/>
            <a:ext cx="1078174" cy="1037231"/>
            <a:chOff x="4506036" y="1148686"/>
            <a:chExt cx="1078174" cy="1037231"/>
          </a:xfrm>
        </p:grpSpPr>
        <p:sp>
          <p:nvSpPr>
            <p:cNvPr id="7" name="Oval 6"/>
            <p:cNvSpPr/>
            <p:nvPr/>
          </p:nvSpPr>
          <p:spPr>
            <a:xfrm>
              <a:off x="4506036" y="1148686"/>
              <a:ext cx="1078174" cy="103723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568800" y="1221395"/>
              <a:ext cx="949464" cy="885332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q3</a:t>
              </a:r>
              <a:endParaRPr lang="en-US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61374" y="1407848"/>
                <a:ext cx="9494305" cy="5199010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en-US" sz="3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𝑳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={</m:t>
                      </m:r>
                      <m:sSup>
                        <m:sSupPr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𝒂</m:t>
                          </m:r>
                        </m:e>
                        <m:sup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𝒏</m:t>
                          </m:r>
                        </m:sup>
                      </m:sSup>
                      <m:sSup>
                        <m:sSupPr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𝒃</m:t>
                          </m:r>
                        </m:e>
                        <m:sup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𝒎</m:t>
                          </m:r>
                        </m:sup>
                      </m:sSup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|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%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𝟐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%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𝟐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a:rPr lang="el-GR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𝜮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𝒂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3600" b="1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האם </a:t>
                </a: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L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רגולרית?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he-IL" sz="36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כן, לפי ה-</a:t>
                </a: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DFA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הבא:</a:t>
                </a:r>
                <a:endParaRPr lang="he-IL" sz="36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1374" y="1407848"/>
                <a:ext cx="9494305" cy="5199010"/>
              </a:xfrm>
              <a:blipFill rotWithShape="0">
                <a:blip r:embed="rId3"/>
                <a:stretch>
                  <a:fillRect r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5149292" y="4076837"/>
            <a:ext cx="1078174" cy="103723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q4</a:t>
            </a:r>
            <a:endParaRPr lang="en-US" sz="3200" dirty="0"/>
          </a:p>
        </p:txBody>
      </p:sp>
      <p:grpSp>
        <p:nvGrpSpPr>
          <p:cNvPr id="9" name="Group 8"/>
          <p:cNvGrpSpPr/>
          <p:nvPr/>
        </p:nvGrpSpPr>
        <p:grpSpPr>
          <a:xfrm>
            <a:off x="689386" y="3205102"/>
            <a:ext cx="1078174" cy="1037231"/>
            <a:chOff x="4506036" y="1148686"/>
            <a:chExt cx="1078174" cy="1037231"/>
          </a:xfrm>
        </p:grpSpPr>
        <p:sp>
          <p:nvSpPr>
            <p:cNvPr id="10" name="Oval 9"/>
            <p:cNvSpPr/>
            <p:nvPr/>
          </p:nvSpPr>
          <p:spPr>
            <a:xfrm>
              <a:off x="4506036" y="1148686"/>
              <a:ext cx="1078174" cy="103723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q0</a:t>
              </a:r>
              <a:endParaRPr lang="en-US" sz="32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562901" y="1227294"/>
              <a:ext cx="949464" cy="885332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q0</a:t>
              </a:r>
              <a:endParaRPr lang="en-US" sz="3200" dirty="0"/>
            </a:p>
          </p:txBody>
        </p:sp>
      </p:grpSp>
      <p:sp>
        <p:nvSpPr>
          <p:cNvPr id="12" name="Oval 11"/>
          <p:cNvSpPr/>
          <p:nvPr/>
        </p:nvSpPr>
        <p:spPr>
          <a:xfrm>
            <a:off x="689386" y="4948574"/>
            <a:ext cx="1078174" cy="103723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q1</a:t>
            </a:r>
            <a:endParaRPr lang="en-US" sz="3200" dirty="0"/>
          </a:p>
        </p:txBody>
      </p:sp>
      <p:cxnSp>
        <p:nvCxnSpPr>
          <p:cNvPr id="14" name="Straight Arrow Connector 13"/>
          <p:cNvCxnSpPr>
            <a:stCxn id="10" idx="4"/>
            <a:endCxn id="12" idx="0"/>
          </p:cNvCxnSpPr>
          <p:nvPr/>
        </p:nvCxnSpPr>
        <p:spPr>
          <a:xfrm>
            <a:off x="1228473" y="4242333"/>
            <a:ext cx="0" cy="706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09771" y="5737789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609192" y="4340192"/>
            <a:ext cx="63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a,b</a:t>
            </a:r>
            <a:endParaRPr lang="en-US" sz="2800" dirty="0"/>
          </a:p>
        </p:txBody>
      </p:sp>
      <p:cxnSp>
        <p:nvCxnSpPr>
          <p:cNvPr id="17" name="Straight Arrow Connector 16"/>
          <p:cNvCxnSpPr>
            <a:endCxn id="10" idx="1"/>
          </p:cNvCxnSpPr>
          <p:nvPr/>
        </p:nvCxnSpPr>
        <p:spPr>
          <a:xfrm>
            <a:off x="320080" y="2934542"/>
            <a:ext cx="527201" cy="4224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7"/>
            <a:endCxn id="5" idx="5"/>
          </p:cNvCxnSpPr>
          <p:nvPr/>
        </p:nvCxnSpPr>
        <p:spPr>
          <a:xfrm rot="16200000" flipH="1">
            <a:off x="5702854" y="4595452"/>
            <a:ext cx="733433" cy="12700"/>
          </a:xfrm>
          <a:prstGeom prst="curvedConnector5">
            <a:avLst>
              <a:gd name="adj1" fmla="val -31168"/>
              <a:gd name="adj2" fmla="val 9046291"/>
              <a:gd name="adj3" fmla="val 1311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59068" y="4270037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2791495" y="3205101"/>
            <a:ext cx="1078174" cy="103723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q2</a:t>
            </a:r>
            <a:endParaRPr lang="en-US" sz="3200" dirty="0"/>
          </a:p>
        </p:txBody>
      </p:sp>
      <p:cxnSp>
        <p:nvCxnSpPr>
          <p:cNvPr id="21" name="Straight Arrow Connector 20"/>
          <p:cNvCxnSpPr>
            <a:stCxn id="12" idx="6"/>
            <a:endCxn id="7" idx="2"/>
          </p:cNvCxnSpPr>
          <p:nvPr/>
        </p:nvCxnSpPr>
        <p:spPr>
          <a:xfrm>
            <a:off x="1767560" y="5467190"/>
            <a:ext cx="1026241" cy="3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4"/>
            <a:endCxn id="7" idx="0"/>
          </p:cNvCxnSpPr>
          <p:nvPr/>
        </p:nvCxnSpPr>
        <p:spPr>
          <a:xfrm>
            <a:off x="3330582" y="4242332"/>
            <a:ext cx="2306" cy="709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00130" y="4249141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cxnSp>
        <p:nvCxnSpPr>
          <p:cNvPr id="24" name="Curved Connector 23"/>
          <p:cNvCxnSpPr>
            <a:stCxn id="12" idx="2"/>
            <a:endCxn id="10" idx="2"/>
          </p:cNvCxnSpPr>
          <p:nvPr/>
        </p:nvCxnSpPr>
        <p:spPr>
          <a:xfrm rot="10800000">
            <a:off x="689386" y="3723718"/>
            <a:ext cx="12700" cy="174347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28473" y="4261991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cxnSp>
        <p:nvCxnSpPr>
          <p:cNvPr id="26" name="Straight Arrow Connector 25"/>
          <p:cNvCxnSpPr>
            <a:stCxn id="10" idx="6"/>
            <a:endCxn id="20" idx="2"/>
          </p:cNvCxnSpPr>
          <p:nvPr/>
        </p:nvCxnSpPr>
        <p:spPr>
          <a:xfrm flipV="1">
            <a:off x="1767560" y="3723717"/>
            <a:ext cx="102393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0" idx="7"/>
            <a:endCxn id="5" idx="0"/>
          </p:cNvCxnSpPr>
          <p:nvPr/>
        </p:nvCxnSpPr>
        <p:spPr>
          <a:xfrm rot="16200000" flipH="1">
            <a:off x="4340157" y="2728616"/>
            <a:ext cx="719837" cy="1976605"/>
          </a:xfrm>
          <a:prstGeom prst="curvedConnector3">
            <a:avLst>
              <a:gd name="adj1" fmla="val -5285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7" idx="6"/>
            <a:endCxn id="20" idx="6"/>
          </p:cNvCxnSpPr>
          <p:nvPr/>
        </p:nvCxnSpPr>
        <p:spPr>
          <a:xfrm flipH="1" flipV="1">
            <a:off x="3869669" y="3723717"/>
            <a:ext cx="2306" cy="1746577"/>
          </a:xfrm>
          <a:prstGeom prst="curvedConnector3">
            <a:avLst>
              <a:gd name="adj1" fmla="val -991327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46889" y="3645822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2060307" y="5030286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483874" y="4249141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4547725" y="2884417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cxnSp>
        <p:nvCxnSpPr>
          <p:cNvPr id="33" name="Curved Connector 32"/>
          <p:cNvCxnSpPr>
            <a:stCxn id="7" idx="5"/>
            <a:endCxn id="5" idx="4"/>
          </p:cNvCxnSpPr>
          <p:nvPr/>
        </p:nvCxnSpPr>
        <p:spPr>
          <a:xfrm rot="5400000" flipH="1" flipV="1">
            <a:off x="4339758" y="4488389"/>
            <a:ext cx="722942" cy="1974299"/>
          </a:xfrm>
          <a:prstGeom prst="curvedConnector3">
            <a:avLst>
              <a:gd name="adj1" fmla="val -526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86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5" grpId="0" animBg="1"/>
      <p:bldP spid="12" grpId="0" animBg="1"/>
      <p:bldP spid="15" grpId="0"/>
      <p:bldP spid="16" grpId="0"/>
      <p:bldP spid="19" grpId="0"/>
      <p:bldP spid="20" grpId="0" animBg="1"/>
      <p:bldP spid="23" grpId="0"/>
      <p:bldP spid="25" grpId="0"/>
      <p:bldP spid="29" grpId="0"/>
      <p:bldP spid="30" grpId="0"/>
      <p:bldP spid="31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4465" y="1845735"/>
                <a:ext cx="11330915" cy="4041822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  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𝑳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={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𝒘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|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זוגי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הוא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sPre>
                        <m:sPrePr>
                          <m:ctrlPr>
                            <a:rPr lang="he-IL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PrePr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</m:sub>
                        <m:sup>
                          <m:r>
                            <a:rPr lang="he-IL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′</m:t>
                          </m:r>
                        </m:sup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𝒂</m:t>
                          </m:r>
                        </m:e>
                      </m:sPre>
                      <m:sSup>
                        <m:sSupPr>
                          <m:ctrlPr>
                            <a:rPr lang="he-IL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𝒃</m:t>
                          </m:r>
                        </m:e>
                        <m:sup>
                          <m:r>
                            <a:rPr lang="he-IL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′</m:t>
                          </m:r>
                        </m:sup>
                      </m:sSup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המחרוזת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תת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𝒘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−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ב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מופיעה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בהן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הפעמים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מספר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a:rPr lang="en-US" sz="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3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   </m:t>
                      </m:r>
                      <m:r>
                        <a:rPr lang="el-GR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𝜮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𝒂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3600" b="1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האם </a:t>
                </a: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L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רגולרית?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he-IL" sz="36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כן, לפי ה-</a:t>
                </a:r>
                <a:r>
                  <a:rPr lang="en-US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DFA</a:t>
                </a:r>
                <a:r>
                  <a:rPr lang="he-IL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הבא:</a:t>
                </a:r>
                <a:endParaRPr lang="he-IL" sz="36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4465" y="1845735"/>
                <a:ext cx="11330915" cy="4041822"/>
              </a:xfrm>
              <a:blipFill>
                <a:blip r:embed="rId3"/>
                <a:stretch>
                  <a:fillRect r="-2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3797951" y="3104358"/>
            <a:ext cx="1078174" cy="1037231"/>
            <a:chOff x="4506036" y="1148686"/>
            <a:chExt cx="1078174" cy="1037231"/>
          </a:xfrm>
        </p:grpSpPr>
        <p:sp>
          <p:nvSpPr>
            <p:cNvPr id="6" name="Oval 5"/>
            <p:cNvSpPr/>
            <p:nvPr/>
          </p:nvSpPr>
          <p:spPr>
            <a:xfrm>
              <a:off x="4506036" y="1148686"/>
              <a:ext cx="1078174" cy="103723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q0</a:t>
              </a:r>
              <a:endParaRPr lang="en-US" sz="32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568800" y="1221395"/>
              <a:ext cx="949464" cy="885332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q0</a:t>
              </a:r>
              <a:endParaRPr lang="en-US" sz="3200" dirty="0"/>
            </a:p>
          </p:txBody>
        </p:sp>
      </p:grpSp>
      <p:cxnSp>
        <p:nvCxnSpPr>
          <p:cNvPr id="8" name="Straight Arrow Connector 7"/>
          <p:cNvCxnSpPr>
            <a:stCxn id="6" idx="6"/>
            <a:endCxn id="18" idx="2"/>
          </p:cNvCxnSpPr>
          <p:nvPr/>
        </p:nvCxnSpPr>
        <p:spPr>
          <a:xfrm flipV="1">
            <a:off x="4876125" y="3618873"/>
            <a:ext cx="802690" cy="4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6" idx="2"/>
          </p:cNvCxnSpPr>
          <p:nvPr/>
        </p:nvCxnSpPr>
        <p:spPr>
          <a:xfrm>
            <a:off x="3057416" y="3604175"/>
            <a:ext cx="740535" cy="18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6" idx="7"/>
            <a:endCxn id="6" idx="1"/>
          </p:cNvCxnSpPr>
          <p:nvPr/>
        </p:nvCxnSpPr>
        <p:spPr>
          <a:xfrm rot="16200000" flipV="1">
            <a:off x="4337038" y="2875065"/>
            <a:ext cx="12700" cy="762384"/>
          </a:xfrm>
          <a:prstGeom prst="curvedConnector3">
            <a:avLst>
              <a:gd name="adj1" fmla="val 428560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15356" y="3193038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071299" y="2331135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173082" y="2294303"/>
            <a:ext cx="395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083097" y="5934191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194894" y="5880873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5678815" y="3100257"/>
            <a:ext cx="1078174" cy="1037231"/>
            <a:chOff x="4506036" y="1148686"/>
            <a:chExt cx="1078174" cy="1037231"/>
          </a:xfrm>
        </p:grpSpPr>
        <p:sp>
          <p:nvSpPr>
            <p:cNvPr id="18" name="Oval 17"/>
            <p:cNvSpPr/>
            <p:nvPr/>
          </p:nvSpPr>
          <p:spPr>
            <a:xfrm>
              <a:off x="4506036" y="1148686"/>
              <a:ext cx="1078174" cy="103723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568800" y="1221395"/>
              <a:ext cx="949464" cy="885332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q1</a:t>
              </a:r>
              <a:endParaRPr lang="en-US" sz="32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137722" y="4789274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cxnSp>
        <p:nvCxnSpPr>
          <p:cNvPr id="21" name="Straight Arrow Connector 20"/>
          <p:cNvCxnSpPr>
            <a:stCxn id="18" idx="4"/>
            <a:endCxn id="26" idx="0"/>
          </p:cNvCxnSpPr>
          <p:nvPr/>
        </p:nvCxnSpPr>
        <p:spPr>
          <a:xfrm flipH="1">
            <a:off x="6210412" y="4137488"/>
            <a:ext cx="7490" cy="5634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2"/>
            <a:endCxn id="27" idx="6"/>
          </p:cNvCxnSpPr>
          <p:nvPr/>
        </p:nvCxnSpPr>
        <p:spPr>
          <a:xfrm flipH="1">
            <a:off x="4876125" y="5219596"/>
            <a:ext cx="795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2086" y="4131737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cxnSp>
        <p:nvCxnSpPr>
          <p:cNvPr id="24" name="Curved Connector 23"/>
          <p:cNvCxnSpPr>
            <a:stCxn id="18" idx="7"/>
            <a:endCxn id="18" idx="1"/>
          </p:cNvCxnSpPr>
          <p:nvPr/>
        </p:nvCxnSpPr>
        <p:spPr>
          <a:xfrm rot="16200000" flipV="1">
            <a:off x="6217902" y="2870964"/>
            <a:ext cx="12700" cy="762384"/>
          </a:xfrm>
          <a:prstGeom prst="curvedConnector3">
            <a:avLst>
              <a:gd name="adj1" fmla="val 38557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6" idx="5"/>
            <a:endCxn id="26" idx="3"/>
          </p:cNvCxnSpPr>
          <p:nvPr/>
        </p:nvCxnSpPr>
        <p:spPr>
          <a:xfrm rot="5400000">
            <a:off x="6210412" y="5205120"/>
            <a:ext cx="12700" cy="762384"/>
          </a:xfrm>
          <a:prstGeom prst="curvedConnector3">
            <a:avLst>
              <a:gd name="adj1" fmla="val 364083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71325" y="4700980"/>
            <a:ext cx="1078174" cy="103723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q2</a:t>
            </a:r>
            <a:endParaRPr lang="en-US" sz="3200" dirty="0"/>
          </a:p>
        </p:txBody>
      </p:sp>
      <p:sp>
        <p:nvSpPr>
          <p:cNvPr id="27" name="Oval 26"/>
          <p:cNvSpPr/>
          <p:nvPr/>
        </p:nvSpPr>
        <p:spPr>
          <a:xfrm>
            <a:off x="3797951" y="4700980"/>
            <a:ext cx="1078174" cy="103723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q3</a:t>
            </a:r>
            <a:endParaRPr lang="en-US" sz="3200" dirty="0"/>
          </a:p>
        </p:txBody>
      </p:sp>
      <p:cxnSp>
        <p:nvCxnSpPr>
          <p:cNvPr id="28" name="Straight Arrow Connector 27"/>
          <p:cNvCxnSpPr>
            <a:stCxn id="27" idx="0"/>
            <a:endCxn id="6" idx="4"/>
          </p:cNvCxnSpPr>
          <p:nvPr/>
        </p:nvCxnSpPr>
        <p:spPr>
          <a:xfrm flipV="1">
            <a:off x="4337038" y="4141589"/>
            <a:ext cx="0" cy="559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87165" y="416896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cxnSp>
        <p:nvCxnSpPr>
          <p:cNvPr id="30" name="Curved Connector 29"/>
          <p:cNvCxnSpPr/>
          <p:nvPr/>
        </p:nvCxnSpPr>
        <p:spPr>
          <a:xfrm rot="5400000">
            <a:off x="4336846" y="5208457"/>
            <a:ext cx="12700" cy="762384"/>
          </a:xfrm>
          <a:prstGeom prst="curvedConnector3">
            <a:avLst>
              <a:gd name="adj1" fmla="val 364083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62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11" grpId="0"/>
      <p:bldP spid="12" grpId="0"/>
      <p:bldP spid="14" grpId="0"/>
      <p:bldP spid="15" grpId="0"/>
      <p:bldP spid="16" grpId="0"/>
      <p:bldP spid="20" grpId="0"/>
      <p:bldP spid="23" grpId="0"/>
      <p:bldP spid="26" grpId="0" animBg="1"/>
      <p:bldP spid="27" grpId="0" animBg="1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141585" y="1185251"/>
                <a:ext cx="12247061" cy="5199010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en-US" sz="3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𝑳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={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𝒘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|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𝒂𝒃𝒃𝒂</m:t>
                      </m:r>
                      <m:r>
                        <a:rPr lang="he-IL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המחרוזת</m:t>
                      </m:r>
                      <m:r>
                        <a:rPr lang="he-IL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תת</m:t>
                      </m:r>
                      <m:r>
                        <a:rPr lang="he-IL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את</m:t>
                      </m:r>
                      <m:r>
                        <a:rPr lang="he-IL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מכילה</m:t>
                      </m:r>
                      <m:r>
                        <a:rPr lang="he-IL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אינה</m:t>
                      </m:r>
                      <m:r>
                        <a:rPr lang="he-IL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וגם</m:t>
                      </m:r>
                      <m:r>
                        <a:rPr lang="he-IL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זוגי</m:t>
                      </m:r>
                      <m:r>
                        <a:rPr lang="he-IL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−</m:t>
                      </m:r>
                      <m:r>
                        <a:rPr lang="he-IL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אי</m:t>
                      </m:r>
                      <m:r>
                        <a:rPr lang="he-IL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הוא</m:t>
                      </m:r>
                      <m:r>
                        <a:rPr lang="he-IL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𝒘</m:t>
                      </m:r>
                      <m:r>
                        <a:rPr lang="he-IL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המילה</m:t>
                      </m:r>
                      <m:r>
                        <a:rPr lang="he-IL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אורך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a:rPr lang="en-US" sz="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l-GR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𝜮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𝒂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3600" b="1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האם </a:t>
                </a: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L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רגולרית?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he-IL" sz="36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en-US" sz="36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כן</a:t>
                </a:r>
                <a:r>
                  <a:rPr lang="he-IL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לפי ה-</a:t>
                </a:r>
                <a:r>
                  <a:rPr lang="en-US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DFA</a:t>
                </a:r>
                <a:r>
                  <a:rPr lang="he-IL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הבא:</a:t>
                </a:r>
                <a:endParaRPr lang="he-IL" sz="36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41585" y="1185251"/>
                <a:ext cx="12247061" cy="5199010"/>
              </a:xfrm>
              <a:blipFill>
                <a:blip r:embed="rId2"/>
                <a:stretch>
                  <a:fillRect r="-2140" b="-1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endCxn id="22" idx="2"/>
          </p:cNvCxnSpPr>
          <p:nvPr/>
        </p:nvCxnSpPr>
        <p:spPr>
          <a:xfrm flipV="1">
            <a:off x="2001592" y="3770843"/>
            <a:ext cx="802690" cy="4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1" idx="6"/>
            <a:endCxn id="47" idx="3"/>
          </p:cNvCxnSpPr>
          <p:nvPr/>
        </p:nvCxnSpPr>
        <p:spPr>
          <a:xfrm flipV="1">
            <a:off x="7819053" y="4865387"/>
            <a:ext cx="586967" cy="426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407258" y="3523146"/>
            <a:ext cx="63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a,b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213501" y="4851644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240823" y="3345008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stCxn id="35" idx="6"/>
            <a:endCxn id="51" idx="2"/>
          </p:cNvCxnSpPr>
          <p:nvPr/>
        </p:nvCxnSpPr>
        <p:spPr>
          <a:xfrm>
            <a:off x="5933227" y="5287544"/>
            <a:ext cx="807652" cy="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83369" y="5398526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4206966" y="5925010"/>
            <a:ext cx="395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70666" y="4279406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3054995" y="4289458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cxnSp>
        <p:nvCxnSpPr>
          <p:cNvPr id="24" name="Curved Connector 23"/>
          <p:cNvCxnSpPr>
            <a:stCxn id="47" idx="6"/>
            <a:endCxn id="47" idx="0"/>
          </p:cNvCxnSpPr>
          <p:nvPr/>
        </p:nvCxnSpPr>
        <p:spPr>
          <a:xfrm flipH="1" flipV="1">
            <a:off x="8787212" y="3980055"/>
            <a:ext cx="539087" cy="518616"/>
          </a:xfrm>
          <a:prstGeom prst="curvedConnector4">
            <a:avLst>
              <a:gd name="adj1" fmla="val -42405"/>
              <a:gd name="adj2" fmla="val 14407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61189" y="4279406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cxnSp>
        <p:nvCxnSpPr>
          <p:cNvPr id="29" name="Straight Arrow Connector 28"/>
          <p:cNvCxnSpPr>
            <a:stCxn id="22" idx="6"/>
            <a:endCxn id="37" idx="2"/>
          </p:cNvCxnSpPr>
          <p:nvPr/>
        </p:nvCxnSpPr>
        <p:spPr>
          <a:xfrm>
            <a:off x="3882456" y="3770843"/>
            <a:ext cx="975342" cy="2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8" idx="6"/>
            <a:endCxn id="35" idx="2"/>
          </p:cNvCxnSpPr>
          <p:nvPr/>
        </p:nvCxnSpPr>
        <p:spPr>
          <a:xfrm>
            <a:off x="3882456" y="5286114"/>
            <a:ext cx="972597" cy="1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88181" y="3353578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753877" y="4272749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cxnSp>
        <p:nvCxnSpPr>
          <p:cNvPr id="33" name="Curved Connector 32"/>
          <p:cNvCxnSpPr>
            <a:stCxn id="37" idx="1"/>
            <a:endCxn id="22" idx="7"/>
          </p:cNvCxnSpPr>
          <p:nvPr/>
        </p:nvCxnSpPr>
        <p:spPr>
          <a:xfrm rot="16200000" flipV="1">
            <a:off x="4369102" y="2759585"/>
            <a:ext cx="2050" cy="1291132"/>
          </a:xfrm>
          <a:prstGeom prst="curvedConnector3">
            <a:avLst>
              <a:gd name="adj1" fmla="val 117543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4855053" y="4768928"/>
            <a:ext cx="1078174" cy="1037231"/>
            <a:chOff x="4506036" y="1148686"/>
            <a:chExt cx="1078174" cy="1037231"/>
          </a:xfrm>
        </p:grpSpPr>
        <p:sp>
          <p:nvSpPr>
            <p:cNvPr id="35" name="Oval 34"/>
            <p:cNvSpPr/>
            <p:nvPr/>
          </p:nvSpPr>
          <p:spPr>
            <a:xfrm>
              <a:off x="4506036" y="1148686"/>
              <a:ext cx="1078174" cy="103723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4568800" y="1221395"/>
              <a:ext cx="949464" cy="885332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q7</a:t>
              </a:r>
              <a:endParaRPr lang="en-US" sz="3200" dirty="0"/>
            </a:p>
          </p:txBody>
        </p:sp>
      </p:grpSp>
      <p:sp>
        <p:nvSpPr>
          <p:cNvPr id="37" name="Oval 36"/>
          <p:cNvSpPr/>
          <p:nvPr/>
        </p:nvSpPr>
        <p:spPr>
          <a:xfrm>
            <a:off x="4857798" y="3254277"/>
            <a:ext cx="1078174" cy="103723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q2</a:t>
            </a:r>
            <a:endParaRPr lang="en-US" sz="3200" dirty="0"/>
          </a:p>
        </p:txBody>
      </p:sp>
      <p:sp>
        <p:nvSpPr>
          <p:cNvPr id="38" name="Oval 37"/>
          <p:cNvSpPr/>
          <p:nvPr/>
        </p:nvSpPr>
        <p:spPr>
          <a:xfrm>
            <a:off x="2804282" y="4767498"/>
            <a:ext cx="1078174" cy="103723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q6</a:t>
            </a:r>
            <a:endParaRPr lang="en-US" sz="3200" dirty="0"/>
          </a:p>
        </p:txBody>
      </p:sp>
      <p:cxnSp>
        <p:nvCxnSpPr>
          <p:cNvPr id="39" name="Straight Arrow Connector 38"/>
          <p:cNvCxnSpPr>
            <a:stCxn id="22" idx="4"/>
            <a:endCxn id="38" idx="0"/>
          </p:cNvCxnSpPr>
          <p:nvPr/>
        </p:nvCxnSpPr>
        <p:spPr>
          <a:xfrm>
            <a:off x="3343369" y="4289458"/>
            <a:ext cx="0" cy="478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38" idx="1"/>
            <a:endCxn id="22" idx="3"/>
          </p:cNvCxnSpPr>
          <p:nvPr/>
        </p:nvCxnSpPr>
        <p:spPr>
          <a:xfrm rot="5400000" flipH="1" flipV="1">
            <a:off x="2571258" y="4528478"/>
            <a:ext cx="781838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6738662" y="3254276"/>
            <a:ext cx="1078174" cy="1037231"/>
            <a:chOff x="4506036" y="1148686"/>
            <a:chExt cx="1078174" cy="1037231"/>
          </a:xfrm>
        </p:grpSpPr>
        <p:sp>
          <p:nvSpPr>
            <p:cNvPr id="43" name="Oval 42"/>
            <p:cNvSpPr/>
            <p:nvPr/>
          </p:nvSpPr>
          <p:spPr>
            <a:xfrm>
              <a:off x="4506036" y="1148686"/>
              <a:ext cx="1078174" cy="103723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4568800" y="1221395"/>
              <a:ext cx="949464" cy="885332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q</a:t>
              </a:r>
              <a:r>
                <a:rPr lang="en-US" sz="3200" dirty="0"/>
                <a:t>3</a:t>
              </a:r>
            </a:p>
          </p:txBody>
        </p:sp>
      </p:grpSp>
      <p:cxnSp>
        <p:nvCxnSpPr>
          <p:cNvPr id="45" name="Straight Arrow Connector 44"/>
          <p:cNvCxnSpPr>
            <a:stCxn id="37" idx="6"/>
            <a:endCxn id="43" idx="2"/>
          </p:cNvCxnSpPr>
          <p:nvPr/>
        </p:nvCxnSpPr>
        <p:spPr>
          <a:xfrm flipV="1">
            <a:off x="5935972" y="3772892"/>
            <a:ext cx="80269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2653" y="3353578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47" name="Oval 46"/>
          <p:cNvSpPr/>
          <p:nvPr/>
        </p:nvSpPr>
        <p:spPr>
          <a:xfrm>
            <a:off x="8248125" y="3980055"/>
            <a:ext cx="1078174" cy="103723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q4</a:t>
            </a:r>
            <a:endParaRPr lang="en-US" sz="3200" dirty="0"/>
          </a:p>
        </p:txBody>
      </p:sp>
      <p:cxnSp>
        <p:nvCxnSpPr>
          <p:cNvPr id="48" name="Straight Arrow Connector 47"/>
          <p:cNvCxnSpPr>
            <a:stCxn id="43" idx="6"/>
            <a:endCxn id="47" idx="1"/>
          </p:cNvCxnSpPr>
          <p:nvPr/>
        </p:nvCxnSpPr>
        <p:spPr>
          <a:xfrm>
            <a:off x="7816836" y="3772892"/>
            <a:ext cx="589184" cy="3590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933334" y="3490442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cxnSp>
        <p:nvCxnSpPr>
          <p:cNvPr id="50" name="Curved Connector 49"/>
          <p:cNvCxnSpPr>
            <a:stCxn id="43" idx="1"/>
            <a:endCxn id="41" idx="7"/>
          </p:cNvCxnSpPr>
          <p:nvPr/>
        </p:nvCxnSpPr>
        <p:spPr>
          <a:xfrm rot="16200000" flipH="1" flipV="1">
            <a:off x="4366152" y="876590"/>
            <a:ext cx="821" cy="5059989"/>
          </a:xfrm>
          <a:prstGeom prst="curvedConnector3">
            <a:avLst>
              <a:gd name="adj1" fmla="val -5679159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740879" y="4773186"/>
            <a:ext cx="1078174" cy="103723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q8</a:t>
            </a:r>
            <a:endParaRPr lang="en-US" sz="3200" dirty="0"/>
          </a:p>
        </p:txBody>
      </p:sp>
      <p:cxnSp>
        <p:nvCxnSpPr>
          <p:cNvPr id="52" name="Straight Arrow Connector 51"/>
          <p:cNvCxnSpPr>
            <a:stCxn id="26" idx="6"/>
            <a:endCxn id="38" idx="2"/>
          </p:cNvCxnSpPr>
          <p:nvPr/>
        </p:nvCxnSpPr>
        <p:spPr>
          <a:xfrm flipV="1">
            <a:off x="2006476" y="5286114"/>
            <a:ext cx="797806" cy="89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824124" y="4666935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6119199" y="4865547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55" name="TextBox 54"/>
          <p:cNvSpPr txBox="1"/>
          <p:nvPr/>
        </p:nvSpPr>
        <p:spPr>
          <a:xfrm>
            <a:off x="4153031" y="484562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56" name="TextBox 55"/>
          <p:cNvSpPr txBox="1"/>
          <p:nvPr/>
        </p:nvSpPr>
        <p:spPr>
          <a:xfrm>
            <a:off x="4183369" y="3005317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cxnSp>
        <p:nvCxnSpPr>
          <p:cNvPr id="57" name="Curved Connector 56"/>
          <p:cNvCxnSpPr>
            <a:stCxn id="35" idx="3"/>
            <a:endCxn id="38" idx="5"/>
          </p:cNvCxnSpPr>
          <p:nvPr/>
        </p:nvCxnSpPr>
        <p:spPr>
          <a:xfrm rot="5400000" flipH="1">
            <a:off x="4368040" y="5009352"/>
            <a:ext cx="1430" cy="1288387"/>
          </a:xfrm>
          <a:prstGeom prst="curvedConnector3">
            <a:avLst>
              <a:gd name="adj1" fmla="val -1381951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51" idx="3"/>
            <a:endCxn id="26" idx="5"/>
          </p:cNvCxnSpPr>
          <p:nvPr/>
        </p:nvCxnSpPr>
        <p:spPr>
          <a:xfrm rot="5400000">
            <a:off x="4372061" y="3135039"/>
            <a:ext cx="3235" cy="5050193"/>
          </a:xfrm>
          <a:prstGeom prst="curvedConnector3">
            <a:avLst>
              <a:gd name="adj1" fmla="val 1114881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6" idx="0"/>
          </p:cNvCxnSpPr>
          <p:nvPr/>
        </p:nvCxnSpPr>
        <p:spPr>
          <a:xfrm>
            <a:off x="1462505" y="4293559"/>
            <a:ext cx="4884" cy="482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/>
          <p:cNvCxnSpPr/>
          <p:nvPr/>
        </p:nvCxnSpPr>
        <p:spPr>
          <a:xfrm rot="5400000" flipH="1" flipV="1">
            <a:off x="618368" y="4600562"/>
            <a:ext cx="929313" cy="12700"/>
          </a:xfrm>
          <a:prstGeom prst="curvedConnector3">
            <a:avLst>
              <a:gd name="adj1" fmla="val 969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174618" y="2495913"/>
            <a:ext cx="395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41" name="Oval 40"/>
          <p:cNvSpPr/>
          <p:nvPr/>
        </p:nvSpPr>
        <p:spPr>
          <a:xfrm>
            <a:off x="916289" y="3255097"/>
            <a:ext cx="1078174" cy="103723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q0</a:t>
            </a:r>
            <a:endParaRPr lang="en-US" sz="3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82883" y="3756145"/>
            <a:ext cx="740535" cy="18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2804282" y="3252227"/>
            <a:ext cx="1078174" cy="1037231"/>
            <a:chOff x="4506036" y="1148686"/>
            <a:chExt cx="1078174" cy="1037231"/>
          </a:xfrm>
        </p:grpSpPr>
        <p:sp>
          <p:nvSpPr>
            <p:cNvPr id="22" name="Oval 21"/>
            <p:cNvSpPr/>
            <p:nvPr/>
          </p:nvSpPr>
          <p:spPr>
            <a:xfrm>
              <a:off x="4506036" y="1148686"/>
              <a:ext cx="1078174" cy="103723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4568800" y="1221395"/>
              <a:ext cx="949464" cy="885332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q1</a:t>
              </a:r>
              <a:endParaRPr lang="en-US" sz="32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28302" y="4776421"/>
            <a:ext cx="1078174" cy="1037231"/>
            <a:chOff x="4506036" y="1148686"/>
            <a:chExt cx="1078174" cy="1037231"/>
          </a:xfrm>
        </p:grpSpPr>
        <p:sp>
          <p:nvSpPr>
            <p:cNvPr id="26" name="Oval 25"/>
            <p:cNvSpPr/>
            <p:nvPr/>
          </p:nvSpPr>
          <p:spPr>
            <a:xfrm>
              <a:off x="4506036" y="1148686"/>
              <a:ext cx="1078174" cy="103723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q0</a:t>
              </a:r>
              <a:endParaRPr lang="en-US" sz="32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4562901" y="1227294"/>
              <a:ext cx="949464" cy="885332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q5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62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12" grpId="0"/>
      <p:bldP spid="14" grpId="0"/>
      <p:bldP spid="15" grpId="0"/>
      <p:bldP spid="17" grpId="0"/>
      <p:bldP spid="18" grpId="0"/>
      <p:bldP spid="19" grpId="0"/>
      <p:bldP spid="20" grpId="0"/>
      <p:bldP spid="28" grpId="0"/>
      <p:bldP spid="31" grpId="0"/>
      <p:bldP spid="32" grpId="0"/>
      <p:bldP spid="37" grpId="0" animBg="1"/>
      <p:bldP spid="38" grpId="0" animBg="1"/>
      <p:bldP spid="46" grpId="0"/>
      <p:bldP spid="47" grpId="0" animBg="1"/>
      <p:bldP spid="49" grpId="0"/>
      <p:bldP spid="51" grpId="0" animBg="1"/>
      <p:bldP spid="53" grpId="0"/>
      <p:bldP spid="54" grpId="0"/>
      <p:bldP spid="55" grpId="0"/>
      <p:bldP spid="56" grpId="0"/>
      <p:bldP spid="61" grpId="0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406" y="4614713"/>
            <a:ext cx="8654601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>
                <a:cs typeface="+mn-cs"/>
              </a:rPr>
              <a:t>Practice session </a:t>
            </a:r>
            <a:r>
              <a:rPr lang="en-US" b="1" dirty="0" smtClean="0">
                <a:cs typeface="+mn-cs"/>
              </a:rPr>
              <a:t>2</a:t>
            </a:r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>
                <a:cs typeface="+mn-cs"/>
              </a:rPr>
              <a:t>Deterministic </a:t>
            </a:r>
            <a:r>
              <a:rPr lang="en-US" b="1" dirty="0" smtClean="0">
                <a:cs typeface="+mn-cs"/>
              </a:rPr>
              <a:t>Finite Automaton</a:t>
            </a:r>
            <a:endParaRPr lang="en-US" b="1" dirty="0"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730" y="-120853"/>
            <a:ext cx="3134196" cy="419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אוטומט סופי דטרמיניסטי (</a:t>
            </a:r>
            <a:r>
              <a:rPr lang="en-US" dirty="0" smtClean="0"/>
              <a:t>DFA</a:t>
            </a:r>
            <a:r>
              <a:rPr lang="he-IL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70953"/>
          </a:xfrm>
        </p:spPr>
        <p:txBody>
          <a:bodyPr>
            <a:normAutofit/>
          </a:bodyPr>
          <a:lstStyle/>
          <a:p>
            <a:pPr algn="r" rtl="1">
              <a:buNone/>
            </a:pPr>
            <a:endParaRPr lang="he-IL" dirty="0" smtClean="0"/>
          </a:p>
          <a:p>
            <a:pPr algn="r" rtl="1">
              <a:buNone/>
            </a:pP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מודל מתמטי המגדיר שפה רגולרית</a:t>
            </a:r>
            <a:endParaRPr lang="en-US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07606" y="3503055"/>
            <a:ext cx="3232597" cy="1751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DFA</a:t>
            </a:r>
            <a:endParaRPr lang="en-US" sz="7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53046" y="4378818"/>
            <a:ext cx="17128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892601" y="4378818"/>
            <a:ext cx="17128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7322" y="3947931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400" dirty="0" smtClean="0"/>
              <a:t>קלט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342163" y="3942911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400" dirty="0" smtClean="0"/>
              <a:t>פלט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300536" y="4009486"/>
            <a:ext cx="127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String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9620911" y="3520090"/>
            <a:ext cx="18317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/>
              <a:t>“Accept”</a:t>
            </a:r>
          </a:p>
          <a:p>
            <a:r>
              <a:rPr lang="en-US" altLang="en-US" sz="3600" dirty="0"/>
              <a:t>     or</a:t>
            </a:r>
          </a:p>
          <a:p>
            <a:r>
              <a:rPr lang="en-US" altLang="en-US" sz="3600" dirty="0"/>
              <a:t>“Reject”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6254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/>
      <p:bldP spid="12" grpId="0"/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אוטומט סופי דטרמיניסטי (</a:t>
            </a:r>
            <a:r>
              <a:rPr lang="en-US" dirty="0" smtClean="0"/>
              <a:t>DFA</a:t>
            </a:r>
            <a:r>
              <a:rPr lang="he-IL" dirty="0" smtClean="0"/>
              <a:t>)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782" y="2651064"/>
            <a:ext cx="3916417" cy="3505643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31" idx="2"/>
          </p:cNvCxnSpPr>
          <p:nvPr/>
        </p:nvCxnSpPr>
        <p:spPr>
          <a:xfrm>
            <a:off x="2950241" y="3218583"/>
            <a:ext cx="1505518" cy="9721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3" idx="2"/>
          </p:cNvCxnSpPr>
          <p:nvPr/>
        </p:nvCxnSpPr>
        <p:spPr>
          <a:xfrm>
            <a:off x="5451309" y="2440396"/>
            <a:ext cx="241153" cy="11656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7620288" y="3889420"/>
            <a:ext cx="614553" cy="55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7620287" y="5754710"/>
            <a:ext cx="614553" cy="55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66587" y="2387586"/>
            <a:ext cx="1167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2400" dirty="0" smtClean="0"/>
              <a:t>מצב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התחלתי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4400380" y="1978731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2400" dirty="0" smtClean="0"/>
              <a:t>מעבר בין מצבים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8326140" y="3658587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2400" dirty="0" smtClean="0"/>
              <a:t>מצב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8326140" y="5325710"/>
            <a:ext cx="848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2400" dirty="0" smtClean="0"/>
              <a:t>מצב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מקבל</a:t>
            </a:r>
            <a:endParaRPr lang="en-US" sz="2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3"/>
          <a:srcRect r="12079"/>
          <a:stretch/>
        </p:blipFill>
        <p:spPr>
          <a:xfrm>
            <a:off x="250844" y="3678177"/>
            <a:ext cx="2017674" cy="26518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9600268" y="4409373"/>
                <a:ext cx="2216140" cy="11894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he-IL" sz="2400" dirty="0" smtClean="0"/>
                  <a:t>מכל מצב יוצאות קשתות לכל האותיות ב-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e-IL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268" y="4409373"/>
                <a:ext cx="2216140" cy="1189450"/>
              </a:xfrm>
              <a:prstGeom prst="roundRect">
                <a:avLst/>
              </a:prstGeom>
              <a:blipFill>
                <a:blip r:embed="rId4"/>
                <a:stretch>
                  <a:fillRect l="-3825" t="-3030" r="-273" b="-10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2518" y="1803992"/>
                <a:ext cx="17543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18" y="1803992"/>
                <a:ext cx="175432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71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6" grpId="0"/>
      <p:bldP spid="37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3487" y="1429555"/>
            <a:ext cx="4198513" cy="4161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אוטומט סופי דטרמיניסטי (</a:t>
            </a:r>
            <a:r>
              <a:rPr lang="en-US" dirty="0" smtClean="0"/>
              <a:t>DFA</a:t>
            </a:r>
            <a:r>
              <a:rPr lang="he-IL" dirty="0" smtClean="0"/>
              <a:t>)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87641"/>
          </a:xfrm>
        </p:spPr>
        <p:txBody>
          <a:bodyPr>
            <a:normAutofit/>
          </a:bodyPr>
          <a:lstStyle/>
          <a:p>
            <a:pPr algn="r" rtl="1">
              <a:buNone/>
            </a:pPr>
            <a:endParaRPr lang="he-IL" dirty="0" smtClean="0"/>
          </a:p>
          <a:p>
            <a:pPr algn="r" rtl="1">
              <a:buNone/>
            </a:pPr>
            <a:r>
              <a:rPr lang="he-IL" sz="2800" b="1" u="sng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שפות המתקבלות ע"י </a:t>
            </a:r>
            <a:r>
              <a:rPr lang="en-US" sz="2800" b="1" u="sng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DFA</a:t>
            </a:r>
            <a:endParaRPr lang="he-IL" sz="2800" b="1" u="sng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buNone/>
            </a:pPr>
            <a:r>
              <a:rPr lang="en-US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נסמן את ה-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DFA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ב-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M</a:t>
            </a:r>
            <a:endParaRPr lang="en-US" sz="28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buNone/>
            </a:pP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הגדרה: 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	השפה 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L(M)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מכילה את כל המחרוזות שמתקבלות ע"י האוטומט 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M</a:t>
            </a:r>
            <a:b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	{מחרוזות שמביאות את 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M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למצב מקבל}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L(M) = </a:t>
            </a:r>
            <a:endParaRPr lang="en-US" sz="28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87" y="303373"/>
            <a:ext cx="4479699" cy="373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6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אוטומט סופי דטרמיניסטי (</a:t>
            </a:r>
            <a:r>
              <a:rPr lang="en-US" dirty="0" smtClean="0"/>
              <a:t>DFA</a:t>
            </a:r>
            <a:r>
              <a:rPr lang="he-IL" dirty="0" smtClean="0"/>
              <a:t>)</a:t>
            </a:r>
            <a:r>
              <a:rPr lang="en-US" dirty="0" smtClean="0"/>
              <a:t> </a:t>
            </a:r>
            <a:r>
              <a:rPr lang="he-IL" dirty="0" smtClean="0"/>
              <a:t> - דוגמא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25118"/>
          </a:xfrm>
        </p:spPr>
        <p:txBody>
          <a:bodyPr>
            <a:normAutofit/>
          </a:bodyPr>
          <a:lstStyle/>
          <a:p>
            <a:pPr algn="r" rtl="1">
              <a:buNone/>
            </a:pPr>
            <a:endParaRPr lang="en-US" sz="2800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buNone/>
            </a:pP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אוטומט המייצג שפה המכילה את המילה </a:t>
            </a:r>
            <a:r>
              <a:rPr lang="en-US" sz="2800" dirty="0" err="1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abb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בלבד</a:t>
            </a:r>
            <a:endParaRPr lang="en-US" sz="2800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868" y="2905118"/>
            <a:ext cx="6194738" cy="33857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08794" y="3026536"/>
            <a:ext cx="18982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L(M)={</a:t>
            </a:r>
            <a:r>
              <a:rPr lang="en-US" sz="28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abb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}</a:t>
            </a:r>
            <a:endParaRPr lang="en-US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779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אוטומט סופי דטרמיניסטי (</a:t>
            </a:r>
            <a:r>
              <a:rPr lang="en-US" dirty="0" smtClean="0"/>
              <a:t>DFA</a:t>
            </a:r>
            <a:r>
              <a:rPr lang="he-IL" dirty="0" smtClean="0"/>
              <a:t>)</a:t>
            </a:r>
            <a:r>
              <a:rPr lang="en-US" dirty="0" smtClean="0"/>
              <a:t> </a:t>
            </a:r>
            <a:r>
              <a:rPr lang="he-IL" dirty="0" smtClean="0"/>
              <a:t> - דוגמא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algn="r" rtl="1">
              <a:buNone/>
            </a:pPr>
            <a:endParaRPr lang="en-US" sz="2800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buNone/>
            </a:pP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אוטומט המייצג שפה המכילה את כל המילים המתחילות במחרוזת </a:t>
            </a:r>
            <a:r>
              <a:rPr lang="en-US" sz="2800" dirty="0" err="1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abb</a:t>
            </a:r>
            <a:endParaRPr lang="en-US" sz="2800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354" y="2930262"/>
            <a:ext cx="6454868" cy="360644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08794" y="3026536"/>
            <a:ext cx="337945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L(M)={</a:t>
            </a:r>
            <a:r>
              <a:rPr lang="en-US" sz="28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abb,abba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,</a:t>
            </a:r>
            <a:b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	</a:t>
            </a:r>
            <a:r>
              <a:rPr lang="en-US" sz="28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abbbb,abbab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…}</a:t>
            </a:r>
            <a:endParaRPr lang="en-US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797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אוטומט סופי דטרמיניסטי (</a:t>
            </a:r>
            <a:r>
              <a:rPr lang="en-US" dirty="0" smtClean="0"/>
              <a:t>DFA</a:t>
            </a:r>
            <a:r>
              <a:rPr lang="he-IL" dirty="0" smtClean="0"/>
              <a:t>)</a:t>
            </a:r>
            <a:r>
              <a:rPr lang="en-US" dirty="0" smtClean="0"/>
              <a:t> </a:t>
            </a:r>
            <a:r>
              <a:rPr lang="he-IL" dirty="0" smtClean="0"/>
              <a:t> - דוגמא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algn="r" rtl="1">
              <a:buNone/>
            </a:pPr>
            <a:endParaRPr lang="en-US" sz="2800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buNone/>
            </a:pP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אוטומט המייצג שפה המכילה את כל המילים המסתיימות במחרוזת </a:t>
            </a:r>
            <a:r>
              <a:rPr lang="en-US" sz="2800" dirty="0" err="1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abb</a:t>
            </a:r>
            <a:endParaRPr lang="en-US" sz="2800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576" y="2958063"/>
            <a:ext cx="6580788" cy="35381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5154" y="2958063"/>
            <a:ext cx="323037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L(M)={</a:t>
            </a:r>
            <a:r>
              <a:rPr lang="en-US" sz="28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abb,abbabb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,</a:t>
            </a:r>
            <a:b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	</a:t>
            </a:r>
            <a:r>
              <a:rPr lang="en-US" sz="28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bbabb,babb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…}</a:t>
            </a:r>
            <a:endParaRPr lang="en-US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362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שפה משלימה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287" y="2494531"/>
            <a:ext cx="3916417" cy="35056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654251" y="1925170"/>
                <a:ext cx="4262064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en-US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}</a:t>
                </a: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כל המילים המתחילות ב-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𝑀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r>
                  <a:rPr lang="en-US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={b</a:t>
                </a:r>
                <a:endParaRPr lang="en-US" sz="24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251" y="1925170"/>
                <a:ext cx="4262064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7692" r="-2140" b="-282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63793" y="1919976"/>
                <a:ext cx="6519092" cy="472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en-US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}</a:t>
                </a: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כל המחרוזות המתחילות ב-</a:t>
                </a:r>
                <a:r>
                  <a:rPr lang="en-US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a</a:t>
                </a: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או מחרוזת ריקה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𝐿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𝑀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={</a:t>
                </a: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endParaRPr lang="en-US" sz="24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93" y="1919976"/>
                <a:ext cx="6519092" cy="472052"/>
              </a:xfrm>
              <a:prstGeom prst="rect">
                <a:avLst/>
              </a:prstGeom>
              <a:blipFill rotWithShape="0">
                <a:blip r:embed="rId4"/>
                <a:stretch>
                  <a:fillRect l="-467" t="-5063" r="-1401" b="-291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9997" y="2594771"/>
            <a:ext cx="3804431" cy="340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1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6738</TotalTime>
  <Words>641</Words>
  <Application>Microsoft Office PowerPoint</Application>
  <PresentationFormat>Widescreen</PresentationFormat>
  <Paragraphs>167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Narkisim</vt:lpstr>
      <vt:lpstr>Times New Roman</vt:lpstr>
      <vt:lpstr>Retrospect</vt:lpstr>
      <vt:lpstr>Computation Models   </vt:lpstr>
      <vt:lpstr> Practice session 2  Deterministic Finite Automaton</vt:lpstr>
      <vt:lpstr>אוטומט סופי דטרמיניסטי (DFA)</vt:lpstr>
      <vt:lpstr>אוטומט סופי דטרמיניסטי (DFA)</vt:lpstr>
      <vt:lpstr>אוטומט סופי דטרמיניסטי (DFA)</vt:lpstr>
      <vt:lpstr>אוטומט סופי דטרמיניסטי (DFA)  - דוגמא</vt:lpstr>
      <vt:lpstr>אוטומט סופי דטרמיניסטי (DFA)  - דוגמא</vt:lpstr>
      <vt:lpstr>אוטומט סופי דטרמיניסטי (DFA)  - דוגמא</vt:lpstr>
      <vt:lpstr>שפה משלימה</vt:lpstr>
      <vt:lpstr>תרגיל 1</vt:lpstr>
      <vt:lpstr>תרגיל 2</vt:lpstr>
      <vt:lpstr>תרגיל 3</vt:lpstr>
      <vt:lpstr>תרגיל 4</vt:lpstr>
      <vt:lpstr>תרגיל 5</vt:lpstr>
      <vt:lpstr>תרגיל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session 1 Blind Search</dc:title>
  <dc:creator>dor atzmon</dc:creator>
  <cp:lastModifiedBy>Dor Atzmon</cp:lastModifiedBy>
  <cp:revision>118</cp:revision>
  <dcterms:created xsi:type="dcterms:W3CDTF">2015-10-15T14:05:25Z</dcterms:created>
  <dcterms:modified xsi:type="dcterms:W3CDTF">2020-03-26T09:10:08Z</dcterms:modified>
</cp:coreProperties>
</file>