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60" r:id="rId4"/>
    <p:sldId id="259" r:id="rId5"/>
    <p:sldId id="262" r:id="rId6"/>
    <p:sldId id="272" r:id="rId7"/>
    <p:sldId id="271" r:id="rId8"/>
    <p:sldId id="265" r:id="rId9"/>
    <p:sldId id="268" r:id="rId10"/>
    <p:sldId id="263" r:id="rId11"/>
    <p:sldId id="266" r:id="rId12"/>
    <p:sldId id="264" r:id="rId13"/>
    <p:sldId id="267" r:id="rId14"/>
    <p:sldId id="270" r:id="rId15"/>
    <p:sldId id="273" r:id="rId16"/>
    <p:sldId id="269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41719C"/>
    <a:srgbClr val="92B1BA"/>
    <a:srgbClr val="0000FF"/>
    <a:srgbClr val="E23E32"/>
    <a:srgbClr val="B94C4C"/>
    <a:srgbClr val="00BCD4"/>
    <a:srgbClr val="00AEC4"/>
    <a:srgbClr val="FF572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0" autoAdjust="0"/>
    <p:restoredTop sz="93189" autoAdjust="0"/>
  </p:normalViewPr>
  <p:slideViewPr>
    <p:cSldViewPr snapToGrid="0">
      <p:cViewPr varScale="1">
        <p:scale>
          <a:sx n="90" d="100"/>
          <a:sy n="90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783A1-8F84-4770-92C9-1C6D566A0C5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031CE-2C4A-4A5F-A014-E52461718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אם הזרוע נמצאת</a:t>
            </a:r>
            <a:r>
              <a:rPr lang="he-IL" baseline="0" dirty="0" smtClean="0"/>
              <a:t> בדיוק מעל הבלוק אין צורך לחכות, אם הזרועת נמצאת מעל הבלוק הבא (אחרי הבלוק המיועד) אז נצטרך לחכות סיבו שלם-&gt; בממוצע נחכה חצי מזמן הסיבוב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סכה הנתונים שיש על מסילה כפול</a:t>
            </a:r>
            <a:r>
              <a:rPr lang="he-IL" baseline="0" dirty="0" smtClean="0"/>
              <a:t> מהירות הסיבוב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031CE-2C4A-4A5F-A014-E524617189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7A2C-A752-402A-832D-F81DF8850250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E463-6B53-4BCC-9218-D5337C95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554962" y="7872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תרגול </a:t>
            </a:r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3935" y="1956976"/>
            <a:ext cx="617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</a:t>
            </a:r>
            <a:endParaRPr lang="en-US" sz="6000" b="1" dirty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0165" y="3138833"/>
            <a:ext cx="61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רמות אחסון</a:t>
            </a:r>
          </a:p>
          <a:p>
            <a:pPr algn="r" rtl="1"/>
            <a:r>
              <a:rPr lang="he-IL" sz="32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מבנה הדיסק</a:t>
            </a:r>
            <a:endParaRPr lang="en-US" sz="3200" b="1" dirty="0" smtClean="0">
              <a:solidFill>
                <a:srgbClr val="00BC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sz="3200" b="1" dirty="0" smtClean="0">
                <a:solidFill>
                  <a:srgbClr val="00BC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זמני קריאה וכתיבה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24" y="1679590"/>
            <a:ext cx="3807290" cy="32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79513" y="78723"/>
            <a:ext cx="5442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זמני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754380" y="1011038"/>
            <a:ext cx="1106690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זמן </a:t>
            </a:r>
            <a:r>
              <a:rPr lang="he-IL" sz="2400" b="1" u="sng" dirty="0">
                <a:latin typeface="Gisha" panose="020B0502040204020203" pitchFamily="34" charset="-79"/>
                <a:cs typeface="Gisha" panose="020B0502040204020203" pitchFamily="34" charset="-79"/>
              </a:rPr>
              <a:t>גישה 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Seek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 או 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Access Motion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הזמן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הדרוש להזזת הזרוע עם ראשי קריאה/כתיבה לגליל המבוקש. 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זוהי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הפעולה האיטית ביותר (תנועה מכאנית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). ננסה לצמצם ככל הניתן את תנועות הזרוע.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ככל שקוטר הדיסק קטן יותר זמן הגישה מהיר יותר. 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זמן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גישה ממוצע אופייני הוא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10ms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79513" y="78723"/>
            <a:ext cx="5442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זמני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754380" y="1011038"/>
            <a:ext cx="1106690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זמן השהייה סיבובית (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Rotational Delay \ Latency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הזמן הממוצע עד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שתחילת הבלוק המיועד לכתיבה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או המכיל את המידע המיועד לקריאה יגיע בסיבוב המשטח אל מתחת לראש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הקורא-כותב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הזמן למציאת רשומה אקראית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בממוצע זמן זה שווה למחצית זמן סיבוב שלם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754380" y="4089518"/>
                <a:ext cx="11066903" cy="1735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400" b="1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דוגמא</a:t>
                </a:r>
                <a:r>
                  <a:rPr lang="he-IL" sz="24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: זמן ההשהייה הסיבובית של דיסק בעל מהירות סיבוב של 120 סל"ש:</a:t>
                </a:r>
                <a:endParaRPr lang="en-US" sz="24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e-IL" sz="240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𝑠𝑒𝑐𝑜𝑛𝑑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120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Gisha" panose="020B0502040204020203" pitchFamily="34" charset="-79"/>
                            </a:rPr>
                            <m:t>𝑟𝑜𝑢𝑛𝑑𝑠</m:t>
                          </m:r>
                        </m:den>
                      </m:f>
                      <m:r>
                        <a:rPr lang="he-I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×</m:t>
                      </m:r>
                      <m:f>
                        <m:fPr>
                          <m:ctrlPr>
                            <a:rPr lang="he-I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𝑟𝑜𝑢𝑛𝑑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240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𝑠𝑒𝑐𝑜𝑛𝑑𝑠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00417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𝑠𝑒𝑐𝑜𝑛𝑑𝑠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17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𝑚𝑠</m:t>
                      </m:r>
                    </m:oMath>
                  </m:oMathPara>
                </a14:m>
                <a:endParaRPr lang="he-IL" sz="24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4089518"/>
                <a:ext cx="11066903" cy="1735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70340" y="5824737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/>
              <a:t>חצי סיבוב</a:t>
            </a:r>
          </a:p>
          <a:p>
            <a:pPr algn="ctr"/>
            <a:r>
              <a:rPr lang="he-IL" dirty="0" smtClean="0"/>
              <a:t>בממוצע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17620" y="5585460"/>
            <a:ext cx="403860" cy="23927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79513" y="78723"/>
            <a:ext cx="5442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זמני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11480" y="1011038"/>
            <a:ext cx="1140980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זמן העברת נתונים (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Transfer Time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הזמן הדרוש להעביר נתונים מהדיסק אל הזכרון או הפוך.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נקבע ע"י קצב העברת הנתונים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Rate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 וכמות הנתונים המועברת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Transfer size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-99059" y="3228458"/>
            <a:ext cx="11920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קצב העברת נתונים (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Data Rate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נקבע ע"י שני גורמים: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Media Data Rate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 קצב העברת הנתונים בין המשטח לבאפר של הדיסק. זמן זה תלוי במהירות הסיבוב ובצפיפות הנתונים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(B/s)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Interface Data Rate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 קצב העברת הנתונים בין הבאפר של הדיסק לזכרון המחשב.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(B/s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58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79513" y="78723"/>
            <a:ext cx="5442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זמני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26720" y="884021"/>
            <a:ext cx="114098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דוגמא לחישוב 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Media Data rate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אם מהירות הסיבוב היא 120 סל"ש ובכל מסילה יש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140 בלוקים בגודל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0.5KB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לבלוק, אז שיעור ההעברה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Media Data Rate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):</a:t>
            </a:r>
          </a:p>
          <a:p>
            <a:pPr algn="r" rtl="1">
              <a:lnSpc>
                <a:spcPct val="150000"/>
              </a:lnSpc>
            </a:pPr>
            <a:endParaRPr lang="he-IL" sz="2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an 2"/>
          <p:cNvSpPr/>
          <p:nvPr/>
        </p:nvSpPr>
        <p:spPr>
          <a:xfrm>
            <a:off x="3718560" y="1433782"/>
            <a:ext cx="863539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5120" y="2175502"/>
            <a:ext cx="982980" cy="487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" y="1433782"/>
            <a:ext cx="98298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378139" y="2584402"/>
            <a:ext cx="922020" cy="452868"/>
          </a:xfrm>
          <a:custGeom>
            <a:avLst/>
            <a:gdLst>
              <a:gd name="connsiteX0" fmla="*/ 922020 w 922020"/>
              <a:gd name="connsiteY0" fmla="*/ 0 h 452868"/>
              <a:gd name="connsiteX1" fmla="*/ 685800 w 922020"/>
              <a:gd name="connsiteY1" fmla="*/ 449580 h 452868"/>
              <a:gd name="connsiteX2" fmla="*/ 0 w 922020"/>
              <a:gd name="connsiteY2" fmla="*/ 167640 h 4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020" h="452868">
                <a:moveTo>
                  <a:pt x="922020" y="0"/>
                </a:moveTo>
                <a:cubicBezTo>
                  <a:pt x="880745" y="210820"/>
                  <a:pt x="839470" y="421640"/>
                  <a:pt x="685800" y="449580"/>
                </a:cubicBezTo>
                <a:cubicBezTo>
                  <a:pt x="532130" y="477520"/>
                  <a:pt x="266065" y="322580"/>
                  <a:pt x="0" y="167640"/>
                </a:cubicBezTo>
              </a:path>
            </a:pathLst>
          </a:custGeom>
          <a:noFill/>
          <a:ln w="25400"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78472" y="2584401"/>
            <a:ext cx="1722120" cy="452869"/>
          </a:xfrm>
          <a:custGeom>
            <a:avLst/>
            <a:gdLst>
              <a:gd name="connsiteX0" fmla="*/ 2011680 w 2011680"/>
              <a:gd name="connsiteY0" fmla="*/ 167640 h 288162"/>
              <a:gd name="connsiteX1" fmla="*/ 906780 w 2011680"/>
              <a:gd name="connsiteY1" fmla="*/ 281940 h 288162"/>
              <a:gd name="connsiteX2" fmla="*/ 0 w 2011680"/>
              <a:gd name="connsiteY2" fmla="*/ 0 h 288162"/>
              <a:gd name="connsiteX0" fmla="*/ 2706189 w 2706189"/>
              <a:gd name="connsiteY0" fmla="*/ 55431 h 282313"/>
              <a:gd name="connsiteX1" fmla="*/ 906780 w 2706189"/>
              <a:gd name="connsiteY1" fmla="*/ 281940 h 282313"/>
              <a:gd name="connsiteX2" fmla="*/ 0 w 2706189"/>
              <a:gd name="connsiteY2" fmla="*/ 0 h 282313"/>
              <a:gd name="connsiteX0" fmla="*/ 2706189 w 2706189"/>
              <a:gd name="connsiteY0" fmla="*/ 55431 h 164671"/>
              <a:gd name="connsiteX1" fmla="*/ 906780 w 2706189"/>
              <a:gd name="connsiteY1" fmla="*/ 163498 h 164671"/>
              <a:gd name="connsiteX2" fmla="*/ 0 w 2706189"/>
              <a:gd name="connsiteY2" fmla="*/ 0 h 16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189" h="164671">
                <a:moveTo>
                  <a:pt x="2706189" y="55431"/>
                </a:moveTo>
                <a:cubicBezTo>
                  <a:pt x="2321379" y="126551"/>
                  <a:pt x="1357811" y="172736"/>
                  <a:pt x="906780" y="163498"/>
                </a:cubicBezTo>
                <a:cubicBezTo>
                  <a:pt x="455749" y="154260"/>
                  <a:pt x="285750" y="127000"/>
                  <a:pt x="0" y="0"/>
                </a:cubicBezTo>
              </a:path>
            </a:pathLst>
          </a:custGeom>
          <a:noFill/>
          <a:ln w="25400"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22605" y="2938308"/>
            <a:ext cx="2292906" cy="4876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Data Rate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6460" y="2945260"/>
            <a:ext cx="2292906" cy="4876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Data Rate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2005" y="5289421"/>
            <a:ext cx="25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כמה בתים יש במסילה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8505978" y="5033178"/>
            <a:ext cx="261558" cy="37568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2649595" y="3741568"/>
            <a:ext cx="294681" cy="26898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35345" y="5248998"/>
            <a:ext cx="251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כמה מסילות</a:t>
            </a:r>
          </a:p>
          <a:p>
            <a:pPr algn="ctr"/>
            <a:r>
              <a:rPr lang="he-IL" dirty="0" smtClean="0"/>
              <a:t>נקרא בשניה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5066058" y="4249619"/>
            <a:ext cx="294524" cy="16739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42868" y="5387498"/>
            <a:ext cx="16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המרת יחידות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>
                <a:spLocks noChangeAspect="1"/>
              </p:cNvSpPr>
              <p:nvPr/>
            </p:nvSpPr>
            <p:spPr>
              <a:xfrm>
                <a:off x="426720" y="3481567"/>
                <a:ext cx="11409803" cy="156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endParaRPr lang="en-US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140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𝐵𝑙𝑜𝑐𝑘𝑠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Gisha" panose="020B0502040204020203" pitchFamily="34" charset="-79"/>
                        </a:rPr>
                        <m:t> ×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512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𝐵𝑙𝑜𝑐𝑘𝑠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×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120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𝑟𝑜𝑢𝑛𝑑𝑠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𝑠𝑒𝑐𝑜𝑛𝑑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8601600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𝑆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×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𝑀𝐵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8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203125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𝑀𝐵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3481567"/>
                <a:ext cx="11409803" cy="15647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3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/>
      <p:bldP spid="19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57244" y="78723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שאלה 1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26720" y="884021"/>
            <a:ext cx="1140980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קצב העברת הנתונים מהבאפר אל זכרון המחשב (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Interface Data Rate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) הוא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20 MB/s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ו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זמן הגישה בדיסק הוא </a:t>
            </a:r>
            <a:r>
              <a:rPr lang="en-US" sz="2200" dirty="0">
                <a:latin typeface="Gisha" panose="020B0502040204020203" pitchFamily="34" charset="-79"/>
                <a:cs typeface="Gisha" panose="020B0502040204020203" pitchFamily="34" charset="-79"/>
              </a:rPr>
              <a:t>20 </a:t>
            </a:r>
            <a:r>
              <a:rPr lang="en-US" sz="2200" dirty="0" err="1">
                <a:latin typeface="Gisha" panose="020B0502040204020203" pitchFamily="34" charset="-79"/>
                <a:cs typeface="Gisha" panose="020B0502040204020203" pitchFamily="34" charset="-79"/>
              </a:rPr>
              <a:t>ms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לדיסק מהירות סיבוב של 120 סל"ש ובעל 180 בלוקים במסילה. כל בלוק מכיל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0.5 KB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וגודל כל יחידת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היא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8KB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מהו זמן העברת הנתונים מהזכרון אל הדיסק?</a:t>
            </a:r>
          </a:p>
        </p:txBody>
      </p:sp>
    </p:spTree>
    <p:extLst>
      <p:ext uri="{BB962C8B-B14F-4D97-AF65-F5344CB8AC3E}">
        <p14:creationId xmlns:p14="http://schemas.microsoft.com/office/powerpoint/2010/main" val="5148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318498" y="78723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שאלה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851451" y="1078362"/>
                <a:ext cx="6109686" cy="574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dirty="0" smtClean="0">
                    <a:ea typeface="Cambria Math" panose="02040503050406030204" pitchFamily="18" charset="0"/>
                    <a:cs typeface="Gisha" panose="020B0502040204020203" pitchFamily="34" charset="-79"/>
                  </a:rPr>
                  <a:t> = זמן העברת הנתונים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𝑡𝑟𝑎𝑛𝑠𝑓𝑒𝑟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𝑀𝑒𝑑𝑖𝑎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𝑅𝑎𝑡𝑒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𝑡𝑟𝑎𝑛𝑠𝑓𝑒𝑟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𝐼𝑛𝑡𝑒𝑟𝑓𝑎𝑐𝑒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𝑅𝑎𝑡𝑒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51" y="1078362"/>
                <a:ext cx="6109686" cy="574901"/>
              </a:xfrm>
              <a:prstGeom prst="rect">
                <a:avLst/>
              </a:prstGeo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5631349" y="1028105"/>
            <a:ext cx="330212" cy="14838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7435664" y="907279"/>
            <a:ext cx="330214" cy="172548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64569" y="2081335"/>
            <a:ext cx="186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מהדיסק לבאפר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8885" y="2081335"/>
            <a:ext cx="186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מהבאפר לזכרון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992" y="3217485"/>
            <a:ext cx="11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מהדיסק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לבאפר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97172" y="3407743"/>
            <a:ext cx="45719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91258" y="2878739"/>
                <a:ext cx="9657719" cy="661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𝐴𝑈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𝑠𝑖𝑧𝑒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𝑅𝑜𝑢𝑛𝑑𝑠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𝑠𝑒𝑐𝑜𝑛𝑑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𝑏𝑙𝑜𝑐𝑘𝑠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𝑡𝑟𝑎𝑐𝑘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𝑏𝑙𝑜𝑐𝑘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)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180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512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059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58" y="2878739"/>
                <a:ext cx="9657719" cy="66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91258" y="3639017"/>
                <a:ext cx="3801490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00074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74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𝑀𝑆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58" y="3639017"/>
                <a:ext cx="3801490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25992" y="4805280"/>
            <a:ext cx="11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מהבאפר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לדיסק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297171" y="4995538"/>
            <a:ext cx="45719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54371" y="4777302"/>
                <a:ext cx="9537406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𝐴𝑈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𝑠𝑖𝑧𝑒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𝐼𝑛𝑡𝑒𝑟𝑓𝑎𝑐𝑒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𝐷𝑎𝑡𝑎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𝑅𝑎𝑡𝑒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𝑀𝐵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sha" panose="020B0502040204020203" pitchFamily="34" charset="-79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480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000395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39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𝑀𝑆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71" y="4777302"/>
                <a:ext cx="9537406" cy="6613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362027" y="5796733"/>
                <a:ext cx="3176457" cy="646331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74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𝑀𝑆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39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𝑀𝑆</m:t>
                    </m:r>
                  </m:oMath>
                </a14:m>
                <a:r>
                  <a:rPr lang="en-US" dirty="0" smtClean="0"/>
                  <a:t> = 1.13MS</a:t>
                </a:r>
                <a:endParaRPr lang="he-IL" dirty="0"/>
              </a:p>
              <a:p>
                <a:pPr algn="ctr"/>
                <a:endParaRPr lang="he-IL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027" y="5796733"/>
                <a:ext cx="3176457" cy="646331"/>
              </a:xfrm>
              <a:prstGeom prst="rect">
                <a:avLst/>
              </a:prstGeom>
              <a:blipFill>
                <a:blip r:embed="rId6"/>
                <a:stretch>
                  <a:fillRect t="-2679"/>
                </a:stretch>
              </a:blipFill>
              <a:ln w="38100"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45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57244" y="78723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שאלה 2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47077" y="884021"/>
            <a:ext cx="11887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קובץ ממויין מכיל 19,500 רשומות</a:t>
            </a:r>
            <a:r>
              <a:rPr lang="he-IL" sz="2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בעלות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120B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כל אחת. 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בדיסק קיימים 6 משטחי מגנוט כאשר בכל משטח 250 מסילות. כל מסילה מכילה 100 בלוקים וכל בלוק מכיל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0.5 KB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גודל יחידת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היא חמישית מגודל המסילה. </a:t>
            </a:r>
            <a:r>
              <a:rPr lang="he-IL" sz="22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יש פיצול רשומות בין בלוקים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אך לא בין יחידות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זמן הגישה הוא </a:t>
            </a:r>
            <a:r>
              <a:rPr lang="en-US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20ms</a:t>
            </a: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 ומהירות הסיבוב היא 100 סל"ש. הקובץ מתחיל במסילה 50 שבמשטח 3. </a:t>
            </a:r>
          </a:p>
          <a:p>
            <a:pPr algn="r" rtl="1">
              <a:lnSpc>
                <a:spcPct val="150000"/>
              </a:lnSpc>
            </a:pPr>
            <a:endParaRPr lang="he-IL" sz="2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א) באיזו מסילה מצויה הרשומה האחרונה של הקובץ?</a:t>
            </a:r>
          </a:p>
          <a:p>
            <a:pPr algn="r" rtl="1">
              <a:lnSpc>
                <a:spcPct val="150000"/>
              </a:lnSpc>
            </a:pPr>
            <a:r>
              <a:rPr lang="he-IL" sz="2200" dirty="0" smtClean="0">
                <a:latin typeface="Gisha" panose="020B0502040204020203" pitchFamily="34" charset="-79"/>
                <a:cs typeface="Gisha" panose="020B0502040204020203" pitchFamily="34" charset="-79"/>
              </a:rPr>
              <a:t>ב) כמה זמן יקח למצוא ולהעביר לזכרון רשומה אקראית מהדיסק לזכרון המחשב?</a:t>
            </a:r>
          </a:p>
        </p:txBody>
      </p:sp>
    </p:spTree>
    <p:extLst>
      <p:ext uri="{BB962C8B-B14F-4D97-AF65-F5344CB8AC3E}">
        <p14:creationId xmlns:p14="http://schemas.microsoft.com/office/powerpoint/2010/main" val="9963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731520" y="1049138"/>
            <a:ext cx="11066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נרצה לדעת כמה מקום </a:t>
            </a: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פיזי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הקובץ תופס בדיסק -&gt; כמה מסילות נצטרך עבור אחסון  19,500 רשומות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1. נחשב כמה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KB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נכנסים במסילה אחת: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2. נחשב גודל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כאשר נתון כי גודל יחידת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הוא חמישית מגודל מסילה: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3. נחשב כמה רשומות נכנסות ביחידת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272" y="78723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שא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לה 2 סעיף א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15430" y="2787606"/>
                <a:ext cx="84883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𝑙𝑜𝑐𝑘𝑠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𝑝𝑒𝑟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𝑡𝑟𝑎𝑐𝑘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𝑙𝑜𝑐𝑘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𝑠𝑖𝑧𝑒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100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𝐾𝐵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𝐾𝐵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0" y="2787606"/>
                <a:ext cx="8488325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5430" y="3811197"/>
                <a:ext cx="4735035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𝐾𝐵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𝐾𝐵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0" y="3811197"/>
                <a:ext cx="4735035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16859" y="4960811"/>
                <a:ext cx="5109669" cy="1166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𝐴𝑈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𝑠𝑖𝑧𝑒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𝑅𝑒𝑐𝑜𝑟𝑑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𝑠𝑖𝑧𝑒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𝐾𝐵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240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85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85</m:t>
                      </m:r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59" y="4960811"/>
                <a:ext cx="5109669" cy="1166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3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731520" y="1049138"/>
            <a:ext cx="11066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4. נחשב כמה יחידות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נדרשות לאחסון כל הקובץ: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5. נחשב כמה מסילות נדרשות עבור 230 יחידות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:AU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6. נחשב כמה צילנדרים נדרשים עבור 46 המסילות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כלומר, נצטרך 7 צילנדרים מלאים ועוד 2/3 צילנדר -&gt; 7 צילנדרים ו4 מסילות (4=6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X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2/3)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לכן, אם הקובץ מתחיל במסילה 50 (=צילנדר 50) במשטח 3, יש לנו עוד 4 מסילות למלא בצילינדר 50 (משטחים 3,4,5,6) ולאחר מכן נמלא את 7 הצילנדרים הבאים במלואם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272" y="78723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שא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לה 2 סעיף א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1027" y="6127451"/>
            <a:ext cx="5367175" cy="5232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הקובץ יסתיים בצילנדר 57 במשטח 6</a:t>
            </a:r>
            <a:endParaRPr lang="he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29593" y="1612779"/>
                <a:ext cx="5110566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𝑅𝑒𝑐𝑜𝑟𝑑𝑠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𝑛𝑢𝑚𝑏𝑒𝑟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𝑅𝑒𝑐𝑜𝑟𝑑𝑠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𝐴𝑈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500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85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229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411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230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𝐴𝑈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93" y="1612779"/>
                <a:ext cx="5110566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29593" y="2724964"/>
                <a:ext cx="3604064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𝐴𝑈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𝑛𝑢𝑚𝑏𝑒𝑟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𝐴𝑈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𝑡𝑟𝑎𝑐𝑘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46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𝑡𝑟𝑎𝑐𝑘𝑠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93" y="2724964"/>
                <a:ext cx="3604064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29593" y="3761281"/>
                <a:ext cx="3356240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𝑡𝑟𝑎𝑐𝑘𝑠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𝑛𝑢𝑚𝑏𝑒𝑟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𝑡𝑟𝑎𝑐𝑘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𝑐𝑦𝑙𝑖𝑛𝑑𝑒𝑟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46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7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93" y="3761281"/>
                <a:ext cx="3356240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95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731520" y="1049138"/>
            <a:ext cx="11066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ב) כמה זמן יקח למצוא ולהעביר לזכרון רשומה אקראית מהדיסק לזכרון המחשב?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זמן העברת רשומה אקראית  = זמן גישה + זמן השהיה סיבובית + זמן העברת הנתונים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Interface data rate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לא נכון ולכן נניח שהינו 0 -&gt;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b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זמן העברת הנתונים יתייחס ל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Media data rate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בלבד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1. נחשב את זמן ההשהיה הסיבובית: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2. נחשב את זמן העברת הנתונים: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272" y="78723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שא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לה 2 סעיף ב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74648" y="4207250"/>
                <a:ext cx="6127900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𝑟𝑜𝑢𝑛𝑑𝑠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𝑠𝑒𝑐𝑜𝑛𝑑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𝑟𝑜𝑢𝑛𝑑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sha" panose="020B0502040204020203" pitchFamily="34" charset="-79"/>
                            </a:rPr>
                            <m:t>200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8" y="4207250"/>
                <a:ext cx="612790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74648" y="5617368"/>
                <a:ext cx="11717080" cy="601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𝐴𝑈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𝑚𝑒𝑑𝑖𝑎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𝑟𝑎𝑡𝑒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𝐴𝑈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𝑅𝑜𝑢𝑛𝑑𝑠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𝑝𝑒𝑟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𝑠𝑒𝑐𝑜𝑛𝑑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𝑏𝑙𝑜𝑐𝑘𝑠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𝑝𝑒𝑟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𝑡𝑟𝑎𝑐𝑘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𝑏𝑙𝑜𝑐𝑘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𝐾𝐵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100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𝑋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𝐾𝐵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5000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𝐾𝐵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𝑆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002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𝑀𝑆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48" y="5617368"/>
                <a:ext cx="11717080" cy="601640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918569" y="78723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רמות אחסון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150" y="1118586"/>
            <a:ext cx="113012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זכרון עיקרי 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(Primary Memory)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מהירים מאוד אך יקרים ובעלי קיבולת נמוכה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en-US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כוללים את הרגיסטרים,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Cache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ואת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RAM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b="1" u="sng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אחסון משני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 (</a:t>
            </a:r>
            <a:r>
              <a:rPr lang="en-US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Secondary Storage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כלי אחסון בעלי נפח גדול לצורך אחסון לטווח ארוך.</a:t>
            </a: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דיסק קשיח, דיסק אופטי,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Disk-On-Key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וכו'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3820" y="1864241"/>
            <a:ext cx="283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Registers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Cache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Main Memory (RAM)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51498" y="1902543"/>
            <a:ext cx="0" cy="1110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481468" y="1902543"/>
            <a:ext cx="2" cy="1110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391" y="2720170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נפח </a:t>
            </a:r>
          </a:p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גדול יותר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7266" y="1685268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מהירות</a:t>
            </a:r>
          </a:p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גישה גדלה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spect="1"/>
          </p:cNvSpPr>
          <p:nvPr/>
        </p:nvSpPr>
        <p:spPr>
          <a:xfrm>
            <a:off x="731520" y="1049138"/>
            <a:ext cx="11066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ב) כמה זמן יקח למצוא ולהעביר לזכרון רשומה אקראית מהדיסק לזכרון המחשב?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272" y="78723"/>
            <a:ext cx="5998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פתרון שא</a:t>
            </a:r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לה 2 סעיף ב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780061" y="3888178"/>
                <a:ext cx="4486421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𝑡𝑖𝑚𝑒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61" y="3888178"/>
                <a:ext cx="44864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422638" y="3036393"/>
                <a:ext cx="6975564" cy="369332"/>
              </a:xfrm>
              <a:prstGeom prst="rect">
                <a:avLst/>
              </a:prstGeom>
              <a:ln w="28575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𝑇𝑜𝑡𝑎𝑙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𝑡𝑖𝑚𝑒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𝐴𝑐𝑐𝑒𝑠𝑠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𝑚𝑜𝑡𝑖𝑜𝑛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+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Rotational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Delay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𝑀𝑒𝑑𝑖𝑎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𝑑𝑎𝑡𝑎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sha" panose="020B0502040204020203" pitchFamily="34" charset="-79"/>
                        </a:rPr>
                        <m:t>𝑡𝑎𝑡𝑒</m:t>
                      </m:r>
                    </m:oMath>
                  </m:oMathPara>
                </a14:m>
                <a:endParaRPr lang="he-IL" i="1" dirty="0">
                  <a:latin typeface="Cambria Math" panose="02040503050406030204" pitchFamily="18" charset="0"/>
                  <a:ea typeface="Cambria Math" panose="02040503050406030204" pitchFamily="18" charset="0"/>
                  <a:cs typeface="Gisha" panose="020B0502040204020203" pitchFamily="34" charset="-79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8" y="3036393"/>
                <a:ext cx="6975564" cy="369332"/>
              </a:xfrm>
              <a:prstGeom prst="rect">
                <a:avLst/>
              </a:prstGeom>
              <a:blipFill>
                <a:blip r:embed="rId3"/>
                <a:stretch>
                  <a:fillRect t="-8197" r="-699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637496" y="78723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מבנה הדיסק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937549" y="1049138"/>
            <a:ext cx="10860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הדיסק מורכים מ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משטחים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Platter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), כל משטח מורכב 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ממסילות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(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Track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).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 מסילה מכילה את 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אותה כמות הנתונים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ללא קשר לרדיוס שלה (צפיפות הנתונים משתנה)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אוסף כל המסילות בעלות אותו הרדיוס בכל המשטחים נקרא 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גליל/צילינדר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כל מסילה מחולקת ל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בלוקים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(גוש/סקטור). כמות הבלוקים במסילה נקבעת בדר"כ ע"י היצרן.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04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637496" y="78723"/>
            <a:ext cx="4384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מבנה הדיסק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3" name="Straight Arrow Connector 202"/>
          <p:cNvCxnSpPr/>
          <p:nvPr/>
        </p:nvCxnSpPr>
        <p:spPr>
          <a:xfrm flipH="1" flipV="1">
            <a:off x="4689117" y="4840535"/>
            <a:ext cx="380365" cy="115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690211" y="48973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דיסקה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976583" y="2263418"/>
            <a:ext cx="412407" cy="1501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8073" y="167929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ראש</a:t>
            </a:r>
          </a:p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קורא-כותב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8" name="Freeform 237"/>
          <p:cNvSpPr/>
          <p:nvPr/>
        </p:nvSpPr>
        <p:spPr>
          <a:xfrm flipH="1">
            <a:off x="1422791" y="5064582"/>
            <a:ext cx="606948" cy="157163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  <a:gd name="connsiteX0" fmla="*/ 742950 w 742950"/>
              <a:gd name="connsiteY0" fmla="*/ 125730 h 125730"/>
              <a:gd name="connsiteX1" fmla="*/ 234315 w 742950"/>
              <a:gd name="connsiteY1" fmla="*/ 120015 h 125730"/>
              <a:gd name="connsiteX2" fmla="*/ 0 w 742950"/>
              <a:gd name="connsiteY2" fmla="*/ 0 h 125730"/>
              <a:gd name="connsiteX3" fmla="*/ 241935 w 742950"/>
              <a:gd name="connsiteY3" fmla="*/ 121920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25730">
                <a:moveTo>
                  <a:pt x="742950" y="125730"/>
                </a:moveTo>
                <a:lnTo>
                  <a:pt x="234315" y="120015"/>
                </a:lnTo>
                <a:lnTo>
                  <a:pt x="0" y="0"/>
                </a:lnTo>
                <a:lnTo>
                  <a:pt x="241935" y="121920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684764" y="4350052"/>
            <a:ext cx="3012861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>
            <a:spLocks/>
          </p:cNvSpPr>
          <p:nvPr/>
        </p:nvSpPr>
        <p:spPr>
          <a:xfrm>
            <a:off x="2987913" y="4719112"/>
            <a:ext cx="403560" cy="114233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6"/>
          <p:cNvSpPr/>
          <p:nvPr/>
        </p:nvSpPr>
        <p:spPr>
          <a:xfrm flipH="1">
            <a:off x="1422791" y="4603421"/>
            <a:ext cx="672312" cy="330996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64795">
                <a:moveTo>
                  <a:pt x="822960" y="125730"/>
                </a:moveTo>
                <a:lnTo>
                  <a:pt x="314325" y="120015"/>
                </a:lnTo>
                <a:lnTo>
                  <a:pt x="80010" y="0"/>
                </a:lnTo>
                <a:lnTo>
                  <a:pt x="321945" y="121920"/>
                </a:lnTo>
                <a:lnTo>
                  <a:pt x="0" y="264795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678852" y="3887294"/>
            <a:ext cx="3012861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/>
          </p:cNvSpPr>
          <p:nvPr/>
        </p:nvSpPr>
        <p:spPr>
          <a:xfrm>
            <a:off x="2982001" y="4256354"/>
            <a:ext cx="403560" cy="114233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 flipH="1">
            <a:off x="1422791" y="4140663"/>
            <a:ext cx="672312" cy="330996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64795">
                <a:moveTo>
                  <a:pt x="822960" y="125730"/>
                </a:moveTo>
                <a:lnTo>
                  <a:pt x="314325" y="120015"/>
                </a:lnTo>
                <a:lnTo>
                  <a:pt x="80010" y="0"/>
                </a:lnTo>
                <a:lnTo>
                  <a:pt x="321945" y="121920"/>
                </a:lnTo>
                <a:lnTo>
                  <a:pt x="0" y="264795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78852" y="3433392"/>
            <a:ext cx="3012861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/>
          </p:cNvSpPr>
          <p:nvPr/>
        </p:nvSpPr>
        <p:spPr>
          <a:xfrm>
            <a:off x="2982001" y="3802452"/>
            <a:ext cx="403560" cy="114233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/>
          <p:cNvSpPr/>
          <p:nvPr/>
        </p:nvSpPr>
        <p:spPr>
          <a:xfrm flipH="1">
            <a:off x="1422791" y="3677905"/>
            <a:ext cx="672312" cy="330996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64795">
                <a:moveTo>
                  <a:pt x="822960" y="125730"/>
                </a:moveTo>
                <a:lnTo>
                  <a:pt x="314325" y="120015"/>
                </a:lnTo>
                <a:lnTo>
                  <a:pt x="80010" y="0"/>
                </a:lnTo>
                <a:lnTo>
                  <a:pt x="321945" y="121920"/>
                </a:lnTo>
                <a:lnTo>
                  <a:pt x="0" y="264795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689925" y="2970634"/>
            <a:ext cx="3012861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>
            <a:spLocks/>
          </p:cNvSpPr>
          <p:nvPr/>
        </p:nvSpPr>
        <p:spPr>
          <a:xfrm>
            <a:off x="2993074" y="3339695"/>
            <a:ext cx="403560" cy="114233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3"/>
          <p:cNvSpPr/>
          <p:nvPr/>
        </p:nvSpPr>
        <p:spPr>
          <a:xfrm flipH="1">
            <a:off x="1422791" y="3180465"/>
            <a:ext cx="672312" cy="330996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64795">
                <a:moveTo>
                  <a:pt x="822960" y="125730"/>
                </a:moveTo>
                <a:lnTo>
                  <a:pt x="314325" y="120015"/>
                </a:lnTo>
                <a:lnTo>
                  <a:pt x="80010" y="0"/>
                </a:lnTo>
                <a:lnTo>
                  <a:pt x="321945" y="121920"/>
                </a:lnTo>
                <a:lnTo>
                  <a:pt x="0" y="264795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677350" y="2494182"/>
            <a:ext cx="3012861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>
            <a:spLocks/>
          </p:cNvSpPr>
          <p:nvPr/>
        </p:nvSpPr>
        <p:spPr>
          <a:xfrm>
            <a:off x="2980499" y="2863242"/>
            <a:ext cx="403560" cy="114233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 flipH="1">
            <a:off x="1422791" y="2729142"/>
            <a:ext cx="672312" cy="330996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64795">
                <a:moveTo>
                  <a:pt x="822960" y="125730"/>
                </a:moveTo>
                <a:lnTo>
                  <a:pt x="314325" y="120015"/>
                </a:lnTo>
                <a:lnTo>
                  <a:pt x="80010" y="0"/>
                </a:lnTo>
                <a:lnTo>
                  <a:pt x="321945" y="121920"/>
                </a:lnTo>
                <a:lnTo>
                  <a:pt x="0" y="264795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1664776" y="2021871"/>
            <a:ext cx="3012860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>
            <a:spLocks/>
          </p:cNvSpPr>
          <p:nvPr/>
        </p:nvSpPr>
        <p:spPr>
          <a:xfrm>
            <a:off x="2967925" y="2390932"/>
            <a:ext cx="403560" cy="114233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1450571" y="2263418"/>
            <a:ext cx="672312" cy="330996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264795">
                <a:moveTo>
                  <a:pt x="822960" y="125730"/>
                </a:moveTo>
                <a:lnTo>
                  <a:pt x="314325" y="120015"/>
                </a:lnTo>
                <a:lnTo>
                  <a:pt x="80010" y="0"/>
                </a:lnTo>
                <a:lnTo>
                  <a:pt x="321945" y="121920"/>
                </a:lnTo>
                <a:lnTo>
                  <a:pt x="0" y="264795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664776" y="1543816"/>
            <a:ext cx="3012860" cy="85235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>
            <a:spLocks/>
          </p:cNvSpPr>
          <p:nvPr/>
        </p:nvSpPr>
        <p:spPr>
          <a:xfrm>
            <a:off x="2967925" y="1917974"/>
            <a:ext cx="403560" cy="114232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/>
          <p:cNvSpPr/>
          <p:nvPr/>
        </p:nvSpPr>
        <p:spPr>
          <a:xfrm flipH="1" flipV="1">
            <a:off x="1431967" y="1939397"/>
            <a:ext cx="606948" cy="126254"/>
          </a:xfrm>
          <a:custGeom>
            <a:avLst/>
            <a:gdLst>
              <a:gd name="connsiteX0" fmla="*/ 885825 w 885825"/>
              <a:gd name="connsiteY0" fmla="*/ 116205 h 211455"/>
              <a:gd name="connsiteX1" fmla="*/ 251460 w 885825"/>
              <a:gd name="connsiteY1" fmla="*/ 116205 h 211455"/>
              <a:gd name="connsiteX2" fmla="*/ 1905 w 885825"/>
              <a:gd name="connsiteY2" fmla="*/ 0 h 211455"/>
              <a:gd name="connsiteX3" fmla="*/ 247650 w 885825"/>
              <a:gd name="connsiteY3" fmla="*/ 112395 h 211455"/>
              <a:gd name="connsiteX4" fmla="*/ 0 w 885825"/>
              <a:gd name="connsiteY4" fmla="*/ 211455 h 21145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4795 w 902970"/>
              <a:gd name="connsiteY3" fmla="*/ 112395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68605 w 902970"/>
              <a:gd name="connsiteY1" fmla="*/ 11620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902970 w 902970"/>
              <a:gd name="connsiteY0" fmla="*/ 116205 h 238125"/>
              <a:gd name="connsiteX1" fmla="*/ 253365 w 902970"/>
              <a:gd name="connsiteY1" fmla="*/ 120015 h 238125"/>
              <a:gd name="connsiteX2" fmla="*/ 19050 w 902970"/>
              <a:gd name="connsiteY2" fmla="*/ 0 h 238125"/>
              <a:gd name="connsiteX3" fmla="*/ 260985 w 902970"/>
              <a:gd name="connsiteY3" fmla="*/ 121920 h 238125"/>
              <a:gd name="connsiteX4" fmla="*/ 0 w 902970"/>
              <a:gd name="connsiteY4" fmla="*/ 238125 h 238125"/>
              <a:gd name="connsiteX0" fmla="*/ 762000 w 762000"/>
              <a:gd name="connsiteY0" fmla="*/ 125730 h 238125"/>
              <a:gd name="connsiteX1" fmla="*/ 253365 w 762000"/>
              <a:gd name="connsiteY1" fmla="*/ 120015 h 238125"/>
              <a:gd name="connsiteX2" fmla="*/ 19050 w 762000"/>
              <a:gd name="connsiteY2" fmla="*/ 0 h 238125"/>
              <a:gd name="connsiteX3" fmla="*/ 260985 w 762000"/>
              <a:gd name="connsiteY3" fmla="*/ 121920 h 238125"/>
              <a:gd name="connsiteX4" fmla="*/ 0 w 762000"/>
              <a:gd name="connsiteY4" fmla="*/ 238125 h 238125"/>
              <a:gd name="connsiteX0" fmla="*/ 822960 w 822960"/>
              <a:gd name="connsiteY0" fmla="*/ 125730 h 264795"/>
              <a:gd name="connsiteX1" fmla="*/ 314325 w 822960"/>
              <a:gd name="connsiteY1" fmla="*/ 120015 h 264795"/>
              <a:gd name="connsiteX2" fmla="*/ 80010 w 822960"/>
              <a:gd name="connsiteY2" fmla="*/ 0 h 264795"/>
              <a:gd name="connsiteX3" fmla="*/ 321945 w 822960"/>
              <a:gd name="connsiteY3" fmla="*/ 121920 h 264795"/>
              <a:gd name="connsiteX4" fmla="*/ 0 w 822960"/>
              <a:gd name="connsiteY4" fmla="*/ 264795 h 264795"/>
              <a:gd name="connsiteX0" fmla="*/ 742950 w 742950"/>
              <a:gd name="connsiteY0" fmla="*/ 125730 h 125730"/>
              <a:gd name="connsiteX1" fmla="*/ 234315 w 742950"/>
              <a:gd name="connsiteY1" fmla="*/ 120015 h 125730"/>
              <a:gd name="connsiteX2" fmla="*/ 0 w 742950"/>
              <a:gd name="connsiteY2" fmla="*/ 0 h 125730"/>
              <a:gd name="connsiteX3" fmla="*/ 241935 w 742950"/>
              <a:gd name="connsiteY3" fmla="*/ 121920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25730">
                <a:moveTo>
                  <a:pt x="742950" y="125730"/>
                </a:moveTo>
                <a:lnTo>
                  <a:pt x="234315" y="120015"/>
                </a:lnTo>
                <a:lnTo>
                  <a:pt x="0" y="0"/>
                </a:lnTo>
                <a:lnTo>
                  <a:pt x="241935" y="121920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rc 241"/>
          <p:cNvSpPr/>
          <p:nvPr/>
        </p:nvSpPr>
        <p:spPr>
          <a:xfrm rot="18000415">
            <a:off x="4150721" y="1683227"/>
            <a:ext cx="1093808" cy="963299"/>
          </a:xfrm>
          <a:prstGeom prst="arc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Arc 253"/>
          <p:cNvSpPr/>
          <p:nvPr/>
        </p:nvSpPr>
        <p:spPr>
          <a:xfrm rot="7858511">
            <a:off x="4061543" y="1390250"/>
            <a:ext cx="1093808" cy="963299"/>
          </a:xfrm>
          <a:prstGeom prst="arc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64944" y="1616851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משטח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961943" y="1939397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600" dirty="0" smtClean="0">
                <a:solidFill>
                  <a:srgbClr val="FF0000"/>
                </a:solidFill>
              </a:rPr>
              <a:t>משטח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3" name="Oval 372"/>
          <p:cNvSpPr/>
          <p:nvPr/>
        </p:nvSpPr>
        <p:spPr>
          <a:xfrm>
            <a:off x="6510018" y="1225375"/>
            <a:ext cx="4437321" cy="4434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>
            <a:spLocks/>
          </p:cNvSpPr>
          <p:nvPr/>
        </p:nvSpPr>
        <p:spPr>
          <a:xfrm>
            <a:off x="6783367" y="1499695"/>
            <a:ext cx="3886200" cy="3886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>
            <a:spLocks/>
          </p:cNvSpPr>
          <p:nvPr/>
        </p:nvSpPr>
        <p:spPr>
          <a:xfrm>
            <a:off x="7057687" y="1774015"/>
            <a:ext cx="3337560" cy="33375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>
            <a:spLocks/>
          </p:cNvSpPr>
          <p:nvPr/>
        </p:nvSpPr>
        <p:spPr>
          <a:xfrm>
            <a:off x="7332007" y="2048335"/>
            <a:ext cx="2788920" cy="27889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/>
          <p:cNvGrpSpPr/>
          <p:nvPr/>
        </p:nvGrpSpPr>
        <p:grpSpPr>
          <a:xfrm>
            <a:off x="7332007" y="2053608"/>
            <a:ext cx="2788920" cy="2788920"/>
            <a:chOff x="1818084" y="680288"/>
            <a:chExt cx="2788920" cy="2788920"/>
          </a:xfrm>
        </p:grpSpPr>
        <p:cxnSp>
          <p:nvCxnSpPr>
            <p:cNvPr id="378" name="Straight Connector 377"/>
            <p:cNvCxnSpPr>
              <a:stCxn id="376" idx="6"/>
              <a:endCxn id="386" idx="6"/>
            </p:cNvCxnSpPr>
            <p:nvPr/>
          </p:nvCxnSpPr>
          <p:spPr>
            <a:xfrm flipH="1">
              <a:off x="4334895" y="2074748"/>
              <a:ext cx="272109" cy="703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76" idx="5"/>
              <a:endCxn id="386" idx="5"/>
            </p:cNvCxnSpPr>
            <p:nvPr/>
          </p:nvCxnSpPr>
          <p:spPr>
            <a:xfrm flipH="1" flipV="1">
              <a:off x="4006814" y="2873837"/>
              <a:ext cx="191762" cy="186943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376" idx="7"/>
              <a:endCxn id="386" idx="7"/>
            </p:cNvCxnSpPr>
            <p:nvPr/>
          </p:nvCxnSpPr>
          <p:spPr>
            <a:xfrm flipH="1">
              <a:off x="4006814" y="1088716"/>
              <a:ext cx="191762" cy="201003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76" idx="0"/>
              <a:endCxn id="386" idx="0"/>
            </p:cNvCxnSpPr>
            <p:nvPr/>
          </p:nvCxnSpPr>
          <p:spPr>
            <a:xfrm>
              <a:off x="3212544" y="680288"/>
              <a:ext cx="2211" cy="28135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76" idx="1"/>
              <a:endCxn id="386" idx="1"/>
            </p:cNvCxnSpPr>
            <p:nvPr/>
          </p:nvCxnSpPr>
          <p:spPr>
            <a:xfrm>
              <a:off x="2226512" y="1088716"/>
              <a:ext cx="196184" cy="201003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376" idx="2"/>
              <a:endCxn id="386" idx="2"/>
            </p:cNvCxnSpPr>
            <p:nvPr/>
          </p:nvCxnSpPr>
          <p:spPr>
            <a:xfrm>
              <a:off x="1818084" y="2074748"/>
              <a:ext cx="276531" cy="703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stCxn id="376" idx="4"/>
              <a:endCxn id="386" idx="4"/>
            </p:cNvCxnSpPr>
            <p:nvPr/>
          </p:nvCxnSpPr>
          <p:spPr>
            <a:xfrm flipV="1">
              <a:off x="3212544" y="3201918"/>
              <a:ext cx="2211" cy="26729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376" idx="3"/>
              <a:endCxn id="386" idx="3"/>
            </p:cNvCxnSpPr>
            <p:nvPr/>
          </p:nvCxnSpPr>
          <p:spPr>
            <a:xfrm flipV="1">
              <a:off x="2226512" y="2873837"/>
              <a:ext cx="196184" cy="186943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Oval 385"/>
          <p:cNvSpPr>
            <a:spLocks/>
          </p:cNvSpPr>
          <p:nvPr/>
        </p:nvSpPr>
        <p:spPr>
          <a:xfrm>
            <a:off x="7608538" y="2329685"/>
            <a:ext cx="2240280" cy="22402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>
            <a:spLocks/>
          </p:cNvSpPr>
          <p:nvPr/>
        </p:nvSpPr>
        <p:spPr>
          <a:xfrm>
            <a:off x="7880647" y="2596975"/>
            <a:ext cx="1691640" cy="1691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/>
          <p:cNvSpPr>
            <a:spLocks/>
          </p:cNvSpPr>
          <p:nvPr/>
        </p:nvSpPr>
        <p:spPr>
          <a:xfrm>
            <a:off x="8154967" y="2871295"/>
            <a:ext cx="1143000" cy="1143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/>
          <p:cNvSpPr>
            <a:spLocks/>
          </p:cNvSpPr>
          <p:nvPr/>
        </p:nvSpPr>
        <p:spPr>
          <a:xfrm>
            <a:off x="8429287" y="3145615"/>
            <a:ext cx="594360" cy="594360"/>
          </a:xfrm>
          <a:prstGeom prst="ellipse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0" name="Group 389"/>
          <p:cNvGrpSpPr/>
          <p:nvPr/>
        </p:nvGrpSpPr>
        <p:grpSpPr>
          <a:xfrm>
            <a:off x="6514170" y="1225375"/>
            <a:ext cx="4437321" cy="4434840"/>
            <a:chOff x="6512230" y="1218345"/>
            <a:chExt cx="4437321" cy="4434840"/>
          </a:xfrm>
        </p:grpSpPr>
        <p:cxnSp>
          <p:nvCxnSpPr>
            <p:cNvPr id="391" name="Straight Connector 390"/>
            <p:cNvCxnSpPr>
              <a:stCxn id="373" idx="2"/>
              <a:endCxn id="389" idx="2"/>
            </p:cNvCxnSpPr>
            <p:nvPr/>
          </p:nvCxnSpPr>
          <p:spPr>
            <a:xfrm>
              <a:off x="6512230" y="3435765"/>
              <a:ext cx="1919269" cy="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73" idx="1"/>
              <a:endCxn id="389" idx="1"/>
            </p:cNvCxnSpPr>
            <p:nvPr/>
          </p:nvCxnSpPr>
          <p:spPr>
            <a:xfrm>
              <a:off x="7162061" y="1867812"/>
              <a:ext cx="1356480" cy="1357815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73" idx="0"/>
              <a:endCxn id="389" idx="0"/>
            </p:cNvCxnSpPr>
            <p:nvPr/>
          </p:nvCxnSpPr>
          <p:spPr>
            <a:xfrm flipH="1">
              <a:off x="8728679" y="1218345"/>
              <a:ext cx="2212" cy="192024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73" idx="7"/>
              <a:endCxn id="389" idx="7"/>
            </p:cNvCxnSpPr>
            <p:nvPr/>
          </p:nvCxnSpPr>
          <p:spPr>
            <a:xfrm flipH="1">
              <a:off x="8938817" y="1867812"/>
              <a:ext cx="1360903" cy="1357815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73" idx="6"/>
              <a:endCxn id="389" idx="6"/>
            </p:cNvCxnSpPr>
            <p:nvPr/>
          </p:nvCxnSpPr>
          <p:spPr>
            <a:xfrm flipH="1">
              <a:off x="9025859" y="3435765"/>
              <a:ext cx="1923692" cy="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373" idx="5"/>
              <a:endCxn id="389" idx="5"/>
            </p:cNvCxnSpPr>
            <p:nvPr/>
          </p:nvCxnSpPr>
          <p:spPr>
            <a:xfrm flipH="1" flipV="1">
              <a:off x="8938817" y="3645903"/>
              <a:ext cx="1360903" cy="1357815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>
              <a:stCxn id="373" idx="4"/>
              <a:endCxn id="389" idx="4"/>
            </p:cNvCxnSpPr>
            <p:nvPr/>
          </p:nvCxnSpPr>
          <p:spPr>
            <a:xfrm flipH="1" flipV="1">
              <a:off x="8728679" y="3732945"/>
              <a:ext cx="2212" cy="1920240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stCxn id="373" idx="3"/>
              <a:endCxn id="389" idx="3"/>
            </p:cNvCxnSpPr>
            <p:nvPr/>
          </p:nvCxnSpPr>
          <p:spPr>
            <a:xfrm flipV="1">
              <a:off x="7162061" y="3645903"/>
              <a:ext cx="1356480" cy="1357815"/>
            </a:xfrm>
            <a:prstGeom prst="line">
              <a:avLst/>
            </a:prstGeom>
            <a:ln w="2222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Arrow Connector 414"/>
          <p:cNvCxnSpPr/>
          <p:nvPr/>
        </p:nvCxnSpPr>
        <p:spPr>
          <a:xfrm>
            <a:off x="6696064" y="2048335"/>
            <a:ext cx="525021" cy="4458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6178031" y="16790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מסילה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5" name="Straight Arrow Connector 424"/>
          <p:cNvCxnSpPr/>
          <p:nvPr/>
        </p:nvCxnSpPr>
        <p:spPr>
          <a:xfrm flipV="1">
            <a:off x="6509888" y="3880693"/>
            <a:ext cx="1042593" cy="933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6" name="TextBox 425"/>
          <p:cNvSpPr txBox="1"/>
          <p:nvPr/>
        </p:nvSpPr>
        <p:spPr>
          <a:xfrm>
            <a:off x="5948833" y="4767873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בלוק/גוש</a:t>
            </a:r>
          </a:p>
          <a:p>
            <a:pPr algn="ctr"/>
            <a:r>
              <a:rPr lang="he-IL" dirty="0" smtClean="0">
                <a:solidFill>
                  <a:srgbClr val="FF0000"/>
                </a:solidFill>
              </a:rPr>
              <a:t>/סקטור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49" name="Group 448"/>
          <p:cNvGrpSpPr/>
          <p:nvPr/>
        </p:nvGrpSpPr>
        <p:grpSpPr>
          <a:xfrm>
            <a:off x="2256790" y="1731719"/>
            <a:ext cx="1817332" cy="3330183"/>
            <a:chOff x="11219448" y="2462036"/>
            <a:chExt cx="1817332" cy="3330183"/>
          </a:xfrm>
        </p:grpSpPr>
        <p:sp>
          <p:nvSpPr>
            <p:cNvPr id="448" name="Can 447"/>
            <p:cNvSpPr/>
            <p:nvPr/>
          </p:nvSpPr>
          <p:spPr>
            <a:xfrm>
              <a:off x="11219448" y="2462036"/>
              <a:ext cx="1817332" cy="3330183"/>
            </a:xfrm>
            <a:prstGeom prst="ca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11219449" y="2462036"/>
              <a:ext cx="1808212" cy="451343"/>
              <a:chOff x="1072562" y="1112658"/>
              <a:chExt cx="2974137" cy="727356"/>
            </a:xfrm>
          </p:grpSpPr>
          <p:sp>
            <p:nvSpPr>
              <p:cNvPr id="445" name="Oval 444"/>
              <p:cNvSpPr>
                <a:spLocks/>
              </p:cNvSpPr>
              <p:nvPr/>
            </p:nvSpPr>
            <p:spPr>
              <a:xfrm>
                <a:off x="1072562" y="1112658"/>
                <a:ext cx="2974137" cy="72735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>
                <a:spLocks/>
              </p:cNvSpPr>
              <p:nvPr/>
            </p:nvSpPr>
            <p:spPr>
              <a:xfrm>
                <a:off x="1317012" y="1172440"/>
                <a:ext cx="2485238" cy="607791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7" name="Oval 446"/>
            <p:cNvSpPr>
              <a:spLocks/>
            </p:cNvSpPr>
            <p:nvPr/>
          </p:nvSpPr>
          <p:spPr>
            <a:xfrm>
              <a:off x="11923850" y="2631704"/>
              <a:ext cx="403560" cy="114232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0" name="Straight Arrow Connector 449"/>
          <p:cNvCxnSpPr/>
          <p:nvPr/>
        </p:nvCxnSpPr>
        <p:spPr>
          <a:xfrm flipV="1">
            <a:off x="3133664" y="4719113"/>
            <a:ext cx="231089" cy="1010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2475322" y="5652624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גליל/צילינדר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8" dur="2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44" grpId="0"/>
      <p:bldP spid="238" grpId="0" animBg="1"/>
      <p:bldP spid="237" grpId="0" animBg="1"/>
      <p:bldP spid="236" grpId="0" animBg="1"/>
      <p:bldP spid="235" grpId="0" animBg="1"/>
      <p:bldP spid="234" grpId="0" animBg="1"/>
      <p:bldP spid="233" grpId="0" animBg="1"/>
      <p:bldP spid="25" grpId="0" animBg="1"/>
      <p:bldP spid="249" grpId="0" animBg="1"/>
      <p:bldP spid="242" grpId="0" animBg="1"/>
      <p:bldP spid="254" grpId="0" animBg="1"/>
      <p:bldP spid="255" grpId="0"/>
      <p:bldP spid="257" grpId="0"/>
      <p:bldP spid="373" grpId="0" animBg="1"/>
      <p:bldP spid="374" grpId="0" animBg="1"/>
      <p:bldP spid="375" grpId="0" animBg="1"/>
      <p:bldP spid="376" grpId="0" animBg="1"/>
      <p:bldP spid="386" grpId="0" animBg="1"/>
      <p:bldP spid="387" grpId="0" animBg="1"/>
      <p:bldP spid="388" grpId="0" animBg="1"/>
      <p:bldP spid="389" grpId="0" animBg="1"/>
      <p:bldP spid="416" grpId="0"/>
      <p:bldP spid="426" grpId="0"/>
      <p:bldP spid="4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85176" y="78723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יחידות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731520" y="1049138"/>
            <a:ext cx="11066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נכתוב ונקרא מהדיסק ביחידות שנקראות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Allocation Units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, או </a:t>
            </a:r>
            <a:r>
              <a:rPr lang="he-IL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יחידות קריאה/כתיבה</a:t>
            </a: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יחידת ה- </a:t>
            </a:r>
            <a:r>
              <a:rPr lang="en-US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AU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הקטנה ביותר תהיה בגודל של בלוק, כלומר, לא ניתן לכתוב פחות מבלוק.</a:t>
            </a:r>
          </a:p>
          <a:p>
            <a:pPr algn="r" rtl="1">
              <a:lnSpc>
                <a:spcPct val="150000"/>
              </a:lnSpc>
            </a:pPr>
            <a:endParaRPr lang="en-US" sz="2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84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533301" y="78723"/>
            <a:ext cx="4488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אופן הכתיבה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>
            <a:spLocks noChangeAspect="1"/>
          </p:cNvSpPr>
          <p:nvPr/>
        </p:nvSpPr>
        <p:spPr>
          <a:xfrm>
            <a:off x="731520" y="1049138"/>
            <a:ext cx="11066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שיטה 1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כתיבת בלוק אחר בלוק,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מסילה אחר מסילה באותו משטח ולאחר מכן משטח אחר משטח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שיטה זו 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אינה יעילה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– דורשת הזזות רבות של הראש הקורא כותב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שיטה 2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כתיבת בלוק אחר בלוק באותה מסילה באותו צילנדר בכל המשטחים. כשנסיים כתיבה למסילה נעבור למסילה הראשונה בצילנדר הבא.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שיטה זה </a:t>
            </a:r>
            <a:r>
              <a:rPr lang="he-IL" sz="2400" b="1" u="sng" dirty="0" smtClean="0">
                <a:latin typeface="Gisha" panose="020B0502040204020203" pitchFamily="34" charset="-79"/>
                <a:cs typeface="Gisha" panose="020B0502040204020203" pitchFamily="34" charset="-79"/>
              </a:rPr>
              <a:t>עדיפה</a:t>
            </a:r>
            <a:r>
              <a:rPr lang="he-IL" sz="2400" dirty="0" smtClean="0">
                <a:latin typeface="Gisha" panose="020B0502040204020203" pitchFamily="34" charset="-79"/>
                <a:cs typeface="Gisha" panose="020B0502040204020203" pitchFamily="34" charset="-79"/>
              </a:rPr>
              <a:t> – חיסכון בזמן הזזת הראש הקורא כותב שנדרש בשיטה הראשונה</a:t>
            </a:r>
          </a:p>
        </p:txBody>
      </p:sp>
    </p:spTree>
    <p:extLst>
      <p:ext uri="{BB962C8B-B14F-4D97-AF65-F5344CB8AC3E}">
        <p14:creationId xmlns:p14="http://schemas.microsoft.com/office/powerpoint/2010/main" val="26315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85176" y="78723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יחידות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26720" y="884021"/>
                <a:ext cx="11409803" cy="5679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2400" b="1" u="sng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דוגמא</a:t>
                </a:r>
                <a:endParaRPr lang="he-IL" sz="14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באיזה מן המקרים הבאים יהיה ניצול מירבי של 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הבלוק 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בהנ</a:t>
                </a:r>
                <a:r>
                  <a:rPr lang="he-IL" sz="22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ת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ן שגודל בלוק הוא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0.5KB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?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אין פיצול רשומות בין בלוקים. גודל רשומות –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100B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,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300B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,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256B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,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60B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(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1KB= 1024B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)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u="sng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שלבי החישוב: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/>
                </a:r>
                <a:b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</a:b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1. נחשב כמה רשומות נכנסות בכל בלוק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𝑆𝑖𝑧𝑒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</m:den>
                    </m:f>
                  </m:oMath>
                </a14:m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2. נעגל למטה- לא ניתן לכתוב חלק מרשומה לבלוק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3. נחשב את ניצול הבלוק על ידי חלוקת גודל המידע שיכתב לבלוק בגודל הבלוק עצמו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𝑠𝑖𝑧𝑒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𝑋𝑅𝑒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𝑐𝑜𝑟𝑑𝑠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𝑛𝑢𝑚𝑏𝑒𝑟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𝑆𝑖𝑧𝑒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</m:den>
                    </m:f>
                  </m:oMath>
                </a14:m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884021"/>
                <a:ext cx="11409803" cy="5679568"/>
              </a:xfrm>
              <a:prstGeom prst="rect">
                <a:avLst/>
              </a:prstGeom>
              <a:blipFill>
                <a:blip r:embed="rId2"/>
                <a:stretch>
                  <a:fillRect r="-801" b="-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85176" y="78723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יחידות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26720" y="884021"/>
                <a:ext cx="11409803" cy="595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2400" b="1" u="sng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דוגמא</a:t>
                </a:r>
                <a:endParaRPr lang="he-IL" sz="14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באיזה מן המקרים הבאים יהיה ניצול מירבי של הגוש בהנ</a:t>
                </a:r>
                <a:r>
                  <a:rPr lang="he-IL" sz="22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ת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ן שגודל בלוק הוא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0.5KB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?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 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אין פיצול רשומות בין בלוקים. גודל רשומות –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100B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,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300B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,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256B</a:t>
                </a:r>
                <a:r>
                  <a:rPr lang="he-IL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,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60B</a:t>
                </a:r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algn="r" rtl="1">
                  <a:lnSpc>
                    <a:spcPct val="150000"/>
                  </a:lnSpc>
                </a:pPr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R = 100B</a:t>
                </a:r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he-IL" sz="220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100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/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5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12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5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𝑟𝑒𝑐𝑜𝑟𝑑𝑠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→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5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100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</m:t>
                            </m:r>
                          </m:den>
                        </m:f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𝐵𝑙𝑜𝑐𝑘</m:t>
                            </m:r>
                          </m:den>
                        </m:f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97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%</m:t>
                    </m:r>
                  </m:oMath>
                </a14:m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R = 3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00B</a:t>
                </a:r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he-IL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00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/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1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70</m:t>
                    </m:r>
                    <m:r>
                      <a:rPr lang="en-US" sz="220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1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𝑟𝑒𝑐𝑜𝑟𝑑𝑠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→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he-IL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×</m:t>
                        </m:r>
                        <m:r>
                          <a:rPr lang="he-IL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00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</m:t>
                            </m:r>
                          </m:den>
                        </m:f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𝐵𝑙𝑜𝑐𝑘</m:t>
                            </m:r>
                          </m:den>
                        </m:f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58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6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%</m:t>
                    </m:r>
                  </m:oMath>
                </a14:m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884021"/>
                <a:ext cx="11409803" cy="5953040"/>
              </a:xfrm>
              <a:prstGeom prst="rect">
                <a:avLst/>
              </a:prstGeom>
              <a:blipFill rotWithShape="0">
                <a:blip r:embed="rId2"/>
                <a:stretch>
                  <a:fillRect l="-801" r="-801" b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185176" y="78723"/>
            <a:ext cx="583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דיסק קשיח – יחידות קריאה וכתיבה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26720" y="884021"/>
                <a:ext cx="11409803" cy="393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R = 256B</a:t>
                </a:r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he-IL" sz="220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256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/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2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→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256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</m:t>
                            </m:r>
                          </m:den>
                        </m:f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𝐵𝑙𝑜𝑐𝑘𝑠</m:t>
                            </m:r>
                          </m:den>
                        </m:f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100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%</m:t>
                    </m:r>
                  </m:oMath>
                </a14:m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Gisha" panose="020B0502040204020203" pitchFamily="34" charset="-79"/>
                    <a:cs typeface="Gisha" panose="020B0502040204020203" pitchFamily="34" charset="-79"/>
                  </a:rPr>
                  <a:t>R = </a:t>
                </a:r>
                <a:r>
                  <a:rPr lang="en-US" sz="2200" dirty="0" smtClean="0">
                    <a:latin typeface="Gisha" panose="020B0502040204020203" pitchFamily="34" charset="-79"/>
                    <a:cs typeface="Gisha" panose="020B0502040204020203" pitchFamily="34" charset="-79"/>
                  </a:rPr>
                  <a:t>60B</a:t>
                </a:r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he-IL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60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/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8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53</m:t>
                    </m:r>
                    <m:r>
                      <a:rPr lang="en-US" sz="2200">
                        <a:latin typeface="Cambria Math" panose="02040503050406030204" pitchFamily="18" charset="0"/>
                        <a:cs typeface="Gisha" panose="020B0502040204020203" pitchFamily="34" charset="-79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8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𝑟𝑒𝑐𝑜𝑟𝑑𝑠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𝐵𝑙𝑜𝑐𝑘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→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8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𝑅𝑒𝑐𝑜𝑟𝑑𝑠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 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60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𝑅</m:t>
                            </m:r>
                          </m:den>
                        </m:f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isha" panose="020B0502040204020203" pitchFamily="34" charset="-79"/>
                          </a:rPr>
                          <m:t>512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isha" panose="020B0502040204020203" pitchFamily="34" charset="-79"/>
                              </a:rPr>
                              <m:t>𝐵𝑙𝑜𝑐𝑘𝑠</m:t>
                            </m:r>
                          </m:den>
                        </m:f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93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7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sha" panose="020B0502040204020203" pitchFamily="34" charset="-79"/>
                      </a:rPr>
                      <m:t>%</m:t>
                    </m:r>
                  </m:oMath>
                </a14:m>
                <a:endParaRPr lang="he-IL" sz="2200" dirty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  <a:p>
                <a:pPr marL="800100" lvl="1" indent="-342900" algn="r" rtl="1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endParaRPr lang="he-IL" sz="2200" dirty="0" smtClean="0">
                  <a:latin typeface="Gisha" panose="020B0502040204020203" pitchFamily="34" charset="-79"/>
                  <a:cs typeface="Gisha" panose="020B0502040204020203" pitchFamily="34" charset="-79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884021"/>
                <a:ext cx="11409803" cy="3931846"/>
              </a:xfrm>
              <a:prstGeom prst="rect">
                <a:avLst/>
              </a:prstGeom>
              <a:blipFill rotWithShape="0">
                <a:blip r:embed="rId2"/>
                <a:stretch>
                  <a:fillRect r="-641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3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1068</Words>
  <Application>Microsoft Office PowerPoint</Application>
  <PresentationFormat>Widescreen</PresentationFormat>
  <Paragraphs>173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Gisha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OfirDvir</cp:lastModifiedBy>
  <cp:revision>173</cp:revision>
  <dcterms:created xsi:type="dcterms:W3CDTF">2016-03-01T13:50:43Z</dcterms:created>
  <dcterms:modified xsi:type="dcterms:W3CDTF">2019-03-13T15:36:16Z</dcterms:modified>
</cp:coreProperties>
</file>