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6" r:id="rId4"/>
    <p:sldId id="307" r:id="rId5"/>
    <p:sldId id="275" r:id="rId6"/>
    <p:sldId id="280" r:id="rId7"/>
    <p:sldId id="265" r:id="rId8"/>
    <p:sldId id="266" r:id="rId9"/>
    <p:sldId id="277" r:id="rId10"/>
    <p:sldId id="308" r:id="rId11"/>
    <p:sldId id="309" r:id="rId12"/>
    <p:sldId id="278" r:id="rId13"/>
    <p:sldId id="310" r:id="rId14"/>
    <p:sldId id="311" r:id="rId15"/>
    <p:sldId id="312" r:id="rId16"/>
    <p:sldId id="281" r:id="rId17"/>
    <p:sldId id="282" r:id="rId18"/>
    <p:sldId id="283" r:id="rId19"/>
    <p:sldId id="284" r:id="rId20"/>
    <p:sldId id="286" r:id="rId21"/>
    <p:sldId id="313" r:id="rId22"/>
    <p:sldId id="285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261" r:id="rId32"/>
    <p:sldId id="271" r:id="rId33"/>
    <p:sldId id="298" r:id="rId34"/>
    <p:sldId id="315" r:id="rId35"/>
    <p:sldId id="299" r:id="rId36"/>
    <p:sldId id="300" r:id="rId37"/>
    <p:sldId id="314" r:id="rId38"/>
    <p:sldId id="297" r:id="rId39"/>
    <p:sldId id="301" r:id="rId40"/>
    <p:sldId id="302" r:id="rId41"/>
    <p:sldId id="303" r:id="rId42"/>
    <p:sldId id="296" r:id="rId43"/>
    <p:sldId id="304" r:id="rId4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5E6E-154A-4D3B-BA4C-04F7C79D7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901DE-6789-4B69-B679-21988C524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0BC50-AF11-4519-99D5-431F8B45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1447-8E2B-41CD-805D-9481E3FBCBEA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EA9D-C77A-4A88-AB36-5D1AE174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F0C31-B67E-40AD-8E5C-0DBC586E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010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ECE5-6081-4EC2-8742-202D18D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CA449-C89E-4E32-8AE1-50C51F304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66E8-2B28-4A6A-9619-2F91898C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1447-8E2B-41CD-805D-9481E3FBCBEA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FDD7F-4B5C-42F0-A904-98B67A89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44E48-1ED8-42CA-98C1-8B32F3AB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312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7F18E-7DC6-4A1D-A41D-A43ACD393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8E50C-6232-4E85-865B-2B9B84446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626A7-1CBA-4B5F-A740-64944A61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1447-8E2B-41CD-805D-9481E3FBCBEA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FC846-7300-47D2-9406-ECC3CC06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D3438-982E-4848-8A0E-4D6F39BC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232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7C0C-55AE-43DD-8437-D732D203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46F7C-786F-43D9-8097-F14A2766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7D828-DF14-482D-9149-CA5C6800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1447-8E2B-41CD-805D-9481E3FBCBEA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6678-13CC-4725-9D2F-E46C0040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2CFD6-7CF9-4E80-924C-1261CF33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515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A6C3-C886-4728-B752-7AE80012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F1FCF-3A8A-4CC9-AB45-332569B99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FF65F-0DFF-4D4B-95B5-ACA962E0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1447-8E2B-41CD-805D-9481E3FBCBEA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780B-A2A2-420F-BCC5-193CF63D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119D0-238E-4366-B085-D3B86587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224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5844-B5E1-4F15-A54A-613F0C2E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D4B2-0670-4488-B0D2-C89F658C9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208E8-5CE6-4E99-9289-81A7F2936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09B8B-A0D7-44BD-A012-DDD7628F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1447-8E2B-41CD-805D-9481E3FBCBEA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D8C8A-1235-4A5E-B5B0-6942549E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1BFC5-555D-478A-9EB1-E3F7FEA7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48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0354-5F8D-4B10-A160-23FFF330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D5946-9EBF-469C-9673-855A38B7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7E19C-9FCA-460E-964F-380862A85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5010C-230B-4E91-ABB1-3476862AC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168E9-1233-46BE-B3B3-CE8F9067F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40D3B-AD4C-4FEC-9EB1-852D72D5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1447-8E2B-41CD-805D-9481E3FBCBEA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0F1B7-93A2-4AD2-911B-B014B56B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3AEBD-563F-46BC-A6D7-500F6F7E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90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474B-25EE-4127-88AA-4DB06635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8820C-AB0F-417D-A25E-A9FAF116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1447-8E2B-41CD-805D-9481E3FBCBEA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94278-8D30-4024-8293-2CC3DD7F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585FA-37F0-4DF9-819A-197A8D45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879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1E8D5-19CB-4977-895C-FF6F88FD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1447-8E2B-41CD-805D-9481E3FBCBEA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C4F4A-C36F-476D-AC77-B1F7DAE3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C0CAC-5DFC-4176-AECB-3E28EE91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465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AD10-0784-4F93-A839-7723C3DB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A91D-F531-4730-BAB9-0124E46A5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8F538-05B3-4A55-B3C2-5D7735E2A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381B8-28A9-47F4-8326-91A88B4D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1447-8E2B-41CD-805D-9481E3FBCBEA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6F9B3-6446-4838-99B5-B2FA4BCC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AA186-D82B-4FEA-AD1F-2602F4B8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090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35E4-6E62-4F7D-B03B-841D99DD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A4F08-59A3-4A10-9529-C5C7DC20A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2F7B7-9A86-4AD3-A2A2-3642CAD56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3FAA6-6EB3-48BF-AC09-88424C74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1447-8E2B-41CD-805D-9481E3FBCBEA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25409-8A29-4FFB-B908-728116A7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739B0-7618-49BD-AD0F-59BC34F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830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3CF14-061C-4C5A-9749-60CDB6F5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9FCA9-3768-471E-97B0-A071ABFC2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97E5D-7436-4BAC-888F-C2787DE42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1447-8E2B-41CD-805D-9481E3FBCBEA}" type="datetimeFigureOut">
              <a:rPr lang="he-IL" smtClean="0"/>
              <a:t>ז'/ניסן/תש"פ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D8D28-37D8-4A9A-BF9E-FAE45FDCC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FC0DC-ACEB-43E6-A425-03C5883EB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0B3B2-8C2B-48CC-ACEC-F8A401B6CA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333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ldarda@post.bgu.ac.i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f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40489-C0AB-4452-AB95-2DE7E5BB5C83}"/>
              </a:ext>
            </a:extLst>
          </p:cNvPr>
          <p:cNvSpPr txBox="1"/>
          <p:nvPr/>
        </p:nvSpPr>
        <p:spPr>
          <a:xfrm>
            <a:off x="1785891" y="3577701"/>
            <a:ext cx="8620218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dirty="0"/>
              <a:t>אלדר דדון</a:t>
            </a:r>
          </a:p>
          <a:p>
            <a:pPr algn="ctr" rtl="1"/>
            <a:endParaRPr lang="he-IL" sz="3200" dirty="0"/>
          </a:p>
          <a:p>
            <a:pPr algn="ctr" rtl="1"/>
            <a:r>
              <a:rPr lang="en-US" sz="3200" dirty="0"/>
              <a:t>E-mail</a:t>
            </a:r>
            <a:r>
              <a:rPr lang="he-IL" sz="3200" dirty="0"/>
              <a:t>: </a:t>
            </a:r>
            <a:r>
              <a:rPr lang="en-US" sz="3200" dirty="0">
                <a:hlinkClick r:id="rId2"/>
              </a:rPr>
              <a:t>eldarda@post.bgu.ac.il</a:t>
            </a:r>
            <a:endParaRPr lang="en-US" sz="3200" dirty="0"/>
          </a:p>
          <a:p>
            <a:pPr algn="ctr" rtl="1"/>
            <a:endParaRPr lang="en-US" sz="3200" dirty="0"/>
          </a:p>
          <a:p>
            <a:pPr algn="ctr" rtl="1"/>
            <a:r>
              <a:rPr lang="he-IL" sz="3200" dirty="0"/>
              <a:t>שעת קבלה: יום שני 15:00 בתיאום מראש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4B86D-C3E7-4657-89B8-E5E30AA8D7D5}"/>
              </a:ext>
            </a:extLst>
          </p:cNvPr>
          <p:cNvSpPr txBox="1"/>
          <p:nvPr/>
        </p:nvSpPr>
        <p:spPr>
          <a:xfrm>
            <a:off x="844858" y="1036473"/>
            <a:ext cx="10502283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תרגול 2 – סחר בינלאומי</a:t>
            </a:r>
          </a:p>
        </p:txBody>
      </p:sp>
    </p:spTree>
    <p:extLst>
      <p:ext uri="{BB962C8B-B14F-4D97-AF65-F5344CB8AC3E}">
        <p14:creationId xmlns:p14="http://schemas.microsoft.com/office/powerpoint/2010/main" val="271955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4643021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/>
          <p:nvPr/>
        </p:nvCxnSpPr>
        <p:spPr>
          <a:xfrm>
            <a:off x="3284738" y="2281561"/>
            <a:ext cx="2601157" cy="6391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</p:cNvCxnSpPr>
          <p:nvPr/>
        </p:nvCxnSpPr>
        <p:spPr>
          <a:xfrm>
            <a:off x="5885895" y="2920753"/>
            <a:ext cx="1615736" cy="2666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166241-C782-48C0-B9ED-FBF81D59123B}"/>
              </a:ext>
            </a:extLst>
          </p:cNvPr>
          <p:cNvSpPr/>
          <p:nvPr/>
        </p:nvSpPr>
        <p:spPr>
          <a:xfrm>
            <a:off x="5819313" y="2858610"/>
            <a:ext cx="133165" cy="1242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F9F020-3018-49ED-9CCC-9254B3FB516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149359" y="2920754"/>
            <a:ext cx="26699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538AAD-C59A-4048-A3C5-890BFCF2323A}"/>
              </a:ext>
            </a:extLst>
          </p:cNvPr>
          <p:cNvCxnSpPr>
            <a:cxnSpLocks/>
          </p:cNvCxnSpPr>
          <p:nvPr/>
        </p:nvCxnSpPr>
        <p:spPr>
          <a:xfrm>
            <a:off x="5885895" y="2982898"/>
            <a:ext cx="0" cy="26046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841236" y="2873678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5650639" y="5564025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2805724" y="2127672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125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7266376" y="561110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D25765-4D7F-43D0-9D07-965BC632A144}"/>
              </a:ext>
            </a:extLst>
          </p:cNvPr>
          <p:cNvSpPr txBox="1"/>
          <p:nvPr/>
        </p:nvSpPr>
        <p:spPr>
          <a:xfrm>
            <a:off x="3103745" y="122509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5E82EC-039F-4AB5-85F1-B79B21C44C89}"/>
              </a:ext>
            </a:extLst>
          </p:cNvPr>
          <p:cNvSpPr txBox="1"/>
          <p:nvPr/>
        </p:nvSpPr>
        <p:spPr>
          <a:xfrm>
            <a:off x="8020735" y="5386235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014463-EC67-4A23-A35A-B55E588C11D6}"/>
              </a:ext>
            </a:extLst>
          </p:cNvPr>
          <p:cNvSpPr txBox="1"/>
          <p:nvPr/>
        </p:nvSpPr>
        <p:spPr>
          <a:xfrm>
            <a:off x="4753436" y="2693156"/>
            <a:ext cx="6321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0.25</a:t>
            </a:r>
            <a:endParaRPr lang="he-IL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36FB2D-983D-48A0-81DE-C1DACF9B9A7D}"/>
              </a:ext>
            </a:extLst>
          </p:cNvPr>
          <p:cNvSpPr txBox="1"/>
          <p:nvPr/>
        </p:nvSpPr>
        <p:spPr>
          <a:xfrm>
            <a:off x="6708371" y="5256248"/>
            <a:ext cx="6321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1</a:t>
            </a:r>
            <a:endParaRPr lang="he-IL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7CB648-E6AB-4D91-88EE-29255CF9B5AF}"/>
              </a:ext>
            </a:extLst>
          </p:cNvPr>
          <p:cNvCxnSpPr>
            <a:cxnSpLocks/>
          </p:cNvCxnSpPr>
          <p:nvPr/>
        </p:nvCxnSpPr>
        <p:spPr>
          <a:xfrm>
            <a:off x="4753436" y="2601157"/>
            <a:ext cx="0" cy="30044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AF3639-6307-47F7-9814-93BE741A849E}"/>
              </a:ext>
            </a:extLst>
          </p:cNvPr>
          <p:cNvSpPr txBox="1"/>
          <p:nvPr/>
        </p:nvSpPr>
        <p:spPr>
          <a:xfrm>
            <a:off x="2784445" y="2459088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105</a:t>
            </a:r>
            <a:endParaRPr lang="he-IL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B16446-756B-4222-8953-CB7EB049EFCE}"/>
              </a:ext>
            </a:extLst>
          </p:cNvPr>
          <p:cNvCxnSpPr>
            <a:cxnSpLocks/>
          </p:cNvCxnSpPr>
          <p:nvPr/>
        </p:nvCxnSpPr>
        <p:spPr>
          <a:xfrm>
            <a:off x="3254955" y="2593461"/>
            <a:ext cx="1545753" cy="461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28D417-24B3-4ED0-A92B-78276A19374F}"/>
              </a:ext>
            </a:extLst>
          </p:cNvPr>
          <p:cNvSpPr txBox="1"/>
          <p:nvPr/>
        </p:nvSpPr>
        <p:spPr>
          <a:xfrm>
            <a:off x="4996867" y="1704650"/>
            <a:ext cx="118173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נקודת ייצור</a:t>
            </a:r>
          </a:p>
          <a:p>
            <a:pPr algn="r" rtl="1"/>
            <a:r>
              <a:rPr lang="he-IL" sz="1400" dirty="0"/>
              <a:t>ללא מסחר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6CACA3-9D46-420E-A00D-F828566F8EDA}"/>
              </a:ext>
            </a:extLst>
          </p:cNvPr>
          <p:cNvCxnSpPr/>
          <p:nvPr/>
        </p:nvCxnSpPr>
        <p:spPr>
          <a:xfrm flipH="1">
            <a:off x="4800708" y="1981940"/>
            <a:ext cx="692458" cy="61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37E72E8-4848-4739-AE9E-B39675AB4CE2}"/>
              </a:ext>
            </a:extLst>
          </p:cNvPr>
          <p:cNvSpPr/>
          <p:nvPr/>
        </p:nvSpPr>
        <p:spPr>
          <a:xfrm>
            <a:off x="4691456" y="2574372"/>
            <a:ext cx="133165" cy="1242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35C07B0-FA09-4FE5-B626-79B785888365}"/>
                  </a:ext>
                </a:extLst>
              </p:cNvPr>
              <p:cNvSpPr txBox="1"/>
              <p:nvPr/>
            </p:nvSpPr>
            <p:spPr>
              <a:xfrm>
                <a:off x="8326682" y="930609"/>
                <a:ext cx="2881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125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he-IL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35C07B0-FA09-4FE5-B626-79B785888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682" y="930609"/>
                <a:ext cx="2881238" cy="276999"/>
              </a:xfrm>
              <a:prstGeom prst="rect">
                <a:avLst/>
              </a:prstGeom>
              <a:blipFill>
                <a:blip r:embed="rId2"/>
                <a:stretch>
                  <a:fillRect l="-1903" r="-1691" b="-1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F87ED1-18F4-4F2B-B47F-049E6CE6872D}"/>
                  </a:ext>
                </a:extLst>
              </p:cNvPr>
              <p:cNvSpPr txBox="1"/>
              <p:nvPr/>
            </p:nvSpPr>
            <p:spPr>
              <a:xfrm>
                <a:off x="8326682" y="1627747"/>
                <a:ext cx="3287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F87ED1-18F4-4F2B-B47F-049E6CE68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682" y="1627747"/>
                <a:ext cx="3287054" cy="276999"/>
              </a:xfrm>
              <a:prstGeom prst="rect">
                <a:avLst/>
              </a:prstGeom>
              <a:blipFill>
                <a:blip r:embed="rId3"/>
                <a:stretch>
                  <a:fillRect l="-1113" r="-1113" b="-155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37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4643021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/>
          <p:nvPr/>
        </p:nvCxnSpPr>
        <p:spPr>
          <a:xfrm>
            <a:off x="3284738" y="2281561"/>
            <a:ext cx="2601157" cy="6391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</p:cNvCxnSpPr>
          <p:nvPr/>
        </p:nvCxnSpPr>
        <p:spPr>
          <a:xfrm>
            <a:off x="5885895" y="2920753"/>
            <a:ext cx="1615736" cy="2666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166241-C782-48C0-B9ED-FBF81D59123B}"/>
              </a:ext>
            </a:extLst>
          </p:cNvPr>
          <p:cNvSpPr/>
          <p:nvPr/>
        </p:nvSpPr>
        <p:spPr>
          <a:xfrm>
            <a:off x="5819313" y="2858610"/>
            <a:ext cx="133165" cy="1242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F9F020-3018-49ED-9CCC-9254B3FB516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149359" y="2920754"/>
            <a:ext cx="26699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538AAD-C59A-4048-A3C5-890BFCF2323A}"/>
              </a:ext>
            </a:extLst>
          </p:cNvPr>
          <p:cNvCxnSpPr>
            <a:cxnSpLocks/>
          </p:cNvCxnSpPr>
          <p:nvPr/>
        </p:nvCxnSpPr>
        <p:spPr>
          <a:xfrm>
            <a:off x="5885895" y="2982898"/>
            <a:ext cx="0" cy="26046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841236" y="2873678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5650639" y="5564025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2805724" y="2127672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125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7266376" y="561110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D25765-4D7F-43D0-9D07-965BC632A144}"/>
              </a:ext>
            </a:extLst>
          </p:cNvPr>
          <p:cNvSpPr txBox="1"/>
          <p:nvPr/>
        </p:nvSpPr>
        <p:spPr>
          <a:xfrm>
            <a:off x="3103745" y="122509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5E82EC-039F-4AB5-85F1-B79B21C44C89}"/>
              </a:ext>
            </a:extLst>
          </p:cNvPr>
          <p:cNvSpPr txBox="1"/>
          <p:nvPr/>
        </p:nvSpPr>
        <p:spPr>
          <a:xfrm>
            <a:off x="8020735" y="5386235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014463-EC67-4A23-A35A-B55E588C11D6}"/>
              </a:ext>
            </a:extLst>
          </p:cNvPr>
          <p:cNvSpPr txBox="1"/>
          <p:nvPr/>
        </p:nvSpPr>
        <p:spPr>
          <a:xfrm>
            <a:off x="4753436" y="2693156"/>
            <a:ext cx="6321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0.25</a:t>
            </a:r>
            <a:endParaRPr lang="he-IL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36FB2D-983D-48A0-81DE-C1DACF9B9A7D}"/>
              </a:ext>
            </a:extLst>
          </p:cNvPr>
          <p:cNvSpPr txBox="1"/>
          <p:nvPr/>
        </p:nvSpPr>
        <p:spPr>
          <a:xfrm>
            <a:off x="6708371" y="5256248"/>
            <a:ext cx="6321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1</a:t>
            </a:r>
            <a:endParaRPr lang="he-IL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AF3639-6307-47F7-9814-93BE741A849E}"/>
              </a:ext>
            </a:extLst>
          </p:cNvPr>
          <p:cNvSpPr txBox="1"/>
          <p:nvPr/>
        </p:nvSpPr>
        <p:spPr>
          <a:xfrm>
            <a:off x="2784445" y="2459088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105</a:t>
            </a:r>
            <a:endParaRPr lang="he-IL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F7AB9A-8A3E-4E51-82DC-4B4484A6BC6C}"/>
              </a:ext>
            </a:extLst>
          </p:cNvPr>
          <p:cNvSpPr txBox="1"/>
          <p:nvPr/>
        </p:nvSpPr>
        <p:spPr>
          <a:xfrm>
            <a:off x="7352781" y="798990"/>
            <a:ext cx="39645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מחיר יחידת </a:t>
            </a:r>
            <a:r>
              <a:rPr lang="en-US" dirty="0"/>
              <a:t>X</a:t>
            </a:r>
            <a:r>
              <a:rPr lang="he-IL" dirty="0"/>
              <a:t> בעולם הוא 1/3 יחידות אוכל.</a:t>
            </a:r>
          </a:p>
        </p:txBody>
      </p:sp>
    </p:spTree>
    <p:extLst>
      <p:ext uri="{BB962C8B-B14F-4D97-AF65-F5344CB8AC3E}">
        <p14:creationId xmlns:p14="http://schemas.microsoft.com/office/powerpoint/2010/main" val="401200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2456307" y="1189215"/>
            <a:ext cx="7838982" cy="4648442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/>
          <p:nvPr/>
        </p:nvCxnSpPr>
        <p:spPr>
          <a:xfrm>
            <a:off x="2456307" y="2531654"/>
            <a:ext cx="2601157" cy="6391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</p:cNvCxnSpPr>
          <p:nvPr/>
        </p:nvCxnSpPr>
        <p:spPr>
          <a:xfrm>
            <a:off x="5057464" y="3170846"/>
            <a:ext cx="1615736" cy="2666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166241-C782-48C0-B9ED-FBF81D59123B}"/>
              </a:ext>
            </a:extLst>
          </p:cNvPr>
          <p:cNvSpPr/>
          <p:nvPr/>
        </p:nvSpPr>
        <p:spPr>
          <a:xfrm>
            <a:off x="4990882" y="3108703"/>
            <a:ext cx="133165" cy="124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F9F020-3018-49ED-9CCC-9254B3FB516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320928" y="3170847"/>
            <a:ext cx="26699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538AAD-C59A-4048-A3C5-890BFCF2323A}"/>
              </a:ext>
            </a:extLst>
          </p:cNvPr>
          <p:cNvCxnSpPr>
            <a:cxnSpLocks/>
          </p:cNvCxnSpPr>
          <p:nvPr/>
        </p:nvCxnSpPr>
        <p:spPr>
          <a:xfrm>
            <a:off x="5057464" y="3232991"/>
            <a:ext cx="0" cy="26046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012805" y="312377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4822208" y="5814118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1977293" y="2377765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125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6437945" y="5861194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200</a:t>
            </a:r>
            <a:endParaRPr lang="he-IL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1BD989-9B49-4925-8EEE-1AA21AE1C6EE}"/>
              </a:ext>
            </a:extLst>
          </p:cNvPr>
          <p:cNvCxnSpPr>
            <a:cxnSpLocks/>
          </p:cNvCxnSpPr>
          <p:nvPr/>
        </p:nvCxnSpPr>
        <p:spPr>
          <a:xfrm>
            <a:off x="2483315" y="1617254"/>
            <a:ext cx="6950840" cy="419686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560C09-4710-49CB-8ADC-CE39C5960614}"/>
              </a:ext>
            </a:extLst>
          </p:cNvPr>
          <p:cNvSpPr txBox="1"/>
          <p:nvPr/>
        </p:nvSpPr>
        <p:spPr>
          <a:xfrm>
            <a:off x="2266810" y="87284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1CA9AE-E487-4204-BEDE-25020E5E975F}"/>
              </a:ext>
            </a:extLst>
          </p:cNvPr>
          <p:cNvSpPr txBox="1"/>
          <p:nvPr/>
        </p:nvSpPr>
        <p:spPr>
          <a:xfrm>
            <a:off x="10224673" y="5612790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4F16D3-5819-45D9-A523-F86599AF6FD5}"/>
              </a:ext>
            </a:extLst>
          </p:cNvPr>
          <p:cNvSpPr txBox="1"/>
          <p:nvPr/>
        </p:nvSpPr>
        <p:spPr>
          <a:xfrm>
            <a:off x="5280629" y="2237566"/>
            <a:ext cx="11817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נקודת ייצור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E8D1C-15D3-434D-B7D6-7B8CB1918BC5}"/>
              </a:ext>
            </a:extLst>
          </p:cNvPr>
          <p:cNvCxnSpPr/>
          <p:nvPr/>
        </p:nvCxnSpPr>
        <p:spPr>
          <a:xfrm flipH="1">
            <a:off x="5084470" y="2514856"/>
            <a:ext cx="692458" cy="61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92B7214-6D05-497D-B6BE-7D0B9C8DF0B6}"/>
              </a:ext>
            </a:extLst>
          </p:cNvPr>
          <p:cNvSpPr txBox="1"/>
          <p:nvPr/>
        </p:nvSpPr>
        <p:spPr>
          <a:xfrm>
            <a:off x="3873993" y="2899842"/>
            <a:ext cx="6321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0.25</a:t>
            </a:r>
            <a:endParaRPr lang="he-IL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A4BC57-1119-4680-9C67-5969A41001F0}"/>
              </a:ext>
            </a:extLst>
          </p:cNvPr>
          <p:cNvSpPr txBox="1"/>
          <p:nvPr/>
        </p:nvSpPr>
        <p:spPr>
          <a:xfrm>
            <a:off x="5828928" y="5462934"/>
            <a:ext cx="6321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1</a:t>
            </a:r>
            <a:endParaRPr lang="he-IL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5B6155-D44B-4947-A2F2-471B5A88B4E9}"/>
                  </a:ext>
                </a:extLst>
              </p:cNvPr>
              <p:cNvSpPr txBox="1"/>
              <p:nvPr/>
            </p:nvSpPr>
            <p:spPr>
              <a:xfrm>
                <a:off x="8608936" y="5409392"/>
                <a:ext cx="149079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5B6155-D44B-4947-A2F2-471B5A88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936" y="5409392"/>
                <a:ext cx="149079" cy="404726"/>
              </a:xfrm>
              <a:prstGeom prst="rect">
                <a:avLst/>
              </a:prstGeom>
              <a:blipFill>
                <a:blip r:embed="rId2"/>
                <a:stretch>
                  <a:fillRect l="-24000" r="-20000" b="-1194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68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2456307" y="1189215"/>
            <a:ext cx="7838982" cy="4648442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/>
          <p:nvPr/>
        </p:nvCxnSpPr>
        <p:spPr>
          <a:xfrm>
            <a:off x="2456307" y="2531654"/>
            <a:ext cx="2601157" cy="6391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</p:cNvCxnSpPr>
          <p:nvPr/>
        </p:nvCxnSpPr>
        <p:spPr>
          <a:xfrm>
            <a:off x="5057464" y="3170846"/>
            <a:ext cx="1615736" cy="2666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166241-C782-48C0-B9ED-FBF81D59123B}"/>
              </a:ext>
            </a:extLst>
          </p:cNvPr>
          <p:cNvSpPr/>
          <p:nvPr/>
        </p:nvSpPr>
        <p:spPr>
          <a:xfrm>
            <a:off x="4990882" y="3108703"/>
            <a:ext cx="133165" cy="124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F9F020-3018-49ED-9CCC-9254B3FB516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320928" y="3170847"/>
            <a:ext cx="26699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538AAD-C59A-4048-A3C5-890BFCF2323A}"/>
              </a:ext>
            </a:extLst>
          </p:cNvPr>
          <p:cNvCxnSpPr>
            <a:cxnSpLocks/>
          </p:cNvCxnSpPr>
          <p:nvPr/>
        </p:nvCxnSpPr>
        <p:spPr>
          <a:xfrm>
            <a:off x="5057464" y="3232991"/>
            <a:ext cx="0" cy="26046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012805" y="312377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4822208" y="5814118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1977293" y="2377765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125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6437945" y="5861194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200</a:t>
            </a:r>
            <a:endParaRPr lang="he-IL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1BD989-9B49-4925-8EEE-1AA21AE1C6EE}"/>
              </a:ext>
            </a:extLst>
          </p:cNvPr>
          <p:cNvCxnSpPr>
            <a:cxnSpLocks/>
          </p:cNvCxnSpPr>
          <p:nvPr/>
        </p:nvCxnSpPr>
        <p:spPr>
          <a:xfrm>
            <a:off x="2483315" y="1617254"/>
            <a:ext cx="6950840" cy="419686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560C09-4710-49CB-8ADC-CE39C5960614}"/>
              </a:ext>
            </a:extLst>
          </p:cNvPr>
          <p:cNvSpPr txBox="1"/>
          <p:nvPr/>
        </p:nvSpPr>
        <p:spPr>
          <a:xfrm>
            <a:off x="2266810" y="87284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1CA9AE-E487-4204-BEDE-25020E5E975F}"/>
              </a:ext>
            </a:extLst>
          </p:cNvPr>
          <p:cNvSpPr txBox="1"/>
          <p:nvPr/>
        </p:nvSpPr>
        <p:spPr>
          <a:xfrm>
            <a:off x="10224673" y="5612790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4F16D3-5819-45D9-A523-F86599AF6FD5}"/>
              </a:ext>
            </a:extLst>
          </p:cNvPr>
          <p:cNvSpPr txBox="1"/>
          <p:nvPr/>
        </p:nvSpPr>
        <p:spPr>
          <a:xfrm>
            <a:off x="5280629" y="2237566"/>
            <a:ext cx="11817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נקודת ייצור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E8D1C-15D3-434D-B7D6-7B8CB1918BC5}"/>
              </a:ext>
            </a:extLst>
          </p:cNvPr>
          <p:cNvCxnSpPr/>
          <p:nvPr/>
        </p:nvCxnSpPr>
        <p:spPr>
          <a:xfrm flipH="1">
            <a:off x="5084470" y="2514856"/>
            <a:ext cx="692458" cy="61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92B7214-6D05-497D-B6BE-7D0B9C8DF0B6}"/>
              </a:ext>
            </a:extLst>
          </p:cNvPr>
          <p:cNvSpPr txBox="1"/>
          <p:nvPr/>
        </p:nvSpPr>
        <p:spPr>
          <a:xfrm>
            <a:off x="3873993" y="2899842"/>
            <a:ext cx="6321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0.25</a:t>
            </a:r>
            <a:endParaRPr lang="he-IL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A4BC57-1119-4680-9C67-5969A41001F0}"/>
              </a:ext>
            </a:extLst>
          </p:cNvPr>
          <p:cNvSpPr txBox="1"/>
          <p:nvPr/>
        </p:nvSpPr>
        <p:spPr>
          <a:xfrm>
            <a:off x="5828928" y="5462934"/>
            <a:ext cx="6321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1</a:t>
            </a:r>
            <a:endParaRPr lang="he-IL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5B6155-D44B-4947-A2F2-471B5A88B4E9}"/>
                  </a:ext>
                </a:extLst>
              </p:cNvPr>
              <p:cNvSpPr txBox="1"/>
              <p:nvPr/>
            </p:nvSpPr>
            <p:spPr>
              <a:xfrm>
                <a:off x="8608936" y="5409392"/>
                <a:ext cx="149079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5B6155-D44B-4947-A2F2-471B5A88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936" y="5409392"/>
                <a:ext cx="149079" cy="404726"/>
              </a:xfrm>
              <a:prstGeom prst="rect">
                <a:avLst/>
              </a:prstGeom>
              <a:blipFill>
                <a:blip r:embed="rId2"/>
                <a:stretch>
                  <a:fillRect l="-24000" r="-20000" b="-1194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9D478E-AE32-4863-B6B4-B74A92F943F7}"/>
                  </a:ext>
                </a:extLst>
              </p:cNvPr>
              <p:cNvSpPr txBox="1"/>
              <p:nvPr/>
            </p:nvSpPr>
            <p:spPr>
              <a:xfrm>
                <a:off x="8913695" y="812216"/>
                <a:ext cx="1789016" cy="520399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133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he-IL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9D478E-AE32-4863-B6B4-B74A92F94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695" y="812216"/>
                <a:ext cx="1789016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15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2456307" y="1189215"/>
            <a:ext cx="7838982" cy="4648442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/>
          <p:nvPr/>
        </p:nvCxnSpPr>
        <p:spPr>
          <a:xfrm>
            <a:off x="2456307" y="2531654"/>
            <a:ext cx="2601157" cy="6391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</p:cNvCxnSpPr>
          <p:nvPr/>
        </p:nvCxnSpPr>
        <p:spPr>
          <a:xfrm>
            <a:off x="5057464" y="3170846"/>
            <a:ext cx="1615736" cy="2666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166241-C782-48C0-B9ED-FBF81D59123B}"/>
              </a:ext>
            </a:extLst>
          </p:cNvPr>
          <p:cNvSpPr/>
          <p:nvPr/>
        </p:nvSpPr>
        <p:spPr>
          <a:xfrm>
            <a:off x="4990882" y="3108703"/>
            <a:ext cx="133165" cy="124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F9F020-3018-49ED-9CCC-9254B3FB516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320928" y="3170847"/>
            <a:ext cx="26699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538AAD-C59A-4048-A3C5-890BFCF2323A}"/>
              </a:ext>
            </a:extLst>
          </p:cNvPr>
          <p:cNvCxnSpPr>
            <a:cxnSpLocks/>
          </p:cNvCxnSpPr>
          <p:nvPr/>
        </p:nvCxnSpPr>
        <p:spPr>
          <a:xfrm>
            <a:off x="5057464" y="3232991"/>
            <a:ext cx="0" cy="26046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012805" y="312377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4822208" y="5814118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1977293" y="2377765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125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6437945" y="5861194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200</a:t>
            </a:r>
            <a:endParaRPr lang="he-IL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1BD989-9B49-4925-8EEE-1AA21AE1C6EE}"/>
              </a:ext>
            </a:extLst>
          </p:cNvPr>
          <p:cNvCxnSpPr>
            <a:cxnSpLocks/>
          </p:cNvCxnSpPr>
          <p:nvPr/>
        </p:nvCxnSpPr>
        <p:spPr>
          <a:xfrm>
            <a:off x="2483315" y="1617254"/>
            <a:ext cx="6950840" cy="419686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560C09-4710-49CB-8ADC-CE39C5960614}"/>
              </a:ext>
            </a:extLst>
          </p:cNvPr>
          <p:cNvSpPr txBox="1"/>
          <p:nvPr/>
        </p:nvSpPr>
        <p:spPr>
          <a:xfrm>
            <a:off x="2266810" y="87284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1CA9AE-E487-4204-BEDE-25020E5E975F}"/>
              </a:ext>
            </a:extLst>
          </p:cNvPr>
          <p:cNvSpPr txBox="1"/>
          <p:nvPr/>
        </p:nvSpPr>
        <p:spPr>
          <a:xfrm>
            <a:off x="10224673" y="5612790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4F16D3-5819-45D9-A523-F86599AF6FD5}"/>
              </a:ext>
            </a:extLst>
          </p:cNvPr>
          <p:cNvSpPr txBox="1"/>
          <p:nvPr/>
        </p:nvSpPr>
        <p:spPr>
          <a:xfrm>
            <a:off x="5280629" y="2237566"/>
            <a:ext cx="11817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נקודת ייצור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E8D1C-15D3-434D-B7D6-7B8CB1918BC5}"/>
              </a:ext>
            </a:extLst>
          </p:cNvPr>
          <p:cNvCxnSpPr/>
          <p:nvPr/>
        </p:nvCxnSpPr>
        <p:spPr>
          <a:xfrm flipH="1">
            <a:off x="5084470" y="2514856"/>
            <a:ext cx="692458" cy="61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92B7214-6D05-497D-B6BE-7D0B9C8DF0B6}"/>
              </a:ext>
            </a:extLst>
          </p:cNvPr>
          <p:cNvSpPr txBox="1"/>
          <p:nvPr/>
        </p:nvSpPr>
        <p:spPr>
          <a:xfrm>
            <a:off x="4174690" y="5846227"/>
            <a:ext cx="6321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80</a:t>
            </a:r>
            <a:endParaRPr lang="he-IL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A4BC57-1119-4680-9C67-5969A41001F0}"/>
              </a:ext>
            </a:extLst>
          </p:cNvPr>
          <p:cNvSpPr txBox="1"/>
          <p:nvPr/>
        </p:nvSpPr>
        <p:spPr>
          <a:xfrm>
            <a:off x="5828928" y="5462934"/>
            <a:ext cx="6321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1</a:t>
            </a:r>
            <a:endParaRPr lang="he-IL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5B6155-D44B-4947-A2F2-471B5A88B4E9}"/>
                  </a:ext>
                </a:extLst>
              </p:cNvPr>
              <p:cNvSpPr txBox="1"/>
              <p:nvPr/>
            </p:nvSpPr>
            <p:spPr>
              <a:xfrm>
                <a:off x="8608936" y="5409392"/>
                <a:ext cx="149079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5B6155-D44B-4947-A2F2-471B5A88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936" y="5409392"/>
                <a:ext cx="149079" cy="404726"/>
              </a:xfrm>
              <a:prstGeom prst="rect">
                <a:avLst/>
              </a:prstGeom>
              <a:blipFill>
                <a:blip r:embed="rId2"/>
                <a:stretch>
                  <a:fillRect l="-24000" r="-20000" b="-1194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9D478E-AE32-4863-B6B4-B74A92F943F7}"/>
                  </a:ext>
                </a:extLst>
              </p:cNvPr>
              <p:cNvSpPr txBox="1"/>
              <p:nvPr/>
            </p:nvSpPr>
            <p:spPr>
              <a:xfrm>
                <a:off x="8913695" y="812216"/>
                <a:ext cx="1789016" cy="520399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133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he-IL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9D478E-AE32-4863-B6B4-B74A92F94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695" y="812216"/>
                <a:ext cx="1789016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BC5227-67AE-49DB-A1FC-763A2DAB34F1}"/>
              </a:ext>
            </a:extLst>
          </p:cNvPr>
          <p:cNvCxnSpPr>
            <a:cxnSpLocks/>
          </p:cNvCxnSpPr>
          <p:nvPr/>
        </p:nvCxnSpPr>
        <p:spPr>
          <a:xfrm>
            <a:off x="4490773" y="2824464"/>
            <a:ext cx="0" cy="30367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AA2360-505E-4AD9-8C68-5F03FB1F0480}"/>
              </a:ext>
            </a:extLst>
          </p:cNvPr>
          <p:cNvCxnSpPr>
            <a:cxnSpLocks/>
          </p:cNvCxnSpPr>
          <p:nvPr/>
        </p:nvCxnSpPr>
        <p:spPr>
          <a:xfrm>
            <a:off x="2421908" y="2800926"/>
            <a:ext cx="2068865" cy="503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F1C063-4C5A-4B09-A435-873606D61A06}"/>
                  </a:ext>
                </a:extLst>
              </p:cNvPr>
              <p:cNvSpPr txBox="1"/>
              <p:nvPr/>
            </p:nvSpPr>
            <p:spPr>
              <a:xfrm>
                <a:off x="1984124" y="2606612"/>
                <a:ext cx="477182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106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F1C063-4C5A-4B09-A435-873606D61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124" y="2606612"/>
                <a:ext cx="477182" cy="404726"/>
              </a:xfrm>
              <a:prstGeom prst="rect">
                <a:avLst/>
              </a:prstGeom>
              <a:blipFill>
                <a:blip r:embed="rId4"/>
                <a:stretch>
                  <a:fillRect l="-7595" t="-1515" r="-6329" b="-136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7C7AB366-E426-4E8A-94FE-E77803758D8F}"/>
              </a:ext>
            </a:extLst>
          </p:cNvPr>
          <p:cNvSpPr/>
          <p:nvPr/>
        </p:nvSpPr>
        <p:spPr>
          <a:xfrm>
            <a:off x="4424191" y="2752568"/>
            <a:ext cx="133165" cy="1242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EC9295-E324-461D-A836-4570E611B94C}"/>
              </a:ext>
            </a:extLst>
          </p:cNvPr>
          <p:cNvSpPr txBox="1"/>
          <p:nvPr/>
        </p:nvSpPr>
        <p:spPr>
          <a:xfrm>
            <a:off x="4727033" y="1892516"/>
            <a:ext cx="11817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נקודת צריכה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F22017-4C96-4B7F-8F4B-ADF673B56CE5}"/>
              </a:ext>
            </a:extLst>
          </p:cNvPr>
          <p:cNvCxnSpPr/>
          <p:nvPr/>
        </p:nvCxnSpPr>
        <p:spPr>
          <a:xfrm flipH="1">
            <a:off x="4530874" y="2169806"/>
            <a:ext cx="692458" cy="61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71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2456307" y="1189215"/>
            <a:ext cx="7838982" cy="4648442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/>
          <p:nvPr/>
        </p:nvCxnSpPr>
        <p:spPr>
          <a:xfrm>
            <a:off x="2456307" y="2531654"/>
            <a:ext cx="2601157" cy="6391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</p:cNvCxnSpPr>
          <p:nvPr/>
        </p:nvCxnSpPr>
        <p:spPr>
          <a:xfrm>
            <a:off x="5057464" y="3170846"/>
            <a:ext cx="1615736" cy="2666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166241-C782-48C0-B9ED-FBF81D59123B}"/>
              </a:ext>
            </a:extLst>
          </p:cNvPr>
          <p:cNvSpPr/>
          <p:nvPr/>
        </p:nvSpPr>
        <p:spPr>
          <a:xfrm>
            <a:off x="4990882" y="3108703"/>
            <a:ext cx="133165" cy="124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F9F020-3018-49ED-9CCC-9254B3FB516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320928" y="3170847"/>
            <a:ext cx="26699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538AAD-C59A-4048-A3C5-890BFCF2323A}"/>
              </a:ext>
            </a:extLst>
          </p:cNvPr>
          <p:cNvCxnSpPr>
            <a:cxnSpLocks/>
          </p:cNvCxnSpPr>
          <p:nvPr/>
        </p:nvCxnSpPr>
        <p:spPr>
          <a:xfrm>
            <a:off x="5057464" y="3232991"/>
            <a:ext cx="0" cy="26046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012805" y="312377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4822208" y="5814118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1977293" y="2377765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125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6437945" y="5861194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200</a:t>
            </a:r>
            <a:endParaRPr lang="he-IL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1BD989-9B49-4925-8EEE-1AA21AE1C6EE}"/>
              </a:ext>
            </a:extLst>
          </p:cNvPr>
          <p:cNvCxnSpPr>
            <a:cxnSpLocks/>
          </p:cNvCxnSpPr>
          <p:nvPr/>
        </p:nvCxnSpPr>
        <p:spPr>
          <a:xfrm>
            <a:off x="2483315" y="1617254"/>
            <a:ext cx="6950840" cy="419686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560C09-4710-49CB-8ADC-CE39C5960614}"/>
              </a:ext>
            </a:extLst>
          </p:cNvPr>
          <p:cNvSpPr txBox="1"/>
          <p:nvPr/>
        </p:nvSpPr>
        <p:spPr>
          <a:xfrm>
            <a:off x="2266810" y="87284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1CA9AE-E487-4204-BEDE-25020E5E975F}"/>
              </a:ext>
            </a:extLst>
          </p:cNvPr>
          <p:cNvSpPr txBox="1"/>
          <p:nvPr/>
        </p:nvSpPr>
        <p:spPr>
          <a:xfrm>
            <a:off x="10224673" y="5612790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4F16D3-5819-45D9-A523-F86599AF6FD5}"/>
              </a:ext>
            </a:extLst>
          </p:cNvPr>
          <p:cNvSpPr txBox="1"/>
          <p:nvPr/>
        </p:nvSpPr>
        <p:spPr>
          <a:xfrm>
            <a:off x="5280629" y="2237566"/>
            <a:ext cx="11817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נקודת ייצור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E8D1C-15D3-434D-B7D6-7B8CB1918BC5}"/>
              </a:ext>
            </a:extLst>
          </p:cNvPr>
          <p:cNvCxnSpPr/>
          <p:nvPr/>
        </p:nvCxnSpPr>
        <p:spPr>
          <a:xfrm flipH="1">
            <a:off x="5084470" y="2514856"/>
            <a:ext cx="692458" cy="61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92B7214-6D05-497D-B6BE-7D0B9C8DF0B6}"/>
              </a:ext>
            </a:extLst>
          </p:cNvPr>
          <p:cNvSpPr txBox="1"/>
          <p:nvPr/>
        </p:nvSpPr>
        <p:spPr>
          <a:xfrm>
            <a:off x="5572101" y="5850183"/>
            <a:ext cx="6321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125</a:t>
            </a:r>
            <a:endParaRPr lang="he-IL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A4BC57-1119-4680-9C67-5969A41001F0}"/>
              </a:ext>
            </a:extLst>
          </p:cNvPr>
          <p:cNvSpPr txBox="1"/>
          <p:nvPr/>
        </p:nvSpPr>
        <p:spPr>
          <a:xfrm>
            <a:off x="5828928" y="5462934"/>
            <a:ext cx="6321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1</a:t>
            </a:r>
            <a:endParaRPr lang="he-IL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5B6155-D44B-4947-A2F2-471B5A88B4E9}"/>
                  </a:ext>
                </a:extLst>
              </p:cNvPr>
              <p:cNvSpPr txBox="1"/>
              <p:nvPr/>
            </p:nvSpPr>
            <p:spPr>
              <a:xfrm>
                <a:off x="8608936" y="5409392"/>
                <a:ext cx="149079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5B6155-D44B-4947-A2F2-471B5A88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936" y="5409392"/>
                <a:ext cx="149079" cy="404726"/>
              </a:xfrm>
              <a:prstGeom prst="rect">
                <a:avLst/>
              </a:prstGeom>
              <a:blipFill>
                <a:blip r:embed="rId2"/>
                <a:stretch>
                  <a:fillRect l="-24000" r="-20000" b="-1194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9D478E-AE32-4863-B6B4-B74A92F943F7}"/>
                  </a:ext>
                </a:extLst>
              </p:cNvPr>
              <p:cNvSpPr txBox="1"/>
              <p:nvPr/>
            </p:nvSpPr>
            <p:spPr>
              <a:xfrm>
                <a:off x="8913695" y="812216"/>
                <a:ext cx="1789016" cy="520399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133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he-IL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9D478E-AE32-4863-B6B4-B74A92F94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695" y="812216"/>
                <a:ext cx="1789016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BC5227-67AE-49DB-A1FC-763A2DAB34F1}"/>
              </a:ext>
            </a:extLst>
          </p:cNvPr>
          <p:cNvCxnSpPr>
            <a:cxnSpLocks/>
          </p:cNvCxnSpPr>
          <p:nvPr/>
        </p:nvCxnSpPr>
        <p:spPr>
          <a:xfrm>
            <a:off x="5776928" y="3611816"/>
            <a:ext cx="25305" cy="22258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AA2360-505E-4AD9-8C68-5F03FB1F0480}"/>
              </a:ext>
            </a:extLst>
          </p:cNvPr>
          <p:cNvCxnSpPr>
            <a:cxnSpLocks/>
          </p:cNvCxnSpPr>
          <p:nvPr/>
        </p:nvCxnSpPr>
        <p:spPr>
          <a:xfrm flipV="1">
            <a:off x="2456306" y="3611816"/>
            <a:ext cx="3369444" cy="131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F1C063-4C5A-4B09-A435-873606D61A06}"/>
                  </a:ext>
                </a:extLst>
              </p:cNvPr>
              <p:cNvSpPr txBox="1"/>
              <p:nvPr/>
            </p:nvSpPr>
            <p:spPr>
              <a:xfrm>
                <a:off x="1984124" y="2606612"/>
                <a:ext cx="477182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106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F1C063-4C5A-4B09-A435-873606D61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124" y="2606612"/>
                <a:ext cx="477182" cy="404726"/>
              </a:xfrm>
              <a:prstGeom prst="rect">
                <a:avLst/>
              </a:prstGeom>
              <a:blipFill>
                <a:blip r:embed="rId4"/>
                <a:stretch>
                  <a:fillRect l="-7595" t="-1515" r="-6329" b="-136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7C7AB366-E426-4E8A-94FE-E77803758D8F}"/>
              </a:ext>
            </a:extLst>
          </p:cNvPr>
          <p:cNvSpPr/>
          <p:nvPr/>
        </p:nvSpPr>
        <p:spPr>
          <a:xfrm>
            <a:off x="5751355" y="3569075"/>
            <a:ext cx="133165" cy="1242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EC9295-E324-461D-A836-4570E611B94C}"/>
              </a:ext>
            </a:extLst>
          </p:cNvPr>
          <p:cNvSpPr txBox="1"/>
          <p:nvPr/>
        </p:nvSpPr>
        <p:spPr>
          <a:xfrm>
            <a:off x="6054197" y="2709023"/>
            <a:ext cx="11817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נקודת צריכה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F22017-4C96-4B7F-8F4B-ADF673B56CE5}"/>
              </a:ext>
            </a:extLst>
          </p:cNvPr>
          <p:cNvCxnSpPr/>
          <p:nvPr/>
        </p:nvCxnSpPr>
        <p:spPr>
          <a:xfrm flipH="1">
            <a:off x="5858038" y="2986313"/>
            <a:ext cx="692458" cy="61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59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74C03-BA19-4F64-B1C4-FBCD1C50EE30}"/>
              </a:ext>
            </a:extLst>
          </p:cNvPr>
          <p:cNvSpPr txBox="1"/>
          <p:nvPr/>
        </p:nvSpPr>
        <p:spPr>
          <a:xfrm>
            <a:off x="3187084" y="2497976"/>
            <a:ext cx="5255581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שאלה 2</a:t>
            </a:r>
          </a:p>
        </p:txBody>
      </p:sp>
    </p:spTree>
    <p:extLst>
      <p:ext uri="{BB962C8B-B14F-4D97-AF65-F5344CB8AC3E}">
        <p14:creationId xmlns:p14="http://schemas.microsoft.com/office/powerpoint/2010/main" val="1432652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7A9266-A3F4-4BFC-B3B1-7F3CE20C0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75842"/>
              </p:ext>
            </p:extLst>
          </p:nvPr>
        </p:nvGraphicFramePr>
        <p:xfrm>
          <a:off x="1518080" y="719665"/>
          <a:ext cx="8641920" cy="523636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60480">
                  <a:extLst>
                    <a:ext uri="{9D8B030D-6E8A-4147-A177-3AD203B41FA5}">
                      <a16:colId xmlns:a16="http://schemas.microsoft.com/office/drawing/2014/main" val="215678064"/>
                    </a:ext>
                  </a:extLst>
                </a:gridCol>
                <a:gridCol w="2160480">
                  <a:extLst>
                    <a:ext uri="{9D8B030D-6E8A-4147-A177-3AD203B41FA5}">
                      <a16:colId xmlns:a16="http://schemas.microsoft.com/office/drawing/2014/main" val="1684792338"/>
                    </a:ext>
                  </a:extLst>
                </a:gridCol>
                <a:gridCol w="2160480">
                  <a:extLst>
                    <a:ext uri="{9D8B030D-6E8A-4147-A177-3AD203B41FA5}">
                      <a16:colId xmlns:a16="http://schemas.microsoft.com/office/drawing/2014/main" val="4190345017"/>
                    </a:ext>
                  </a:extLst>
                </a:gridCol>
                <a:gridCol w="2160480">
                  <a:extLst>
                    <a:ext uri="{9D8B030D-6E8A-4147-A177-3AD203B41FA5}">
                      <a16:colId xmlns:a16="http://schemas.microsoft.com/office/drawing/2014/main" val="621600633"/>
                    </a:ext>
                  </a:extLst>
                </a:gridCol>
              </a:tblGrid>
              <a:tr h="1011911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גורמי הייצור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X</a:t>
                      </a:r>
                      <a:endParaRPr lang="he-IL" sz="2400" dirty="0"/>
                    </a:p>
                    <a:p>
                      <a:pPr algn="ctr" rtl="1"/>
                      <a:r>
                        <a:rPr lang="he-IL" sz="2400" dirty="0"/>
                        <a:t>מוצרי צריכה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</a:t>
                      </a:r>
                    </a:p>
                    <a:p>
                      <a:pPr algn="ctr" rtl="1"/>
                      <a:r>
                        <a:rPr lang="he-IL" sz="2400" dirty="0"/>
                        <a:t>מכונות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עלות אלטנרנטיבית שולית בייצור </a:t>
                      </a:r>
                      <a:r>
                        <a:rPr lang="en-US" sz="2400" dirty="0"/>
                        <a:t>X</a:t>
                      </a:r>
                      <a:endParaRPr lang="he-IL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115913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08616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03970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32756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28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628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4643021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26C1E73-7F9E-4B18-942B-7068E0BF47FA}"/>
              </a:ext>
            </a:extLst>
          </p:cNvPr>
          <p:cNvSpPr txBox="1"/>
          <p:nvPr/>
        </p:nvSpPr>
        <p:spPr>
          <a:xfrm>
            <a:off x="3103745" y="122509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D7E89-FD17-4D92-9262-53D7303165B2}"/>
              </a:ext>
            </a:extLst>
          </p:cNvPr>
          <p:cNvSpPr txBox="1"/>
          <p:nvPr/>
        </p:nvSpPr>
        <p:spPr>
          <a:xfrm>
            <a:off x="8020735" y="5386235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7902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6593908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>
            <a:cxnSpLocks/>
          </p:cNvCxnSpPr>
          <p:nvPr/>
        </p:nvCxnSpPr>
        <p:spPr>
          <a:xfrm>
            <a:off x="3257731" y="4540520"/>
            <a:ext cx="4704568" cy="1047042"/>
          </a:xfrm>
          <a:prstGeom prst="line">
            <a:avLst/>
          </a:prstGeom>
          <a:ln w="381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76234" y="2096824"/>
            <a:ext cx="5852135" cy="3490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760558" y="438663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180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7821930" y="5621364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900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2657233" y="1942935"/>
            <a:ext cx="61900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1000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8794387" y="5573925"/>
            <a:ext cx="55682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D25765-4D7F-43D0-9D07-965BC632A144}"/>
              </a:ext>
            </a:extLst>
          </p:cNvPr>
          <p:cNvSpPr txBox="1"/>
          <p:nvPr/>
        </p:nvSpPr>
        <p:spPr>
          <a:xfrm>
            <a:off x="3103745" y="122509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5E82EC-039F-4AB5-85F1-B79B21C44C89}"/>
              </a:ext>
            </a:extLst>
          </p:cNvPr>
          <p:cNvSpPr txBox="1"/>
          <p:nvPr/>
        </p:nvSpPr>
        <p:spPr>
          <a:xfrm>
            <a:off x="9853158" y="5372597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845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0DC5F-94CE-4784-AFC3-C30BF22FC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09664"/>
            <a:ext cx="5294716" cy="383866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02FA28-9D99-49C8-9B5E-1222E68B9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34" y="1361957"/>
            <a:ext cx="4559747" cy="4852576"/>
          </a:xfrm>
          <a:prstGeom prst="rect">
            <a:avLst/>
          </a:prstGeom>
        </p:spPr>
      </p:pic>
      <p:pic>
        <p:nvPicPr>
          <p:cNvPr id="14" name="Picture 13" descr="A clock is shown at the time&#10;&#10;Description automatically generated">
            <a:extLst>
              <a:ext uri="{FF2B5EF4-FFF2-40B4-BE49-F238E27FC236}">
                <a16:creationId xmlns:a16="http://schemas.microsoft.com/office/drawing/2014/main" id="{F3B8B492-EFD2-4740-B616-168F94A7F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8" y="748145"/>
            <a:ext cx="697739" cy="10814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7FAEE2-E837-4D42-9C39-F99E3F2BB562}"/>
              </a:ext>
            </a:extLst>
          </p:cNvPr>
          <p:cNvSpPr txBox="1"/>
          <p:nvPr/>
        </p:nvSpPr>
        <p:spPr>
          <a:xfrm>
            <a:off x="643468" y="1958109"/>
            <a:ext cx="11114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45 דקות</a:t>
            </a:r>
          </a:p>
        </p:txBody>
      </p:sp>
      <p:pic>
        <p:nvPicPr>
          <p:cNvPr id="20" name="Picture 19" descr="A clock is shown at the time&#10;&#10;Description automatically generated">
            <a:extLst>
              <a:ext uri="{FF2B5EF4-FFF2-40B4-BE49-F238E27FC236}">
                <a16:creationId xmlns:a16="http://schemas.microsoft.com/office/drawing/2014/main" id="{8E13EF49-A439-4839-AE47-9E6E3768A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88" y="657802"/>
            <a:ext cx="697739" cy="10814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286C7B2-9A7F-44D5-9DFB-E08B791313EB}"/>
              </a:ext>
            </a:extLst>
          </p:cNvPr>
          <p:cNvSpPr txBox="1"/>
          <p:nvPr/>
        </p:nvSpPr>
        <p:spPr>
          <a:xfrm>
            <a:off x="6278898" y="1867766"/>
            <a:ext cx="11114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15 דקות</a:t>
            </a:r>
          </a:p>
        </p:txBody>
      </p:sp>
    </p:spTree>
    <p:extLst>
      <p:ext uri="{BB962C8B-B14F-4D97-AF65-F5344CB8AC3E}">
        <p14:creationId xmlns:p14="http://schemas.microsoft.com/office/powerpoint/2010/main" val="3623859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6593908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>
            <a:cxnSpLocks/>
          </p:cNvCxnSpPr>
          <p:nvPr/>
        </p:nvCxnSpPr>
        <p:spPr>
          <a:xfrm>
            <a:off x="3257731" y="4540520"/>
            <a:ext cx="4704568" cy="1047042"/>
          </a:xfrm>
          <a:prstGeom prst="line">
            <a:avLst/>
          </a:prstGeom>
          <a:ln w="38100"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76234" y="2096824"/>
            <a:ext cx="5852135" cy="3490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760558" y="438663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180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7821930" y="5621364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900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2657233" y="1942935"/>
            <a:ext cx="61900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1000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8794387" y="5573925"/>
            <a:ext cx="55682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D25765-4D7F-43D0-9D07-965BC632A144}"/>
              </a:ext>
            </a:extLst>
          </p:cNvPr>
          <p:cNvSpPr txBox="1"/>
          <p:nvPr/>
        </p:nvSpPr>
        <p:spPr>
          <a:xfrm>
            <a:off x="3103745" y="122509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5E82EC-039F-4AB5-85F1-B79B21C44C89}"/>
              </a:ext>
            </a:extLst>
          </p:cNvPr>
          <p:cNvSpPr txBox="1"/>
          <p:nvPr/>
        </p:nvSpPr>
        <p:spPr>
          <a:xfrm>
            <a:off x="9853158" y="5372597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B44BA4-07A4-44AE-B530-BBEE85AE4BCD}"/>
              </a:ext>
            </a:extLst>
          </p:cNvPr>
          <p:cNvSpPr/>
          <p:nvPr/>
        </p:nvSpPr>
        <p:spPr>
          <a:xfrm>
            <a:off x="7895716" y="5525419"/>
            <a:ext cx="133165" cy="1242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575F1F-7B0E-40ED-8D42-1BE028D19529}"/>
              </a:ext>
            </a:extLst>
          </p:cNvPr>
          <p:cNvSpPr/>
          <p:nvPr/>
        </p:nvSpPr>
        <p:spPr>
          <a:xfrm>
            <a:off x="6982795" y="5310453"/>
            <a:ext cx="133165" cy="1242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51994-416E-4AD2-8445-6CA722721A4B}"/>
              </a:ext>
            </a:extLst>
          </p:cNvPr>
          <p:cNvSpPr txBox="1"/>
          <p:nvPr/>
        </p:nvSpPr>
        <p:spPr>
          <a:xfrm>
            <a:off x="8190789" y="4613843"/>
            <a:ext cx="11817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שר בעבודה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7C185F-CEE1-42F1-813E-E90332D061FC}"/>
              </a:ext>
            </a:extLst>
          </p:cNvPr>
          <p:cNvCxnSpPr/>
          <p:nvPr/>
        </p:nvCxnSpPr>
        <p:spPr>
          <a:xfrm flipH="1">
            <a:off x="7994630" y="4891133"/>
            <a:ext cx="692458" cy="61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FD52D5-A1D7-47AC-9D34-FCD403A6CEDF}"/>
              </a:ext>
            </a:extLst>
          </p:cNvPr>
          <p:cNvSpPr txBox="1"/>
          <p:nvPr/>
        </p:nvSpPr>
        <p:spPr>
          <a:xfrm>
            <a:off x="7231062" y="3807649"/>
            <a:ext cx="11817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שר האוצר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685D56-8BFA-4703-96B9-7CAAF02A613D}"/>
              </a:ext>
            </a:extLst>
          </p:cNvPr>
          <p:cNvCxnSpPr>
            <a:cxnSpLocks/>
            <a:endCxn id="20" idx="1"/>
          </p:cNvCxnSpPr>
          <p:nvPr/>
        </p:nvCxnSpPr>
        <p:spPr>
          <a:xfrm flipH="1">
            <a:off x="7002297" y="4084939"/>
            <a:ext cx="725064" cy="124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51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6593908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>
            <a:cxnSpLocks/>
          </p:cNvCxnSpPr>
          <p:nvPr/>
        </p:nvCxnSpPr>
        <p:spPr>
          <a:xfrm>
            <a:off x="3257731" y="4540520"/>
            <a:ext cx="4704568" cy="1047042"/>
          </a:xfrm>
          <a:prstGeom prst="line">
            <a:avLst/>
          </a:prstGeom>
          <a:ln w="38100"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76234" y="2096824"/>
            <a:ext cx="5852135" cy="3490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760558" y="438663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180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7821930" y="5621364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900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2657233" y="1942935"/>
            <a:ext cx="61900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1000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8794387" y="5573925"/>
            <a:ext cx="55682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D25765-4D7F-43D0-9D07-965BC632A144}"/>
              </a:ext>
            </a:extLst>
          </p:cNvPr>
          <p:cNvSpPr txBox="1"/>
          <p:nvPr/>
        </p:nvSpPr>
        <p:spPr>
          <a:xfrm>
            <a:off x="3103745" y="122509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5E82EC-039F-4AB5-85F1-B79B21C44C89}"/>
              </a:ext>
            </a:extLst>
          </p:cNvPr>
          <p:cNvSpPr txBox="1"/>
          <p:nvPr/>
        </p:nvSpPr>
        <p:spPr>
          <a:xfrm>
            <a:off x="9853158" y="5372597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B44BA4-07A4-44AE-B530-BBEE85AE4BCD}"/>
              </a:ext>
            </a:extLst>
          </p:cNvPr>
          <p:cNvSpPr/>
          <p:nvPr/>
        </p:nvSpPr>
        <p:spPr>
          <a:xfrm>
            <a:off x="7895716" y="5525419"/>
            <a:ext cx="133165" cy="1242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575F1F-7B0E-40ED-8D42-1BE028D19529}"/>
              </a:ext>
            </a:extLst>
          </p:cNvPr>
          <p:cNvSpPr/>
          <p:nvPr/>
        </p:nvSpPr>
        <p:spPr>
          <a:xfrm>
            <a:off x="6982795" y="5310453"/>
            <a:ext cx="133165" cy="1242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51994-416E-4AD2-8445-6CA722721A4B}"/>
              </a:ext>
            </a:extLst>
          </p:cNvPr>
          <p:cNvSpPr txBox="1"/>
          <p:nvPr/>
        </p:nvSpPr>
        <p:spPr>
          <a:xfrm>
            <a:off x="8190789" y="4613843"/>
            <a:ext cx="11817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שר בעבודה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7C185F-CEE1-42F1-813E-E90332D061FC}"/>
              </a:ext>
            </a:extLst>
          </p:cNvPr>
          <p:cNvCxnSpPr/>
          <p:nvPr/>
        </p:nvCxnSpPr>
        <p:spPr>
          <a:xfrm flipH="1">
            <a:off x="7994630" y="4891133"/>
            <a:ext cx="692458" cy="61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FD52D5-A1D7-47AC-9D34-FCD403A6CEDF}"/>
              </a:ext>
            </a:extLst>
          </p:cNvPr>
          <p:cNvSpPr txBox="1"/>
          <p:nvPr/>
        </p:nvSpPr>
        <p:spPr>
          <a:xfrm>
            <a:off x="7231062" y="3807649"/>
            <a:ext cx="11817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שר האוצר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685D56-8BFA-4703-96B9-7CAAF02A613D}"/>
              </a:ext>
            </a:extLst>
          </p:cNvPr>
          <p:cNvCxnSpPr>
            <a:cxnSpLocks/>
            <a:endCxn id="20" idx="1"/>
          </p:cNvCxnSpPr>
          <p:nvPr/>
        </p:nvCxnSpPr>
        <p:spPr>
          <a:xfrm flipH="1">
            <a:off x="7002297" y="4084939"/>
            <a:ext cx="725064" cy="124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C111E3-35DC-4AA7-804F-B20E77CD1EE8}"/>
              </a:ext>
            </a:extLst>
          </p:cNvPr>
          <p:cNvSpPr txBox="1"/>
          <p:nvPr/>
        </p:nvSpPr>
        <p:spPr>
          <a:xfrm>
            <a:off x="8146454" y="791632"/>
            <a:ext cx="377539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הצעת שר העבודה – 100 מובטלים היום.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2E5214-A28A-403B-B348-4314FED76C46}"/>
              </a:ext>
            </a:extLst>
          </p:cNvPr>
          <p:cNvSpPr txBox="1"/>
          <p:nvPr/>
        </p:nvSpPr>
        <p:spPr>
          <a:xfrm>
            <a:off x="8267033" y="1383288"/>
            <a:ext cx="36295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הצעת שר האוצר – 140 מובטלים היום.</a:t>
            </a:r>
          </a:p>
        </p:txBody>
      </p:sp>
    </p:spTree>
    <p:extLst>
      <p:ext uri="{BB962C8B-B14F-4D97-AF65-F5344CB8AC3E}">
        <p14:creationId xmlns:p14="http://schemas.microsoft.com/office/powerpoint/2010/main" val="1112604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6593908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>
            <a:cxnSpLocks/>
          </p:cNvCxnSpPr>
          <p:nvPr/>
        </p:nvCxnSpPr>
        <p:spPr>
          <a:xfrm>
            <a:off x="3257731" y="4540520"/>
            <a:ext cx="4704568" cy="104704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76234" y="2096824"/>
            <a:ext cx="5852135" cy="3490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760558" y="438663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180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7821930" y="5621364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900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2657233" y="1942935"/>
            <a:ext cx="61900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1000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8794387" y="5573925"/>
            <a:ext cx="55682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D25765-4D7F-43D0-9D07-965BC632A144}"/>
              </a:ext>
            </a:extLst>
          </p:cNvPr>
          <p:cNvSpPr txBox="1"/>
          <p:nvPr/>
        </p:nvSpPr>
        <p:spPr>
          <a:xfrm>
            <a:off x="3103745" y="122509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5E82EC-039F-4AB5-85F1-B79B21C44C89}"/>
              </a:ext>
            </a:extLst>
          </p:cNvPr>
          <p:cNvSpPr txBox="1"/>
          <p:nvPr/>
        </p:nvSpPr>
        <p:spPr>
          <a:xfrm>
            <a:off x="9853158" y="5372597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00F88E-B57F-4F60-B513-6162A8566E93}"/>
              </a:ext>
            </a:extLst>
          </p:cNvPr>
          <p:cNvCxnSpPr>
            <a:cxnSpLocks/>
          </p:cNvCxnSpPr>
          <p:nvPr/>
        </p:nvCxnSpPr>
        <p:spPr>
          <a:xfrm>
            <a:off x="3249571" y="4277039"/>
            <a:ext cx="5923964" cy="1317225"/>
          </a:xfrm>
          <a:prstGeom prst="line">
            <a:avLst/>
          </a:prstGeom>
          <a:ln w="38100"/>
          <a:effectLst>
            <a:glow rad="101600">
              <a:srgbClr val="7030A0">
                <a:alpha val="6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30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74C03-BA19-4F64-B1C4-FBCD1C50EE30}"/>
              </a:ext>
            </a:extLst>
          </p:cNvPr>
          <p:cNvSpPr txBox="1"/>
          <p:nvPr/>
        </p:nvSpPr>
        <p:spPr>
          <a:xfrm>
            <a:off x="3187084" y="2497976"/>
            <a:ext cx="5255581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שאלה 3</a:t>
            </a:r>
          </a:p>
        </p:txBody>
      </p:sp>
    </p:spTree>
    <p:extLst>
      <p:ext uri="{BB962C8B-B14F-4D97-AF65-F5344CB8AC3E}">
        <p14:creationId xmlns:p14="http://schemas.microsoft.com/office/powerpoint/2010/main" val="2520586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7A9266-A3F4-4BFC-B3B1-7F3CE20C0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1046"/>
              </p:ext>
            </p:extLst>
          </p:nvPr>
        </p:nvGraphicFramePr>
        <p:xfrm>
          <a:off x="1518080" y="719665"/>
          <a:ext cx="8641920" cy="523636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60480">
                  <a:extLst>
                    <a:ext uri="{9D8B030D-6E8A-4147-A177-3AD203B41FA5}">
                      <a16:colId xmlns:a16="http://schemas.microsoft.com/office/drawing/2014/main" val="215678064"/>
                    </a:ext>
                  </a:extLst>
                </a:gridCol>
                <a:gridCol w="2160480">
                  <a:extLst>
                    <a:ext uri="{9D8B030D-6E8A-4147-A177-3AD203B41FA5}">
                      <a16:colId xmlns:a16="http://schemas.microsoft.com/office/drawing/2014/main" val="1684792338"/>
                    </a:ext>
                  </a:extLst>
                </a:gridCol>
                <a:gridCol w="2160480">
                  <a:extLst>
                    <a:ext uri="{9D8B030D-6E8A-4147-A177-3AD203B41FA5}">
                      <a16:colId xmlns:a16="http://schemas.microsoft.com/office/drawing/2014/main" val="4190345017"/>
                    </a:ext>
                  </a:extLst>
                </a:gridCol>
                <a:gridCol w="2160480">
                  <a:extLst>
                    <a:ext uri="{9D8B030D-6E8A-4147-A177-3AD203B41FA5}">
                      <a16:colId xmlns:a16="http://schemas.microsoft.com/office/drawing/2014/main" val="621600633"/>
                    </a:ext>
                  </a:extLst>
                </a:gridCol>
              </a:tblGrid>
              <a:tr h="1011911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גורמי הייצור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X</a:t>
                      </a:r>
                      <a:endParaRPr lang="he-IL" sz="2400" dirty="0"/>
                    </a:p>
                    <a:p>
                      <a:pPr algn="ctr" rtl="1"/>
                      <a:r>
                        <a:rPr lang="he-IL" sz="2400" dirty="0"/>
                        <a:t>חקלאות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</a:t>
                      </a:r>
                    </a:p>
                    <a:p>
                      <a:pPr algn="ctr" rtl="1"/>
                      <a:r>
                        <a:rPr lang="he-IL" sz="2400" dirty="0"/>
                        <a:t>תעשיה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עלות אלטנרנטיבית שולית בייצור </a:t>
                      </a:r>
                      <a:r>
                        <a:rPr lang="en-US" sz="2400" dirty="0"/>
                        <a:t>X</a:t>
                      </a:r>
                      <a:endParaRPr lang="he-IL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115913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08616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03970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32756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28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542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4643021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26C1E73-7F9E-4B18-942B-7068E0BF47FA}"/>
              </a:ext>
            </a:extLst>
          </p:cNvPr>
          <p:cNvSpPr txBox="1"/>
          <p:nvPr/>
        </p:nvSpPr>
        <p:spPr>
          <a:xfrm>
            <a:off x="3103745" y="122509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D7E89-FD17-4D92-9262-53D7303165B2}"/>
              </a:ext>
            </a:extLst>
          </p:cNvPr>
          <p:cNvSpPr txBox="1"/>
          <p:nvPr/>
        </p:nvSpPr>
        <p:spPr>
          <a:xfrm>
            <a:off x="8020735" y="5386235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1111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4643021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/>
          <p:nvPr/>
        </p:nvCxnSpPr>
        <p:spPr>
          <a:xfrm>
            <a:off x="3284738" y="2281561"/>
            <a:ext cx="2601157" cy="6391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</p:cNvCxnSpPr>
          <p:nvPr/>
        </p:nvCxnSpPr>
        <p:spPr>
          <a:xfrm>
            <a:off x="5885895" y="2920753"/>
            <a:ext cx="1615736" cy="2666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166241-C782-48C0-B9ED-FBF81D59123B}"/>
              </a:ext>
            </a:extLst>
          </p:cNvPr>
          <p:cNvSpPr/>
          <p:nvPr/>
        </p:nvSpPr>
        <p:spPr>
          <a:xfrm>
            <a:off x="5819313" y="2858610"/>
            <a:ext cx="133165" cy="1242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F9F020-3018-49ED-9CCC-9254B3FB516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149359" y="2920754"/>
            <a:ext cx="26699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538AAD-C59A-4048-A3C5-890BFCF2323A}"/>
              </a:ext>
            </a:extLst>
          </p:cNvPr>
          <p:cNvCxnSpPr>
            <a:cxnSpLocks/>
          </p:cNvCxnSpPr>
          <p:nvPr/>
        </p:nvCxnSpPr>
        <p:spPr>
          <a:xfrm>
            <a:off x="5885895" y="2982898"/>
            <a:ext cx="0" cy="26046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723231" y="2873678"/>
            <a:ext cx="58851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1600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5650638" y="5564025"/>
            <a:ext cx="6554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2000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2723231" y="2127672"/>
            <a:ext cx="55300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3600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7266375" y="5611101"/>
            <a:ext cx="56372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2400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D25765-4D7F-43D0-9D07-965BC632A144}"/>
              </a:ext>
            </a:extLst>
          </p:cNvPr>
          <p:cNvSpPr txBox="1"/>
          <p:nvPr/>
        </p:nvSpPr>
        <p:spPr>
          <a:xfrm>
            <a:off x="3103745" y="122509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5E82EC-039F-4AB5-85F1-B79B21C44C89}"/>
              </a:ext>
            </a:extLst>
          </p:cNvPr>
          <p:cNvSpPr txBox="1"/>
          <p:nvPr/>
        </p:nvSpPr>
        <p:spPr>
          <a:xfrm>
            <a:off x="8020735" y="5386235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3D5309-D259-44E0-B7B6-21B7A384EAE3}"/>
              </a:ext>
            </a:extLst>
          </p:cNvPr>
          <p:cNvSpPr txBox="1"/>
          <p:nvPr/>
        </p:nvSpPr>
        <p:spPr>
          <a:xfrm>
            <a:off x="4856088" y="2635178"/>
            <a:ext cx="19938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1</a:t>
            </a:r>
            <a:endParaRPr lang="he-IL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49219-3270-4D08-8CEA-161DC3720881}"/>
              </a:ext>
            </a:extLst>
          </p:cNvPr>
          <p:cNvSpPr txBox="1"/>
          <p:nvPr/>
        </p:nvSpPr>
        <p:spPr>
          <a:xfrm>
            <a:off x="7166685" y="5268017"/>
            <a:ext cx="19938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4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095562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2166152" y="1115209"/>
            <a:ext cx="7581530" cy="5125925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/>
          <p:nvPr/>
        </p:nvCxnSpPr>
        <p:spPr>
          <a:xfrm>
            <a:off x="2166152" y="2935131"/>
            <a:ext cx="2601157" cy="6391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</p:cNvCxnSpPr>
          <p:nvPr/>
        </p:nvCxnSpPr>
        <p:spPr>
          <a:xfrm>
            <a:off x="4767309" y="3574323"/>
            <a:ext cx="1615736" cy="2666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166241-C782-48C0-B9ED-FBF81D59123B}"/>
              </a:ext>
            </a:extLst>
          </p:cNvPr>
          <p:cNvSpPr/>
          <p:nvPr/>
        </p:nvSpPr>
        <p:spPr>
          <a:xfrm>
            <a:off x="4700727" y="3512180"/>
            <a:ext cx="133165" cy="1242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F9F020-3018-49ED-9CCC-9254B3FB516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030773" y="3574324"/>
            <a:ext cx="26699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538AAD-C59A-4048-A3C5-890BFCF2323A}"/>
              </a:ext>
            </a:extLst>
          </p:cNvPr>
          <p:cNvCxnSpPr>
            <a:cxnSpLocks/>
          </p:cNvCxnSpPr>
          <p:nvPr/>
        </p:nvCxnSpPr>
        <p:spPr>
          <a:xfrm>
            <a:off x="4767309" y="3636468"/>
            <a:ext cx="0" cy="26046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1604645" y="3527248"/>
            <a:ext cx="58851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1600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4532052" y="6217595"/>
            <a:ext cx="6554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2000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1604645" y="2781242"/>
            <a:ext cx="55300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3600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6147789" y="6264671"/>
            <a:ext cx="56372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2400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D25765-4D7F-43D0-9D07-965BC632A144}"/>
              </a:ext>
            </a:extLst>
          </p:cNvPr>
          <p:cNvSpPr txBox="1"/>
          <p:nvPr/>
        </p:nvSpPr>
        <p:spPr>
          <a:xfrm>
            <a:off x="2030773" y="83097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5E82EC-039F-4AB5-85F1-B79B21C44C89}"/>
              </a:ext>
            </a:extLst>
          </p:cNvPr>
          <p:cNvSpPr txBox="1"/>
          <p:nvPr/>
        </p:nvSpPr>
        <p:spPr>
          <a:xfrm>
            <a:off x="9730552" y="6024777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3D5309-D259-44E0-B7B6-21B7A384EAE3}"/>
              </a:ext>
            </a:extLst>
          </p:cNvPr>
          <p:cNvSpPr txBox="1"/>
          <p:nvPr/>
        </p:nvSpPr>
        <p:spPr>
          <a:xfrm>
            <a:off x="3737502" y="3288748"/>
            <a:ext cx="19938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1</a:t>
            </a:r>
            <a:endParaRPr lang="he-IL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49219-3270-4D08-8CEA-161DC3720881}"/>
              </a:ext>
            </a:extLst>
          </p:cNvPr>
          <p:cNvSpPr txBox="1"/>
          <p:nvPr/>
        </p:nvSpPr>
        <p:spPr>
          <a:xfrm>
            <a:off x="6048099" y="5921587"/>
            <a:ext cx="19938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F1F2B-DC8F-498F-BE7B-7D43DFB1E67A}"/>
              </a:ext>
            </a:extLst>
          </p:cNvPr>
          <p:cNvSpPr txBox="1"/>
          <p:nvPr/>
        </p:nvSpPr>
        <p:spPr>
          <a:xfrm>
            <a:off x="8117768" y="461639"/>
            <a:ext cx="34836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מחיר יחידת </a:t>
            </a:r>
            <a:r>
              <a:rPr lang="en-US" dirty="0"/>
              <a:t>X</a:t>
            </a:r>
            <a:r>
              <a:rPr lang="he-IL" dirty="0"/>
              <a:t> בעולם הוא 2 יחידות </a:t>
            </a:r>
            <a:r>
              <a:rPr lang="en-US" dirty="0"/>
              <a:t>Y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6152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2166152" y="1115209"/>
            <a:ext cx="7581530" cy="5125925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/>
          <p:nvPr/>
        </p:nvCxnSpPr>
        <p:spPr>
          <a:xfrm>
            <a:off x="2166152" y="2935131"/>
            <a:ext cx="2601157" cy="6391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</p:cNvCxnSpPr>
          <p:nvPr/>
        </p:nvCxnSpPr>
        <p:spPr>
          <a:xfrm>
            <a:off x="4767309" y="3574323"/>
            <a:ext cx="1615736" cy="2666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166241-C782-48C0-B9ED-FBF81D59123B}"/>
              </a:ext>
            </a:extLst>
          </p:cNvPr>
          <p:cNvSpPr/>
          <p:nvPr/>
        </p:nvSpPr>
        <p:spPr>
          <a:xfrm>
            <a:off x="4700727" y="3512180"/>
            <a:ext cx="133165" cy="1242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F9F020-3018-49ED-9CCC-9254B3FB516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030773" y="3574324"/>
            <a:ext cx="26699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538AAD-C59A-4048-A3C5-890BFCF2323A}"/>
              </a:ext>
            </a:extLst>
          </p:cNvPr>
          <p:cNvCxnSpPr>
            <a:cxnSpLocks/>
          </p:cNvCxnSpPr>
          <p:nvPr/>
        </p:nvCxnSpPr>
        <p:spPr>
          <a:xfrm>
            <a:off x="4767309" y="3636468"/>
            <a:ext cx="0" cy="26046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1604645" y="3527248"/>
            <a:ext cx="58851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1600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4532052" y="6217595"/>
            <a:ext cx="6554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2000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1604645" y="2781242"/>
            <a:ext cx="55300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3600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6147789" y="6264671"/>
            <a:ext cx="56372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2400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D25765-4D7F-43D0-9D07-965BC632A144}"/>
              </a:ext>
            </a:extLst>
          </p:cNvPr>
          <p:cNvSpPr txBox="1"/>
          <p:nvPr/>
        </p:nvSpPr>
        <p:spPr>
          <a:xfrm>
            <a:off x="2030773" y="83097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5E82EC-039F-4AB5-85F1-B79B21C44C89}"/>
              </a:ext>
            </a:extLst>
          </p:cNvPr>
          <p:cNvSpPr txBox="1"/>
          <p:nvPr/>
        </p:nvSpPr>
        <p:spPr>
          <a:xfrm>
            <a:off x="9730552" y="6024777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3D5309-D259-44E0-B7B6-21B7A384EAE3}"/>
              </a:ext>
            </a:extLst>
          </p:cNvPr>
          <p:cNvSpPr txBox="1"/>
          <p:nvPr/>
        </p:nvSpPr>
        <p:spPr>
          <a:xfrm>
            <a:off x="3737502" y="3288748"/>
            <a:ext cx="19938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1</a:t>
            </a:r>
            <a:endParaRPr lang="he-IL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49219-3270-4D08-8CEA-161DC3720881}"/>
              </a:ext>
            </a:extLst>
          </p:cNvPr>
          <p:cNvSpPr txBox="1"/>
          <p:nvPr/>
        </p:nvSpPr>
        <p:spPr>
          <a:xfrm>
            <a:off x="6048099" y="5921587"/>
            <a:ext cx="19938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F1F2B-DC8F-498F-BE7B-7D43DFB1E67A}"/>
              </a:ext>
            </a:extLst>
          </p:cNvPr>
          <p:cNvSpPr txBox="1"/>
          <p:nvPr/>
        </p:nvSpPr>
        <p:spPr>
          <a:xfrm>
            <a:off x="8117768" y="461639"/>
            <a:ext cx="34836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מחיר יחידת </a:t>
            </a:r>
            <a:r>
              <a:rPr lang="en-US" dirty="0"/>
              <a:t>X</a:t>
            </a:r>
            <a:r>
              <a:rPr lang="he-IL" dirty="0"/>
              <a:t> בעולם הוא 2 יחידות </a:t>
            </a:r>
            <a:r>
              <a:rPr lang="en-US" dirty="0"/>
              <a:t>Y</a:t>
            </a:r>
            <a:r>
              <a:rPr lang="he-IL" dirty="0"/>
              <a:t>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5F3BAF-4FC9-4FC8-9BC7-FFD76F260196}"/>
              </a:ext>
            </a:extLst>
          </p:cNvPr>
          <p:cNvCxnSpPr>
            <a:cxnSpLocks/>
          </p:cNvCxnSpPr>
          <p:nvPr/>
        </p:nvCxnSpPr>
        <p:spPr>
          <a:xfrm>
            <a:off x="2152838" y="2020367"/>
            <a:ext cx="6950840" cy="419686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4EBF1C-09CD-471A-8013-A9E88DE5DFE0}"/>
              </a:ext>
            </a:extLst>
          </p:cNvPr>
          <p:cNvSpPr txBox="1"/>
          <p:nvPr/>
        </p:nvSpPr>
        <p:spPr>
          <a:xfrm>
            <a:off x="8659614" y="5956894"/>
            <a:ext cx="19938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2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C764E1-4B58-4EF0-B572-04AAEB14C88E}"/>
              </a:ext>
            </a:extLst>
          </p:cNvPr>
          <p:cNvCxnSpPr/>
          <p:nvPr/>
        </p:nvCxnSpPr>
        <p:spPr>
          <a:xfrm flipH="1">
            <a:off x="4801100" y="2931204"/>
            <a:ext cx="692458" cy="61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F85865-7399-41A8-947E-7FC96D92A473}"/>
              </a:ext>
            </a:extLst>
          </p:cNvPr>
          <p:cNvSpPr txBox="1"/>
          <p:nvPr/>
        </p:nvSpPr>
        <p:spPr>
          <a:xfrm>
            <a:off x="4997259" y="2653914"/>
            <a:ext cx="11817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נקודת ייצור</a:t>
            </a:r>
          </a:p>
        </p:txBody>
      </p:sp>
    </p:spTree>
    <p:extLst>
      <p:ext uri="{BB962C8B-B14F-4D97-AF65-F5344CB8AC3E}">
        <p14:creationId xmlns:p14="http://schemas.microsoft.com/office/powerpoint/2010/main" val="35249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5F3BAF-4FC9-4FC8-9BC7-FFD76F260196}"/>
              </a:ext>
            </a:extLst>
          </p:cNvPr>
          <p:cNvCxnSpPr>
            <a:cxnSpLocks/>
          </p:cNvCxnSpPr>
          <p:nvPr/>
        </p:nvCxnSpPr>
        <p:spPr>
          <a:xfrm>
            <a:off x="2152838" y="2020367"/>
            <a:ext cx="6950840" cy="419686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2166152" y="1115209"/>
            <a:ext cx="7581530" cy="5125925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/>
          <p:nvPr/>
        </p:nvCxnSpPr>
        <p:spPr>
          <a:xfrm>
            <a:off x="2166152" y="2935131"/>
            <a:ext cx="2601157" cy="6391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</p:cNvCxnSpPr>
          <p:nvPr/>
        </p:nvCxnSpPr>
        <p:spPr>
          <a:xfrm>
            <a:off x="4767309" y="3574323"/>
            <a:ext cx="1615736" cy="2666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166241-C782-48C0-B9ED-FBF81D59123B}"/>
              </a:ext>
            </a:extLst>
          </p:cNvPr>
          <p:cNvSpPr/>
          <p:nvPr/>
        </p:nvSpPr>
        <p:spPr>
          <a:xfrm>
            <a:off x="4700727" y="3512180"/>
            <a:ext cx="133165" cy="1242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F9F020-3018-49ED-9CCC-9254B3FB516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030773" y="3574324"/>
            <a:ext cx="26699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538AAD-C59A-4048-A3C5-890BFCF2323A}"/>
              </a:ext>
            </a:extLst>
          </p:cNvPr>
          <p:cNvCxnSpPr>
            <a:cxnSpLocks/>
          </p:cNvCxnSpPr>
          <p:nvPr/>
        </p:nvCxnSpPr>
        <p:spPr>
          <a:xfrm>
            <a:off x="4767309" y="3636468"/>
            <a:ext cx="0" cy="26046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1604645" y="3527248"/>
            <a:ext cx="58851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1600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4532052" y="6217595"/>
            <a:ext cx="6554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2000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1604645" y="2781242"/>
            <a:ext cx="55300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3600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6147789" y="6264671"/>
            <a:ext cx="56372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2400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D25765-4D7F-43D0-9D07-965BC632A144}"/>
              </a:ext>
            </a:extLst>
          </p:cNvPr>
          <p:cNvSpPr txBox="1"/>
          <p:nvPr/>
        </p:nvSpPr>
        <p:spPr>
          <a:xfrm>
            <a:off x="2030773" y="83097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5E82EC-039F-4AB5-85F1-B79B21C44C89}"/>
              </a:ext>
            </a:extLst>
          </p:cNvPr>
          <p:cNvSpPr txBox="1"/>
          <p:nvPr/>
        </p:nvSpPr>
        <p:spPr>
          <a:xfrm>
            <a:off x="9730552" y="6024777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3D5309-D259-44E0-B7B6-21B7A384EAE3}"/>
              </a:ext>
            </a:extLst>
          </p:cNvPr>
          <p:cNvSpPr txBox="1"/>
          <p:nvPr/>
        </p:nvSpPr>
        <p:spPr>
          <a:xfrm>
            <a:off x="3737502" y="3288748"/>
            <a:ext cx="19938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1</a:t>
            </a:r>
            <a:endParaRPr lang="he-IL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49219-3270-4D08-8CEA-161DC3720881}"/>
              </a:ext>
            </a:extLst>
          </p:cNvPr>
          <p:cNvSpPr txBox="1"/>
          <p:nvPr/>
        </p:nvSpPr>
        <p:spPr>
          <a:xfrm>
            <a:off x="6048099" y="5921587"/>
            <a:ext cx="19938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F1F2B-DC8F-498F-BE7B-7D43DFB1E67A}"/>
              </a:ext>
            </a:extLst>
          </p:cNvPr>
          <p:cNvSpPr txBox="1"/>
          <p:nvPr/>
        </p:nvSpPr>
        <p:spPr>
          <a:xfrm>
            <a:off x="8117768" y="461639"/>
            <a:ext cx="34836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מחיר יחידת </a:t>
            </a:r>
            <a:r>
              <a:rPr lang="en-US" dirty="0"/>
              <a:t>X</a:t>
            </a:r>
            <a:r>
              <a:rPr lang="he-IL" dirty="0"/>
              <a:t> בעולם הוא 2 יחידות </a:t>
            </a:r>
            <a:r>
              <a:rPr lang="en-US" dirty="0"/>
              <a:t>Y</a:t>
            </a:r>
            <a:r>
              <a:rPr lang="he-IL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4EBF1C-09CD-471A-8013-A9E88DE5DFE0}"/>
              </a:ext>
            </a:extLst>
          </p:cNvPr>
          <p:cNvSpPr txBox="1"/>
          <p:nvPr/>
        </p:nvSpPr>
        <p:spPr>
          <a:xfrm>
            <a:off x="8659614" y="5956894"/>
            <a:ext cx="19938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2</a:t>
            </a:r>
            <a:endParaRPr lang="he-IL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6D741D-0833-4B2C-A289-FC67B1443028}"/>
              </a:ext>
            </a:extLst>
          </p:cNvPr>
          <p:cNvCxnSpPr>
            <a:cxnSpLocks/>
          </p:cNvCxnSpPr>
          <p:nvPr/>
        </p:nvCxnSpPr>
        <p:spPr>
          <a:xfrm>
            <a:off x="3614692" y="2935131"/>
            <a:ext cx="0" cy="3329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5FA0DD-0CF8-40DD-BB80-561E51DFB81A}"/>
              </a:ext>
            </a:extLst>
          </p:cNvPr>
          <p:cNvSpPr txBox="1"/>
          <p:nvPr/>
        </p:nvSpPr>
        <p:spPr>
          <a:xfrm>
            <a:off x="3466730" y="2193497"/>
            <a:ext cx="11817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נקודת צריכה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903F73-59D7-43D3-8415-B94D08BBB35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3614692" y="2501274"/>
            <a:ext cx="442906" cy="40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2821BE0-1A51-47CB-98C2-A4BD37B83DC6}"/>
              </a:ext>
            </a:extLst>
          </p:cNvPr>
          <p:cNvSpPr txBox="1"/>
          <p:nvPr/>
        </p:nvSpPr>
        <p:spPr>
          <a:xfrm>
            <a:off x="4997259" y="2653914"/>
            <a:ext cx="11817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נקודת ייצור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D5D359-2B75-4164-8750-F072EC6F6A3F}"/>
              </a:ext>
            </a:extLst>
          </p:cNvPr>
          <p:cNvSpPr/>
          <p:nvPr/>
        </p:nvSpPr>
        <p:spPr>
          <a:xfrm>
            <a:off x="3561913" y="2818013"/>
            <a:ext cx="133165" cy="1242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32F681-157E-4B53-9EC3-2DE7F66E149D}"/>
              </a:ext>
            </a:extLst>
          </p:cNvPr>
          <p:cNvCxnSpPr/>
          <p:nvPr/>
        </p:nvCxnSpPr>
        <p:spPr>
          <a:xfrm flipH="1">
            <a:off x="4801100" y="2931204"/>
            <a:ext cx="692458" cy="61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D16727B-840D-4F0D-8C38-0578E6DA3B61}"/>
              </a:ext>
            </a:extLst>
          </p:cNvPr>
          <p:cNvSpPr txBox="1"/>
          <p:nvPr/>
        </p:nvSpPr>
        <p:spPr>
          <a:xfrm>
            <a:off x="3383866" y="6241133"/>
            <a:ext cx="6554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1200</a:t>
            </a:r>
            <a:endParaRPr lang="he-IL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858728-70C1-4916-81D0-3E4CECCD6363}"/>
              </a:ext>
            </a:extLst>
          </p:cNvPr>
          <p:cNvSpPr txBox="1"/>
          <p:nvPr/>
        </p:nvSpPr>
        <p:spPr>
          <a:xfrm>
            <a:off x="9587107" y="6063342"/>
            <a:ext cx="11817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חקלאות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25D4E7-43D6-45C9-ACD0-9CE9FADA0F64}"/>
              </a:ext>
            </a:extLst>
          </p:cNvPr>
          <p:cNvSpPr txBox="1"/>
          <p:nvPr/>
        </p:nvSpPr>
        <p:spPr>
          <a:xfrm>
            <a:off x="1439905" y="517128"/>
            <a:ext cx="11817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תעשיה</a:t>
            </a:r>
          </a:p>
        </p:txBody>
      </p:sp>
    </p:spTree>
    <p:extLst>
      <p:ext uri="{BB962C8B-B14F-4D97-AF65-F5344CB8AC3E}">
        <p14:creationId xmlns:p14="http://schemas.microsoft.com/office/powerpoint/2010/main" val="289759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6B179C-89C8-4827-A570-A3E1239BA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92712"/>
            <a:ext cx="5294716" cy="5472574"/>
          </a:xfrm>
          <a:prstGeom prst="rect">
            <a:avLst/>
          </a:prstGeom>
        </p:spPr>
      </p:pic>
      <p:pic>
        <p:nvPicPr>
          <p:cNvPr id="7" name="Picture 6" descr="A picture containing toy, drawing&#10;&#10;Description automatically generated">
            <a:extLst>
              <a:ext uri="{FF2B5EF4-FFF2-40B4-BE49-F238E27FC236}">
                <a16:creationId xmlns:a16="http://schemas.microsoft.com/office/drawing/2014/main" id="{5D767766-6C74-4106-9A88-BD01E0C63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49" y="643467"/>
            <a:ext cx="4582651" cy="557106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ck is shown at the time&#10;&#10;Description automatically generated">
            <a:extLst>
              <a:ext uri="{FF2B5EF4-FFF2-40B4-BE49-F238E27FC236}">
                <a16:creationId xmlns:a16="http://schemas.microsoft.com/office/drawing/2014/main" id="{141DB911-A3DC-466F-AE5B-A53C7A932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85" y="692712"/>
            <a:ext cx="697739" cy="10814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B9DB5D-9875-46C8-9CAF-5B53941357BB}"/>
              </a:ext>
            </a:extLst>
          </p:cNvPr>
          <p:cNvSpPr txBox="1"/>
          <p:nvPr/>
        </p:nvSpPr>
        <p:spPr>
          <a:xfrm>
            <a:off x="10627095" y="1902676"/>
            <a:ext cx="11114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15 דקות</a:t>
            </a:r>
          </a:p>
        </p:txBody>
      </p:sp>
      <p:pic>
        <p:nvPicPr>
          <p:cNvPr id="23" name="Picture 22" descr="A clock is shown at the time&#10;&#10;Description automatically generated">
            <a:extLst>
              <a:ext uri="{FF2B5EF4-FFF2-40B4-BE49-F238E27FC236}">
                <a16:creationId xmlns:a16="http://schemas.microsoft.com/office/drawing/2014/main" id="{5C842E8A-5C03-496D-8CA3-924763345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8" y="748145"/>
            <a:ext cx="697739" cy="10814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38492E-F2CF-41B0-9BF3-008571617682}"/>
              </a:ext>
            </a:extLst>
          </p:cNvPr>
          <p:cNvSpPr txBox="1"/>
          <p:nvPr/>
        </p:nvSpPr>
        <p:spPr>
          <a:xfrm>
            <a:off x="643468" y="1958109"/>
            <a:ext cx="11114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45 דקות</a:t>
            </a:r>
          </a:p>
        </p:txBody>
      </p:sp>
    </p:spTree>
    <p:extLst>
      <p:ext uri="{BB962C8B-B14F-4D97-AF65-F5344CB8AC3E}">
        <p14:creationId xmlns:p14="http://schemas.microsoft.com/office/powerpoint/2010/main" val="1249264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74C03-BA19-4F64-B1C4-FBCD1C50EE30}"/>
              </a:ext>
            </a:extLst>
          </p:cNvPr>
          <p:cNvSpPr txBox="1"/>
          <p:nvPr/>
        </p:nvSpPr>
        <p:spPr>
          <a:xfrm>
            <a:off x="3187084" y="2497976"/>
            <a:ext cx="5255581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שאלה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713C5-97C9-46C5-8E17-52402127F894}"/>
              </a:ext>
            </a:extLst>
          </p:cNvPr>
          <p:cNvSpPr txBox="1"/>
          <p:nvPr/>
        </p:nvSpPr>
        <p:spPr>
          <a:xfrm>
            <a:off x="2487228" y="937769"/>
            <a:ext cx="5255581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algn="r">
              <a:defRPr sz="115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he-IL" sz="8000" dirty="0">
                <a:solidFill>
                  <a:srgbClr val="FF0000"/>
                </a:solidFill>
              </a:rPr>
              <a:t>תרגיל 1</a:t>
            </a:r>
          </a:p>
        </p:txBody>
      </p:sp>
    </p:spTree>
    <p:extLst>
      <p:ext uri="{BB962C8B-B14F-4D97-AF65-F5344CB8AC3E}">
        <p14:creationId xmlns:p14="http://schemas.microsoft.com/office/powerpoint/2010/main" val="3329807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737A9266-A3F4-4BFC-B3B1-7F3CE20C09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18080" y="719665"/>
              <a:ext cx="8641920" cy="4224453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2160480">
                      <a:extLst>
                        <a:ext uri="{9D8B030D-6E8A-4147-A177-3AD203B41FA5}">
                          <a16:colId xmlns:a16="http://schemas.microsoft.com/office/drawing/2014/main" val="215678064"/>
                        </a:ext>
                      </a:extLst>
                    </a:gridCol>
                    <a:gridCol w="2160480">
                      <a:extLst>
                        <a:ext uri="{9D8B030D-6E8A-4147-A177-3AD203B41FA5}">
                          <a16:colId xmlns:a16="http://schemas.microsoft.com/office/drawing/2014/main" val="1684792338"/>
                        </a:ext>
                      </a:extLst>
                    </a:gridCol>
                    <a:gridCol w="2160480">
                      <a:extLst>
                        <a:ext uri="{9D8B030D-6E8A-4147-A177-3AD203B41FA5}">
                          <a16:colId xmlns:a16="http://schemas.microsoft.com/office/drawing/2014/main" val="4190345017"/>
                        </a:ext>
                      </a:extLst>
                    </a:gridCol>
                    <a:gridCol w="2160480">
                      <a:extLst>
                        <a:ext uri="{9D8B030D-6E8A-4147-A177-3AD203B41FA5}">
                          <a16:colId xmlns:a16="http://schemas.microsoft.com/office/drawing/2014/main" val="621600633"/>
                        </a:ext>
                      </a:extLst>
                    </a:gridCol>
                  </a:tblGrid>
                  <a:tr h="1011911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2400" dirty="0"/>
                            <a:t>גורמי הייצור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400" dirty="0"/>
                            <a:t>X</a:t>
                          </a:r>
                          <a:endParaRPr lang="he-IL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400" dirty="0"/>
                            <a:t>Y</a:t>
                          </a:r>
                          <a:endParaRPr lang="he-IL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2400" dirty="0"/>
                            <a:t>עלות אלטנרנטיבית שולית בייצור </a:t>
                          </a:r>
                          <a:r>
                            <a:rPr lang="en-US" sz="2400" dirty="0"/>
                            <a:t>X</a:t>
                          </a:r>
                          <a:endParaRPr lang="he-IL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0115913"/>
                      </a:ext>
                    </a:extLst>
                  </a:tr>
                  <a:tr h="1011911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מכונות (100)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200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400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e-IL" b="0" i="1" smtClean="0">
                                        <a:latin typeface="Cambria Math" panose="02040503050406030204" pitchFamily="18" charset="0"/>
                                      </a:rPr>
                                      <m:t>400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8708616"/>
                      </a:ext>
                    </a:extLst>
                  </a:tr>
                  <a:tr h="1011911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עובדים (50)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300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300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300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300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9003970"/>
                      </a:ext>
                    </a:extLst>
                  </a:tr>
                  <a:tr h="1011911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סה"כ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700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48327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737A9266-A3F4-4BFC-B3B1-7F3CE20C09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8999173"/>
                  </p:ext>
                </p:extLst>
              </p:nvPr>
            </p:nvGraphicFramePr>
            <p:xfrm>
              <a:off x="1518080" y="719665"/>
              <a:ext cx="8641920" cy="4224453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2160480">
                      <a:extLst>
                        <a:ext uri="{9D8B030D-6E8A-4147-A177-3AD203B41FA5}">
                          <a16:colId xmlns:a16="http://schemas.microsoft.com/office/drawing/2014/main" val="215678064"/>
                        </a:ext>
                      </a:extLst>
                    </a:gridCol>
                    <a:gridCol w="2160480">
                      <a:extLst>
                        <a:ext uri="{9D8B030D-6E8A-4147-A177-3AD203B41FA5}">
                          <a16:colId xmlns:a16="http://schemas.microsoft.com/office/drawing/2014/main" val="1684792338"/>
                        </a:ext>
                      </a:extLst>
                    </a:gridCol>
                    <a:gridCol w="2160480">
                      <a:extLst>
                        <a:ext uri="{9D8B030D-6E8A-4147-A177-3AD203B41FA5}">
                          <a16:colId xmlns:a16="http://schemas.microsoft.com/office/drawing/2014/main" val="4190345017"/>
                        </a:ext>
                      </a:extLst>
                    </a:gridCol>
                    <a:gridCol w="2160480">
                      <a:extLst>
                        <a:ext uri="{9D8B030D-6E8A-4147-A177-3AD203B41FA5}">
                          <a16:colId xmlns:a16="http://schemas.microsoft.com/office/drawing/2014/main" val="621600633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2400" dirty="0"/>
                            <a:t>גורמי הייצור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400" dirty="0"/>
                            <a:t>X</a:t>
                          </a:r>
                          <a:endParaRPr lang="he-IL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400" dirty="0"/>
                            <a:t>Y</a:t>
                          </a:r>
                          <a:endParaRPr lang="he-IL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2400" dirty="0"/>
                            <a:t>עלות אלטנרנטיבית שולית בייצור </a:t>
                          </a:r>
                          <a:r>
                            <a:rPr lang="en-US" sz="2400" dirty="0"/>
                            <a:t>X</a:t>
                          </a:r>
                          <a:endParaRPr lang="he-IL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0115913"/>
                      </a:ext>
                    </a:extLst>
                  </a:tr>
                  <a:tr h="1011911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מכונות (100)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200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400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130" t="-120958" r="-113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708616"/>
                      </a:ext>
                    </a:extLst>
                  </a:tr>
                  <a:tr h="1011911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עובדים (50)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300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300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130" t="-222289" r="-1130" b="-10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003970"/>
                      </a:ext>
                    </a:extLst>
                  </a:tr>
                  <a:tr h="1011911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סה"כ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500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700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48327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1035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4643021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>
            <a:cxnSpLocks/>
          </p:cNvCxnSpPr>
          <p:nvPr/>
        </p:nvCxnSpPr>
        <p:spPr>
          <a:xfrm>
            <a:off x="3284738" y="2281561"/>
            <a:ext cx="2601157" cy="6391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</p:cNvCxnSpPr>
          <p:nvPr/>
        </p:nvCxnSpPr>
        <p:spPr>
          <a:xfrm>
            <a:off x="5885895" y="2920753"/>
            <a:ext cx="1615736" cy="2666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166241-C782-48C0-B9ED-FBF81D59123B}"/>
              </a:ext>
            </a:extLst>
          </p:cNvPr>
          <p:cNvSpPr/>
          <p:nvPr/>
        </p:nvSpPr>
        <p:spPr>
          <a:xfrm>
            <a:off x="5819313" y="2858610"/>
            <a:ext cx="133165" cy="124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F9F020-3018-49ED-9CCC-9254B3FB516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149359" y="2920754"/>
            <a:ext cx="26699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538AAD-C59A-4048-A3C5-890BFCF2323A}"/>
              </a:ext>
            </a:extLst>
          </p:cNvPr>
          <p:cNvCxnSpPr>
            <a:cxnSpLocks/>
          </p:cNvCxnSpPr>
          <p:nvPr/>
        </p:nvCxnSpPr>
        <p:spPr>
          <a:xfrm>
            <a:off x="5885895" y="2982898"/>
            <a:ext cx="0" cy="26046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841236" y="2873678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400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5650639" y="5564025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300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2805724" y="2127672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700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7266376" y="561110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500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03342-CD1A-4A3E-A096-2118AE4125F7}"/>
              </a:ext>
            </a:extLst>
          </p:cNvPr>
          <p:cNvSpPr txBox="1"/>
          <p:nvPr/>
        </p:nvSpPr>
        <p:spPr>
          <a:xfrm>
            <a:off x="3133817" y="1148353"/>
            <a:ext cx="301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B55BD6-5154-4ECE-ABA9-FCD81524153F}"/>
              </a:ext>
            </a:extLst>
          </p:cNvPr>
          <p:cNvSpPr txBox="1"/>
          <p:nvPr/>
        </p:nvSpPr>
        <p:spPr>
          <a:xfrm>
            <a:off x="7927759" y="5402897"/>
            <a:ext cx="301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2E7BE5-342A-4362-8F73-0ACAACDD7C25}"/>
                  </a:ext>
                </a:extLst>
              </p:cNvPr>
              <p:cNvSpPr txBox="1"/>
              <p:nvPr/>
            </p:nvSpPr>
            <p:spPr>
              <a:xfrm>
                <a:off x="4585316" y="2636516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2E7BE5-342A-4362-8F73-0ACAACDD7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316" y="2636516"/>
                <a:ext cx="365485" cy="276999"/>
              </a:xfrm>
              <a:prstGeom prst="rect">
                <a:avLst/>
              </a:prstGeom>
              <a:blipFill>
                <a:blip r:embed="rId2"/>
                <a:stretch>
                  <a:fillRect l="-1667" r="-15000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FA1D8E-25E3-490A-B189-F077628D2A5E}"/>
                  </a:ext>
                </a:extLst>
              </p:cNvPr>
              <p:cNvSpPr txBox="1"/>
              <p:nvPr/>
            </p:nvSpPr>
            <p:spPr>
              <a:xfrm>
                <a:off x="6953404" y="5287026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FA1D8E-25E3-490A-B189-F077628D2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404" y="5287026"/>
                <a:ext cx="365485" cy="276999"/>
              </a:xfrm>
              <a:prstGeom prst="rect">
                <a:avLst/>
              </a:prstGeom>
              <a:blipFill>
                <a:blip r:embed="rId3"/>
                <a:stretch>
                  <a:fillRect l="-3333" r="-13333" b="-86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6666F8-68BE-40C9-8078-066FBACE7275}"/>
                  </a:ext>
                </a:extLst>
              </p:cNvPr>
              <p:cNvSpPr txBox="1"/>
              <p:nvPr/>
            </p:nvSpPr>
            <p:spPr>
              <a:xfrm>
                <a:off x="7421448" y="808772"/>
                <a:ext cx="2241831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6666F8-68BE-40C9-8078-066FBACE7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448" y="808772"/>
                <a:ext cx="2241831" cy="276999"/>
              </a:xfrm>
              <a:prstGeom prst="rect">
                <a:avLst/>
              </a:prstGeom>
              <a:blipFill>
                <a:blip r:embed="rId4"/>
                <a:stretch>
                  <a:fillRect l="-1902" r="-1902" b="-2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FBAA43-DCD7-4265-9D01-2DBC2430DC83}"/>
                  </a:ext>
                </a:extLst>
              </p:cNvPr>
              <p:cNvSpPr txBox="1"/>
              <p:nvPr/>
            </p:nvSpPr>
            <p:spPr>
              <a:xfrm>
                <a:off x="7421448" y="1229399"/>
                <a:ext cx="3352713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FBAA43-DCD7-4265-9D01-2DBC2430D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448" y="1229399"/>
                <a:ext cx="3352713" cy="276999"/>
              </a:xfrm>
              <a:prstGeom prst="rect">
                <a:avLst/>
              </a:prstGeom>
              <a:blipFill>
                <a:blip r:embed="rId5"/>
                <a:stretch>
                  <a:fillRect l="-1091" r="-1091" b="-2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72E3B0-0889-46B4-A26D-2ECE131218CB}"/>
                  </a:ext>
                </a:extLst>
              </p:cNvPr>
              <p:cNvSpPr txBox="1"/>
              <p:nvPr/>
            </p:nvSpPr>
            <p:spPr>
              <a:xfrm>
                <a:off x="7619671" y="2705899"/>
                <a:ext cx="2655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72E3B0-0889-46B4-A26D-2ECE13121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671" y="2705899"/>
                <a:ext cx="2655342" cy="276999"/>
              </a:xfrm>
              <a:prstGeom prst="rect">
                <a:avLst/>
              </a:prstGeom>
              <a:blipFill>
                <a:blip r:embed="rId6"/>
                <a:stretch>
                  <a:fillRect l="-1835" r="-1606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61BDAF-9C9E-4F0C-857C-49F8556DA450}"/>
                  </a:ext>
                </a:extLst>
              </p:cNvPr>
              <p:cNvSpPr txBox="1"/>
              <p:nvPr/>
            </p:nvSpPr>
            <p:spPr>
              <a:xfrm>
                <a:off x="7619671" y="3269981"/>
                <a:ext cx="10740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61BDAF-9C9E-4F0C-857C-49F8556DA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671" y="3269981"/>
                <a:ext cx="1074012" cy="276999"/>
              </a:xfrm>
              <a:prstGeom prst="rect">
                <a:avLst/>
              </a:prstGeom>
              <a:blipFill>
                <a:blip r:embed="rId7"/>
                <a:stretch>
                  <a:fillRect l="-6818" r="-7386" b="-347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B0A29D79-41C4-44DD-8CE1-471E26CF4240}"/>
              </a:ext>
            </a:extLst>
          </p:cNvPr>
          <p:cNvSpPr/>
          <p:nvPr/>
        </p:nvSpPr>
        <p:spPr>
          <a:xfrm>
            <a:off x="6627180" y="4198077"/>
            <a:ext cx="133165" cy="1242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7B2F6F-99F8-4A1C-9C49-5EE145C591B4}"/>
              </a:ext>
            </a:extLst>
          </p:cNvPr>
          <p:cNvSpPr txBox="1"/>
          <p:nvPr/>
        </p:nvSpPr>
        <p:spPr>
          <a:xfrm>
            <a:off x="6442975" y="5587563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400</a:t>
            </a:r>
            <a:endParaRPr lang="he-IL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427892-B592-4E06-850D-F9D7A2A66F78}"/>
              </a:ext>
            </a:extLst>
          </p:cNvPr>
          <p:cNvCxnSpPr>
            <a:cxnSpLocks/>
          </p:cNvCxnSpPr>
          <p:nvPr/>
        </p:nvCxnSpPr>
        <p:spPr>
          <a:xfrm>
            <a:off x="3276234" y="4243946"/>
            <a:ext cx="33923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CC713CA-E4B8-4F1C-B3E6-B9D5F53CF840}"/>
              </a:ext>
            </a:extLst>
          </p:cNvPr>
          <p:cNvSpPr txBox="1"/>
          <p:nvPr/>
        </p:nvSpPr>
        <p:spPr>
          <a:xfrm>
            <a:off x="2787221" y="4090057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200</a:t>
            </a:r>
            <a:endParaRPr lang="he-IL" sz="1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2E2571-809B-41AF-8B2D-BB6A6CF2F2F0}"/>
              </a:ext>
            </a:extLst>
          </p:cNvPr>
          <p:cNvCxnSpPr>
            <a:cxnSpLocks/>
          </p:cNvCxnSpPr>
          <p:nvPr/>
        </p:nvCxnSpPr>
        <p:spPr>
          <a:xfrm>
            <a:off x="6678230" y="4254158"/>
            <a:ext cx="0" cy="13421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18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4643021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2805724" y="2127672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700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7266376" y="561110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500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03342-CD1A-4A3E-A096-2118AE4125F7}"/>
              </a:ext>
            </a:extLst>
          </p:cNvPr>
          <p:cNvSpPr txBox="1"/>
          <p:nvPr/>
        </p:nvSpPr>
        <p:spPr>
          <a:xfrm>
            <a:off x="3133817" y="1148353"/>
            <a:ext cx="301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B55BD6-5154-4ECE-ABA9-FCD81524153F}"/>
              </a:ext>
            </a:extLst>
          </p:cNvPr>
          <p:cNvSpPr txBox="1"/>
          <p:nvPr/>
        </p:nvSpPr>
        <p:spPr>
          <a:xfrm>
            <a:off x="7927759" y="5402897"/>
            <a:ext cx="301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681D3-D764-436B-B413-3822E5ADF3C7}"/>
              </a:ext>
            </a:extLst>
          </p:cNvPr>
          <p:cNvSpPr txBox="1"/>
          <p:nvPr/>
        </p:nvSpPr>
        <p:spPr>
          <a:xfrm>
            <a:off x="7680271" y="585926"/>
            <a:ext cx="39388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b="1" u="sng" dirty="0"/>
              <a:t>דוגמה לייצור לא יעיל עם תעסוקה מלאה:</a:t>
            </a:r>
          </a:p>
        </p:txBody>
      </p:sp>
    </p:spTree>
    <p:extLst>
      <p:ext uri="{BB962C8B-B14F-4D97-AF65-F5344CB8AC3E}">
        <p14:creationId xmlns:p14="http://schemas.microsoft.com/office/powerpoint/2010/main" val="755381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4643021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>
            <a:cxnSpLocks/>
          </p:cNvCxnSpPr>
          <p:nvPr/>
        </p:nvCxnSpPr>
        <p:spPr>
          <a:xfrm>
            <a:off x="5088568" y="4035309"/>
            <a:ext cx="2430819" cy="156691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</p:cNvCxnSpPr>
          <p:nvPr/>
        </p:nvCxnSpPr>
        <p:spPr>
          <a:xfrm>
            <a:off x="3292504" y="2274250"/>
            <a:ext cx="1803279" cy="17699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166241-C782-48C0-B9ED-FBF81D59123B}"/>
              </a:ext>
            </a:extLst>
          </p:cNvPr>
          <p:cNvSpPr/>
          <p:nvPr/>
        </p:nvSpPr>
        <p:spPr>
          <a:xfrm>
            <a:off x="5080803" y="4013411"/>
            <a:ext cx="133165" cy="124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F9F020-3018-49ED-9CCC-9254B3FB5160}"/>
              </a:ext>
            </a:extLst>
          </p:cNvPr>
          <p:cNvCxnSpPr>
            <a:cxnSpLocks/>
          </p:cNvCxnSpPr>
          <p:nvPr/>
        </p:nvCxnSpPr>
        <p:spPr>
          <a:xfrm>
            <a:off x="3276234" y="4044188"/>
            <a:ext cx="181954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538AAD-C59A-4048-A3C5-890BFCF2323A}"/>
              </a:ext>
            </a:extLst>
          </p:cNvPr>
          <p:cNvCxnSpPr>
            <a:cxnSpLocks/>
          </p:cNvCxnSpPr>
          <p:nvPr/>
        </p:nvCxnSpPr>
        <p:spPr>
          <a:xfrm>
            <a:off x="5095783" y="4044188"/>
            <a:ext cx="0" cy="16254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821994" y="3890300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300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4925625" y="5700458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2805724" y="2127672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700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7266376" y="561110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500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03342-CD1A-4A3E-A096-2118AE4125F7}"/>
              </a:ext>
            </a:extLst>
          </p:cNvPr>
          <p:cNvSpPr txBox="1"/>
          <p:nvPr/>
        </p:nvSpPr>
        <p:spPr>
          <a:xfrm>
            <a:off x="3133817" y="1148353"/>
            <a:ext cx="301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B55BD6-5154-4ECE-ABA9-FCD81524153F}"/>
              </a:ext>
            </a:extLst>
          </p:cNvPr>
          <p:cNvSpPr txBox="1"/>
          <p:nvPr/>
        </p:nvSpPr>
        <p:spPr>
          <a:xfrm>
            <a:off x="7927759" y="5402897"/>
            <a:ext cx="301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2E7BE5-342A-4362-8F73-0ACAACDD7C25}"/>
                  </a:ext>
                </a:extLst>
              </p:cNvPr>
              <p:cNvSpPr txBox="1"/>
              <p:nvPr/>
            </p:nvSpPr>
            <p:spPr>
              <a:xfrm>
                <a:off x="6691349" y="5263945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2E7BE5-342A-4362-8F73-0ACAACDD7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349" y="5263945"/>
                <a:ext cx="365485" cy="276999"/>
              </a:xfrm>
              <a:prstGeom prst="rect">
                <a:avLst/>
              </a:prstGeom>
              <a:blipFill>
                <a:blip r:embed="rId2"/>
                <a:stretch>
                  <a:fillRect l="-3333" r="-13333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FA1D8E-25E3-490A-B189-F077628D2A5E}"/>
                  </a:ext>
                </a:extLst>
              </p:cNvPr>
              <p:cNvSpPr txBox="1"/>
              <p:nvPr/>
            </p:nvSpPr>
            <p:spPr>
              <a:xfrm>
                <a:off x="4525749" y="3767189"/>
                <a:ext cx="3654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FA1D8E-25E3-490A-B189-F077628D2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749" y="3767189"/>
                <a:ext cx="365485" cy="276999"/>
              </a:xfrm>
              <a:prstGeom prst="rect">
                <a:avLst/>
              </a:prstGeom>
              <a:blipFill>
                <a:blip r:embed="rId3"/>
                <a:stretch>
                  <a:fillRect l="-1667" r="-15000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1C681D3-D764-436B-B413-3822E5ADF3C7}"/>
              </a:ext>
            </a:extLst>
          </p:cNvPr>
          <p:cNvSpPr txBox="1"/>
          <p:nvPr/>
        </p:nvSpPr>
        <p:spPr>
          <a:xfrm>
            <a:off x="7680271" y="585926"/>
            <a:ext cx="39388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b="1" u="sng" dirty="0"/>
              <a:t>דוגמה לייצור לא יעיל עם תעסוקה מלאה:</a:t>
            </a:r>
          </a:p>
        </p:txBody>
      </p:sp>
    </p:spTree>
    <p:extLst>
      <p:ext uri="{BB962C8B-B14F-4D97-AF65-F5344CB8AC3E}">
        <p14:creationId xmlns:p14="http://schemas.microsoft.com/office/powerpoint/2010/main" val="976207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4643021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>
            <a:cxnSpLocks/>
          </p:cNvCxnSpPr>
          <p:nvPr/>
        </p:nvCxnSpPr>
        <p:spPr>
          <a:xfrm>
            <a:off x="5088568" y="4035309"/>
            <a:ext cx="2430819" cy="156691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</p:cNvCxnSpPr>
          <p:nvPr/>
        </p:nvCxnSpPr>
        <p:spPr>
          <a:xfrm>
            <a:off x="3292504" y="2274250"/>
            <a:ext cx="1803279" cy="17699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166241-C782-48C0-B9ED-FBF81D59123B}"/>
              </a:ext>
            </a:extLst>
          </p:cNvPr>
          <p:cNvSpPr/>
          <p:nvPr/>
        </p:nvSpPr>
        <p:spPr>
          <a:xfrm>
            <a:off x="5080803" y="4013411"/>
            <a:ext cx="133165" cy="124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F9F020-3018-49ED-9CCC-9254B3FB5160}"/>
              </a:ext>
            </a:extLst>
          </p:cNvPr>
          <p:cNvCxnSpPr>
            <a:cxnSpLocks/>
          </p:cNvCxnSpPr>
          <p:nvPr/>
        </p:nvCxnSpPr>
        <p:spPr>
          <a:xfrm>
            <a:off x="3276234" y="4044188"/>
            <a:ext cx="181954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538AAD-C59A-4048-A3C5-890BFCF2323A}"/>
              </a:ext>
            </a:extLst>
          </p:cNvPr>
          <p:cNvCxnSpPr>
            <a:cxnSpLocks/>
          </p:cNvCxnSpPr>
          <p:nvPr/>
        </p:nvCxnSpPr>
        <p:spPr>
          <a:xfrm>
            <a:off x="5095783" y="4044188"/>
            <a:ext cx="0" cy="16254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821994" y="3890300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300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4925625" y="5700458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2805724" y="2127672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700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7266376" y="561110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500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03342-CD1A-4A3E-A096-2118AE4125F7}"/>
              </a:ext>
            </a:extLst>
          </p:cNvPr>
          <p:cNvSpPr txBox="1"/>
          <p:nvPr/>
        </p:nvSpPr>
        <p:spPr>
          <a:xfrm>
            <a:off x="3133817" y="1148353"/>
            <a:ext cx="301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B55BD6-5154-4ECE-ABA9-FCD81524153F}"/>
              </a:ext>
            </a:extLst>
          </p:cNvPr>
          <p:cNvSpPr txBox="1"/>
          <p:nvPr/>
        </p:nvSpPr>
        <p:spPr>
          <a:xfrm>
            <a:off x="7927759" y="5402897"/>
            <a:ext cx="301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2E7BE5-342A-4362-8F73-0ACAACDD7C25}"/>
                  </a:ext>
                </a:extLst>
              </p:cNvPr>
              <p:cNvSpPr txBox="1"/>
              <p:nvPr/>
            </p:nvSpPr>
            <p:spPr>
              <a:xfrm>
                <a:off x="6691349" y="5263945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2E7BE5-342A-4362-8F73-0ACAACDD7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349" y="5263945"/>
                <a:ext cx="365485" cy="276999"/>
              </a:xfrm>
              <a:prstGeom prst="rect">
                <a:avLst/>
              </a:prstGeom>
              <a:blipFill>
                <a:blip r:embed="rId2"/>
                <a:stretch>
                  <a:fillRect l="-3333" r="-13333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FA1D8E-25E3-490A-B189-F077628D2A5E}"/>
                  </a:ext>
                </a:extLst>
              </p:cNvPr>
              <p:cNvSpPr txBox="1"/>
              <p:nvPr/>
            </p:nvSpPr>
            <p:spPr>
              <a:xfrm>
                <a:off x="4525749" y="3767189"/>
                <a:ext cx="3654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FA1D8E-25E3-490A-B189-F077628D2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749" y="3767189"/>
                <a:ext cx="365485" cy="276999"/>
              </a:xfrm>
              <a:prstGeom prst="rect">
                <a:avLst/>
              </a:prstGeom>
              <a:blipFill>
                <a:blip r:embed="rId3"/>
                <a:stretch>
                  <a:fillRect l="-1667" r="-15000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B0A29D79-41C4-44DD-8CE1-471E26CF4240}"/>
              </a:ext>
            </a:extLst>
          </p:cNvPr>
          <p:cNvSpPr/>
          <p:nvPr/>
        </p:nvSpPr>
        <p:spPr>
          <a:xfrm>
            <a:off x="6445189" y="4860443"/>
            <a:ext cx="133165" cy="1242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63DBC5-74FC-4D47-8486-E0F5E271E8A1}"/>
                  </a:ext>
                </a:extLst>
              </p:cNvPr>
              <p:cNvSpPr txBox="1"/>
              <p:nvPr/>
            </p:nvSpPr>
            <p:spPr>
              <a:xfrm>
                <a:off x="7736886" y="1543030"/>
                <a:ext cx="2927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500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300</m:t>
                      </m:r>
                    </m:oMath>
                  </m:oMathPara>
                </a14:m>
                <a:endParaRPr lang="he-IL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63DBC5-74FC-4D47-8486-E0F5E271E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886" y="1543030"/>
                <a:ext cx="2927917" cy="276999"/>
              </a:xfrm>
              <a:prstGeom prst="rect">
                <a:avLst/>
              </a:prstGeom>
              <a:blipFill>
                <a:blip r:embed="rId4"/>
                <a:stretch>
                  <a:fillRect l="-1458" r="-1458" b="-2608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8D6D34C-835B-4607-A1A7-1BC38CB02839}"/>
              </a:ext>
            </a:extLst>
          </p:cNvPr>
          <p:cNvSpPr txBox="1"/>
          <p:nvPr/>
        </p:nvSpPr>
        <p:spPr>
          <a:xfrm>
            <a:off x="6246176" y="5648842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400</a:t>
            </a:r>
            <a:endParaRPr lang="he-IL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0EA5AE-6D59-4168-BA9E-C40A8A3BDAFB}"/>
              </a:ext>
            </a:extLst>
          </p:cNvPr>
          <p:cNvCxnSpPr>
            <a:cxnSpLocks/>
            <a:stCxn id="23" idx="0"/>
          </p:cNvCxnSpPr>
          <p:nvPr/>
        </p:nvCxnSpPr>
        <p:spPr>
          <a:xfrm>
            <a:off x="6511772" y="4860443"/>
            <a:ext cx="14796" cy="7506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99B768-31C3-4225-8713-46487C0F2B78}"/>
              </a:ext>
            </a:extLst>
          </p:cNvPr>
          <p:cNvSpPr txBox="1"/>
          <p:nvPr/>
        </p:nvSpPr>
        <p:spPr>
          <a:xfrm>
            <a:off x="7680271" y="585926"/>
            <a:ext cx="39388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b="1" u="sng" dirty="0"/>
              <a:t>דוגמה לייצור לא יעיל עם תעסוקה מלאה:</a:t>
            </a:r>
          </a:p>
        </p:txBody>
      </p:sp>
    </p:spTree>
    <p:extLst>
      <p:ext uri="{BB962C8B-B14F-4D97-AF65-F5344CB8AC3E}">
        <p14:creationId xmlns:p14="http://schemas.microsoft.com/office/powerpoint/2010/main" val="2052460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4643021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>
            <a:cxnSpLocks/>
          </p:cNvCxnSpPr>
          <p:nvPr/>
        </p:nvCxnSpPr>
        <p:spPr>
          <a:xfrm>
            <a:off x="5088568" y="4035309"/>
            <a:ext cx="2430819" cy="156691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</p:cNvCxnSpPr>
          <p:nvPr/>
        </p:nvCxnSpPr>
        <p:spPr>
          <a:xfrm>
            <a:off x="3292504" y="2274250"/>
            <a:ext cx="1803279" cy="17699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166241-C782-48C0-B9ED-FBF81D59123B}"/>
              </a:ext>
            </a:extLst>
          </p:cNvPr>
          <p:cNvSpPr/>
          <p:nvPr/>
        </p:nvSpPr>
        <p:spPr>
          <a:xfrm>
            <a:off x="5080803" y="4013411"/>
            <a:ext cx="133165" cy="124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F9F020-3018-49ED-9CCC-9254B3FB5160}"/>
              </a:ext>
            </a:extLst>
          </p:cNvPr>
          <p:cNvCxnSpPr>
            <a:cxnSpLocks/>
          </p:cNvCxnSpPr>
          <p:nvPr/>
        </p:nvCxnSpPr>
        <p:spPr>
          <a:xfrm>
            <a:off x="3276234" y="4044188"/>
            <a:ext cx="181954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538AAD-C59A-4048-A3C5-890BFCF2323A}"/>
              </a:ext>
            </a:extLst>
          </p:cNvPr>
          <p:cNvCxnSpPr>
            <a:cxnSpLocks/>
          </p:cNvCxnSpPr>
          <p:nvPr/>
        </p:nvCxnSpPr>
        <p:spPr>
          <a:xfrm>
            <a:off x="5095783" y="4044188"/>
            <a:ext cx="0" cy="16254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821994" y="3890300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300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4925625" y="5700458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2805724" y="2127672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700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7266376" y="561110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500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03342-CD1A-4A3E-A096-2118AE4125F7}"/>
              </a:ext>
            </a:extLst>
          </p:cNvPr>
          <p:cNvSpPr txBox="1"/>
          <p:nvPr/>
        </p:nvSpPr>
        <p:spPr>
          <a:xfrm>
            <a:off x="3133817" y="1148353"/>
            <a:ext cx="301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B55BD6-5154-4ECE-ABA9-FCD81524153F}"/>
              </a:ext>
            </a:extLst>
          </p:cNvPr>
          <p:cNvSpPr txBox="1"/>
          <p:nvPr/>
        </p:nvSpPr>
        <p:spPr>
          <a:xfrm>
            <a:off x="7927759" y="5402897"/>
            <a:ext cx="3018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2E7BE5-342A-4362-8F73-0ACAACDD7C25}"/>
                  </a:ext>
                </a:extLst>
              </p:cNvPr>
              <p:cNvSpPr txBox="1"/>
              <p:nvPr/>
            </p:nvSpPr>
            <p:spPr>
              <a:xfrm>
                <a:off x="6691349" y="5263945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2E7BE5-342A-4362-8F73-0ACAACDD7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349" y="5263945"/>
                <a:ext cx="365485" cy="276999"/>
              </a:xfrm>
              <a:prstGeom prst="rect">
                <a:avLst/>
              </a:prstGeom>
              <a:blipFill>
                <a:blip r:embed="rId2"/>
                <a:stretch>
                  <a:fillRect l="-3333" r="-13333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FA1D8E-25E3-490A-B189-F077628D2A5E}"/>
                  </a:ext>
                </a:extLst>
              </p:cNvPr>
              <p:cNvSpPr txBox="1"/>
              <p:nvPr/>
            </p:nvSpPr>
            <p:spPr>
              <a:xfrm>
                <a:off x="4525749" y="3767189"/>
                <a:ext cx="3654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FA1D8E-25E3-490A-B189-F077628D2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749" y="3767189"/>
                <a:ext cx="365485" cy="276999"/>
              </a:xfrm>
              <a:prstGeom prst="rect">
                <a:avLst/>
              </a:prstGeom>
              <a:blipFill>
                <a:blip r:embed="rId3"/>
                <a:stretch>
                  <a:fillRect l="-1667" r="-15000" b="-8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B0A29D79-41C4-44DD-8CE1-471E26CF4240}"/>
              </a:ext>
            </a:extLst>
          </p:cNvPr>
          <p:cNvSpPr/>
          <p:nvPr/>
        </p:nvSpPr>
        <p:spPr>
          <a:xfrm>
            <a:off x="6445189" y="4860443"/>
            <a:ext cx="133165" cy="1242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63DBC5-74FC-4D47-8486-E0F5E271E8A1}"/>
                  </a:ext>
                </a:extLst>
              </p:cNvPr>
              <p:cNvSpPr txBox="1"/>
              <p:nvPr/>
            </p:nvSpPr>
            <p:spPr>
              <a:xfrm>
                <a:off x="7736886" y="1640538"/>
                <a:ext cx="2927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500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300</m:t>
                      </m:r>
                    </m:oMath>
                  </m:oMathPara>
                </a14:m>
                <a:endParaRPr lang="he-IL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63DBC5-74FC-4D47-8486-E0F5E271E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886" y="1640538"/>
                <a:ext cx="2927917" cy="276999"/>
              </a:xfrm>
              <a:prstGeom prst="rect">
                <a:avLst/>
              </a:prstGeom>
              <a:blipFill>
                <a:blip r:embed="rId4"/>
                <a:stretch>
                  <a:fillRect l="-1458" r="-1458" b="-2608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8D6D34C-835B-4607-A1A7-1BC38CB02839}"/>
              </a:ext>
            </a:extLst>
          </p:cNvPr>
          <p:cNvSpPr txBox="1"/>
          <p:nvPr/>
        </p:nvSpPr>
        <p:spPr>
          <a:xfrm>
            <a:off x="6246176" y="5648842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400</a:t>
            </a:r>
            <a:endParaRPr lang="he-IL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0EA5AE-6D59-4168-BA9E-C40A8A3BDAFB}"/>
              </a:ext>
            </a:extLst>
          </p:cNvPr>
          <p:cNvCxnSpPr>
            <a:cxnSpLocks/>
            <a:stCxn id="23" idx="0"/>
          </p:cNvCxnSpPr>
          <p:nvPr/>
        </p:nvCxnSpPr>
        <p:spPr>
          <a:xfrm>
            <a:off x="6511772" y="4860443"/>
            <a:ext cx="14796" cy="7506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A5D21F-A0C1-4660-879A-CF6E297F51F4}"/>
              </a:ext>
            </a:extLst>
          </p:cNvPr>
          <p:cNvCxnSpPr>
            <a:cxnSpLocks/>
          </p:cNvCxnSpPr>
          <p:nvPr/>
        </p:nvCxnSpPr>
        <p:spPr>
          <a:xfrm>
            <a:off x="3292504" y="4902282"/>
            <a:ext cx="328585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19A32D7-B086-435A-B143-F77A95FF6B44}"/>
              </a:ext>
            </a:extLst>
          </p:cNvPr>
          <p:cNvSpPr txBox="1"/>
          <p:nvPr/>
        </p:nvSpPr>
        <p:spPr>
          <a:xfrm>
            <a:off x="2751346" y="473893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3831E1C-1755-4BF4-A1FC-8ACB80D55AC4}"/>
                  </a:ext>
                </a:extLst>
              </p:cNvPr>
              <p:cNvSpPr txBox="1"/>
              <p:nvPr/>
            </p:nvSpPr>
            <p:spPr>
              <a:xfrm>
                <a:off x="8085570" y="3115306"/>
                <a:ext cx="223054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3831E1C-1755-4BF4-A1FC-8ACB80D55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570" y="3115306"/>
                <a:ext cx="2230547" cy="276999"/>
              </a:xfrm>
              <a:prstGeom prst="rect">
                <a:avLst/>
              </a:prstGeom>
              <a:blipFill>
                <a:blip r:embed="rId5"/>
                <a:stretch>
                  <a:fillRect l="-1913" r="-1913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6EE0D77C-1292-45C2-99A5-EAD3DEC65D2B}"/>
              </a:ext>
            </a:extLst>
          </p:cNvPr>
          <p:cNvSpPr/>
          <p:nvPr/>
        </p:nvSpPr>
        <p:spPr>
          <a:xfrm>
            <a:off x="9113209" y="1980119"/>
            <a:ext cx="301811" cy="979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4A9F08-6E78-4936-BBCE-2AC403A657F6}"/>
              </a:ext>
            </a:extLst>
          </p:cNvPr>
          <p:cNvSpPr txBox="1"/>
          <p:nvPr/>
        </p:nvSpPr>
        <p:spPr>
          <a:xfrm>
            <a:off x="7680271" y="585926"/>
            <a:ext cx="39388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b="1" u="sng" dirty="0"/>
              <a:t>דוגמה לייצור לא יעיל עם תעסוקה מלאה:</a:t>
            </a:r>
          </a:p>
        </p:txBody>
      </p:sp>
    </p:spTree>
    <p:extLst>
      <p:ext uri="{BB962C8B-B14F-4D97-AF65-F5344CB8AC3E}">
        <p14:creationId xmlns:p14="http://schemas.microsoft.com/office/powerpoint/2010/main" val="1349675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6593908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>
            <a:cxnSpLocks/>
          </p:cNvCxnSpPr>
          <p:nvPr/>
        </p:nvCxnSpPr>
        <p:spPr>
          <a:xfrm>
            <a:off x="3257731" y="4540520"/>
            <a:ext cx="4704568" cy="1047042"/>
          </a:xfrm>
          <a:prstGeom prst="line">
            <a:avLst/>
          </a:prstGeom>
          <a:ln w="38100"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76234" y="2096824"/>
            <a:ext cx="5852135" cy="3490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760558" y="438663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180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7821930" y="5621364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900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2657233" y="1942935"/>
            <a:ext cx="61900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1000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8794387" y="5573925"/>
            <a:ext cx="55682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D25765-4D7F-43D0-9D07-965BC632A144}"/>
              </a:ext>
            </a:extLst>
          </p:cNvPr>
          <p:cNvSpPr txBox="1"/>
          <p:nvPr/>
        </p:nvSpPr>
        <p:spPr>
          <a:xfrm>
            <a:off x="3103745" y="122509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5E82EC-039F-4AB5-85F1-B79B21C44C89}"/>
              </a:ext>
            </a:extLst>
          </p:cNvPr>
          <p:cNvSpPr txBox="1"/>
          <p:nvPr/>
        </p:nvSpPr>
        <p:spPr>
          <a:xfrm>
            <a:off x="9853158" y="5372597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B44BA4-07A4-44AE-B530-BBEE85AE4BCD}"/>
              </a:ext>
            </a:extLst>
          </p:cNvPr>
          <p:cNvSpPr/>
          <p:nvPr/>
        </p:nvSpPr>
        <p:spPr>
          <a:xfrm>
            <a:off x="7895716" y="5525419"/>
            <a:ext cx="133165" cy="1242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575F1F-7B0E-40ED-8D42-1BE028D19529}"/>
              </a:ext>
            </a:extLst>
          </p:cNvPr>
          <p:cNvSpPr/>
          <p:nvPr/>
        </p:nvSpPr>
        <p:spPr>
          <a:xfrm>
            <a:off x="6982795" y="5310453"/>
            <a:ext cx="133165" cy="1242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51994-416E-4AD2-8445-6CA722721A4B}"/>
              </a:ext>
            </a:extLst>
          </p:cNvPr>
          <p:cNvSpPr txBox="1"/>
          <p:nvPr/>
        </p:nvSpPr>
        <p:spPr>
          <a:xfrm>
            <a:off x="8190789" y="4613843"/>
            <a:ext cx="11817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שר בעבודה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7C185F-CEE1-42F1-813E-E90332D061FC}"/>
              </a:ext>
            </a:extLst>
          </p:cNvPr>
          <p:cNvCxnSpPr/>
          <p:nvPr/>
        </p:nvCxnSpPr>
        <p:spPr>
          <a:xfrm flipH="1">
            <a:off x="7994630" y="4891133"/>
            <a:ext cx="692458" cy="61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FD52D5-A1D7-47AC-9D34-FCD403A6CEDF}"/>
              </a:ext>
            </a:extLst>
          </p:cNvPr>
          <p:cNvSpPr txBox="1"/>
          <p:nvPr/>
        </p:nvSpPr>
        <p:spPr>
          <a:xfrm>
            <a:off x="7231062" y="3807649"/>
            <a:ext cx="11817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/>
              <a:t>שר האוצר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685D56-8BFA-4703-96B9-7CAAF02A613D}"/>
              </a:ext>
            </a:extLst>
          </p:cNvPr>
          <p:cNvCxnSpPr>
            <a:cxnSpLocks/>
            <a:endCxn id="20" idx="1"/>
          </p:cNvCxnSpPr>
          <p:nvPr/>
        </p:nvCxnSpPr>
        <p:spPr>
          <a:xfrm flipH="1">
            <a:off x="7002297" y="4084939"/>
            <a:ext cx="725064" cy="124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C111E3-35DC-4AA7-804F-B20E77CD1EE8}"/>
              </a:ext>
            </a:extLst>
          </p:cNvPr>
          <p:cNvSpPr txBox="1"/>
          <p:nvPr/>
        </p:nvSpPr>
        <p:spPr>
          <a:xfrm>
            <a:off x="8028881" y="1359381"/>
            <a:ext cx="377539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הצעת שר העבודה – 100 מובטלים היום.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2E5214-A28A-403B-B348-4314FED76C46}"/>
              </a:ext>
            </a:extLst>
          </p:cNvPr>
          <p:cNvSpPr txBox="1"/>
          <p:nvPr/>
        </p:nvSpPr>
        <p:spPr>
          <a:xfrm>
            <a:off x="8149460" y="1951037"/>
            <a:ext cx="36295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הצעת שר האוצר – 140 מובטלים היום.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020AB1-1104-4840-8D82-0D8E425F5902}"/>
              </a:ext>
            </a:extLst>
          </p:cNvPr>
          <p:cNvSpPr txBox="1"/>
          <p:nvPr/>
        </p:nvSpPr>
        <p:spPr>
          <a:xfrm>
            <a:off x="8794387" y="396089"/>
            <a:ext cx="29370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b="1" u="sng" dirty="0"/>
              <a:t>דוגמה לייצור יעיל עם אבטלה:</a:t>
            </a:r>
          </a:p>
        </p:txBody>
      </p:sp>
    </p:spTree>
    <p:extLst>
      <p:ext uri="{BB962C8B-B14F-4D97-AF65-F5344CB8AC3E}">
        <p14:creationId xmlns:p14="http://schemas.microsoft.com/office/powerpoint/2010/main" val="2563401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960A92-4675-4808-BFE6-F1357411F19F}"/>
              </a:ext>
            </a:extLst>
          </p:cNvPr>
          <p:cNvCxnSpPr>
            <a:cxnSpLocks/>
          </p:cNvCxnSpPr>
          <p:nvPr/>
        </p:nvCxnSpPr>
        <p:spPr>
          <a:xfrm>
            <a:off x="3187193" y="4144167"/>
            <a:ext cx="5057151" cy="153114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E33441F-6B05-43FD-90F8-0F9F826EBE47}"/>
              </a:ext>
            </a:extLst>
          </p:cNvPr>
          <p:cNvGrpSpPr/>
          <p:nvPr/>
        </p:nvGrpSpPr>
        <p:grpSpPr>
          <a:xfrm>
            <a:off x="3187197" y="1358214"/>
            <a:ext cx="5568185" cy="4317096"/>
            <a:chOff x="2938509" y="1290397"/>
            <a:chExt cx="4643021" cy="3959816"/>
          </a:xfrm>
        </p:grpSpPr>
        <p:cxnSp>
          <p:nvCxnSpPr>
            <p:cNvPr id="46" name="מחבר חץ ישר 18">
              <a:extLst>
                <a:ext uri="{FF2B5EF4-FFF2-40B4-BE49-F238E27FC236}">
                  <a16:creationId xmlns:a16="http://schemas.microsoft.com/office/drawing/2014/main" id="{A54755EB-9A97-46B5-A3F9-5924580FC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חץ ישר 19">
              <a:extLst>
                <a:ext uri="{FF2B5EF4-FFF2-40B4-BE49-F238E27FC236}">
                  <a16:creationId xmlns:a16="http://schemas.microsoft.com/office/drawing/2014/main" id="{2DB90945-4937-4DD7-B494-FDBEE3DE0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693EF9-0CDD-4E7F-A098-2AA9C38C3790}"/>
              </a:ext>
            </a:extLst>
          </p:cNvPr>
          <p:cNvCxnSpPr>
            <a:cxnSpLocks/>
          </p:cNvCxnSpPr>
          <p:nvPr/>
        </p:nvCxnSpPr>
        <p:spPr>
          <a:xfrm>
            <a:off x="3187193" y="4144167"/>
            <a:ext cx="1651137" cy="498854"/>
          </a:xfrm>
          <a:prstGeom prst="line">
            <a:avLst/>
          </a:prstGeom>
          <a:ln w="38100"/>
          <a:effectLst>
            <a:glow rad="101600">
              <a:srgbClr val="FFFF00">
                <a:alpha val="6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DF6D00D-2395-48FB-BE11-A3CDF0A20C24}"/>
              </a:ext>
            </a:extLst>
          </p:cNvPr>
          <p:cNvCxnSpPr>
            <a:cxnSpLocks/>
          </p:cNvCxnSpPr>
          <p:nvPr/>
        </p:nvCxnSpPr>
        <p:spPr>
          <a:xfrm>
            <a:off x="4838330" y="4643021"/>
            <a:ext cx="1021170" cy="1032288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210D420-A837-4626-8CBD-1DFDA1B0202B}"/>
              </a:ext>
            </a:extLst>
          </p:cNvPr>
          <p:cNvSpPr txBox="1"/>
          <p:nvPr/>
        </p:nvSpPr>
        <p:spPr>
          <a:xfrm>
            <a:off x="2724072" y="1439548"/>
            <a:ext cx="564263" cy="335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F5AE3B-E74E-42C5-9056-EBB6CB85A51E}"/>
              </a:ext>
            </a:extLst>
          </p:cNvPr>
          <p:cNvSpPr txBox="1"/>
          <p:nvPr/>
        </p:nvSpPr>
        <p:spPr>
          <a:xfrm>
            <a:off x="7935599" y="5686888"/>
            <a:ext cx="564263" cy="335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71C175-EB1A-45EF-A3DC-D9367D590A03}"/>
              </a:ext>
            </a:extLst>
          </p:cNvPr>
          <p:cNvSpPr txBox="1"/>
          <p:nvPr/>
        </p:nvSpPr>
        <p:spPr>
          <a:xfrm>
            <a:off x="3006203" y="835565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B8CD44-052B-407C-B830-A8D301A64E07}"/>
              </a:ext>
            </a:extLst>
          </p:cNvPr>
          <p:cNvSpPr txBox="1"/>
          <p:nvPr/>
        </p:nvSpPr>
        <p:spPr>
          <a:xfrm>
            <a:off x="8755381" y="547398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2C2F1D-5E5F-4DBD-BB76-DDC14B224216}"/>
              </a:ext>
            </a:extLst>
          </p:cNvPr>
          <p:cNvCxnSpPr>
            <a:cxnSpLocks/>
          </p:cNvCxnSpPr>
          <p:nvPr/>
        </p:nvCxnSpPr>
        <p:spPr>
          <a:xfrm>
            <a:off x="3187193" y="1645157"/>
            <a:ext cx="5057151" cy="4030152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7879A39-E4D4-4519-A7CD-2B454A879DAD}"/>
              </a:ext>
            </a:extLst>
          </p:cNvPr>
          <p:cNvSpPr txBox="1"/>
          <p:nvPr/>
        </p:nvSpPr>
        <p:spPr>
          <a:xfrm>
            <a:off x="2652206" y="2799823"/>
            <a:ext cx="564263" cy="335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50</a:t>
            </a:r>
            <a:endParaRPr lang="he-IL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6E6546-D7AF-4847-B8BF-713C36528DB6}"/>
              </a:ext>
            </a:extLst>
          </p:cNvPr>
          <p:cNvSpPr txBox="1"/>
          <p:nvPr/>
        </p:nvSpPr>
        <p:spPr>
          <a:xfrm>
            <a:off x="2724072" y="3972855"/>
            <a:ext cx="564263" cy="335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20</a:t>
            </a:r>
            <a:endParaRPr lang="he-IL" sz="1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F15D44-CB15-4898-8BEE-A6D399E9037C}"/>
              </a:ext>
            </a:extLst>
          </p:cNvPr>
          <p:cNvCxnSpPr>
            <a:cxnSpLocks/>
          </p:cNvCxnSpPr>
          <p:nvPr/>
        </p:nvCxnSpPr>
        <p:spPr>
          <a:xfrm>
            <a:off x="3187192" y="2971134"/>
            <a:ext cx="2672308" cy="27041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227CB07-832B-4506-84EF-9B9715864403}"/>
              </a:ext>
            </a:extLst>
          </p:cNvPr>
          <p:cNvSpPr txBox="1"/>
          <p:nvPr/>
        </p:nvSpPr>
        <p:spPr>
          <a:xfrm>
            <a:off x="5577369" y="5675309"/>
            <a:ext cx="564263" cy="335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40</a:t>
            </a:r>
            <a:endParaRPr lang="he-IL" sz="14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49E72A4-6067-437E-B0DB-E5A804B43E4F}"/>
              </a:ext>
            </a:extLst>
          </p:cNvPr>
          <p:cNvCxnSpPr>
            <a:cxnSpLocks/>
          </p:cNvCxnSpPr>
          <p:nvPr/>
        </p:nvCxnSpPr>
        <p:spPr>
          <a:xfrm>
            <a:off x="3216469" y="4643021"/>
            <a:ext cx="16218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9F3CC5-AB4F-4E86-BAFD-51A00FE32D89}"/>
              </a:ext>
            </a:extLst>
          </p:cNvPr>
          <p:cNvCxnSpPr>
            <a:cxnSpLocks/>
          </p:cNvCxnSpPr>
          <p:nvPr/>
        </p:nvCxnSpPr>
        <p:spPr>
          <a:xfrm>
            <a:off x="4851646" y="4643021"/>
            <a:ext cx="0" cy="1097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0AE7C2-B697-4A3F-9106-758D36D84177}"/>
              </a:ext>
            </a:extLst>
          </p:cNvPr>
          <p:cNvSpPr txBox="1"/>
          <p:nvPr/>
        </p:nvSpPr>
        <p:spPr>
          <a:xfrm>
            <a:off x="4518735" y="5686887"/>
            <a:ext cx="69577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28.57</a:t>
            </a:r>
            <a:endParaRPr lang="he-IL" sz="14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7D973D-05CF-4DF5-841C-8070FB94C046}"/>
              </a:ext>
            </a:extLst>
          </p:cNvPr>
          <p:cNvCxnSpPr>
            <a:cxnSpLocks/>
          </p:cNvCxnSpPr>
          <p:nvPr/>
        </p:nvCxnSpPr>
        <p:spPr>
          <a:xfrm>
            <a:off x="3965359" y="4385569"/>
            <a:ext cx="0" cy="1301318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7DC2B0F-4A7A-4749-8FC4-8AAAE310375B}"/>
              </a:ext>
            </a:extLst>
          </p:cNvPr>
          <p:cNvSpPr txBox="1"/>
          <p:nvPr/>
        </p:nvSpPr>
        <p:spPr>
          <a:xfrm>
            <a:off x="3805205" y="5675308"/>
            <a:ext cx="3768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20</a:t>
            </a:r>
            <a:endParaRPr lang="he-I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80C48-87CC-4519-9A01-E7A64852B5DC}"/>
              </a:ext>
            </a:extLst>
          </p:cNvPr>
          <p:cNvSpPr txBox="1"/>
          <p:nvPr/>
        </p:nvSpPr>
        <p:spPr>
          <a:xfrm>
            <a:off x="8818403" y="585926"/>
            <a:ext cx="28007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דוגמה לייצור יעיל עם אבטלה:</a:t>
            </a:r>
          </a:p>
        </p:txBody>
      </p:sp>
    </p:spTree>
    <p:extLst>
      <p:ext uri="{BB962C8B-B14F-4D97-AF65-F5344CB8AC3E}">
        <p14:creationId xmlns:p14="http://schemas.microsoft.com/office/powerpoint/2010/main" val="3513278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74C03-BA19-4F64-B1C4-FBCD1C50EE30}"/>
              </a:ext>
            </a:extLst>
          </p:cNvPr>
          <p:cNvSpPr txBox="1"/>
          <p:nvPr/>
        </p:nvSpPr>
        <p:spPr>
          <a:xfrm>
            <a:off x="3187084" y="2497976"/>
            <a:ext cx="5255581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שאלה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713C5-97C9-46C5-8E17-52402127F894}"/>
              </a:ext>
            </a:extLst>
          </p:cNvPr>
          <p:cNvSpPr txBox="1"/>
          <p:nvPr/>
        </p:nvSpPr>
        <p:spPr>
          <a:xfrm>
            <a:off x="2487228" y="937769"/>
            <a:ext cx="5255581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algn="r">
              <a:defRPr sz="115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he-IL" sz="8000" dirty="0">
                <a:solidFill>
                  <a:srgbClr val="FF0000"/>
                </a:solidFill>
              </a:rPr>
              <a:t>תרגיל 1</a:t>
            </a:r>
          </a:p>
        </p:txBody>
      </p:sp>
    </p:spTree>
    <p:extLst>
      <p:ext uri="{BB962C8B-B14F-4D97-AF65-F5344CB8AC3E}">
        <p14:creationId xmlns:p14="http://schemas.microsoft.com/office/powerpoint/2010/main" val="199113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B75485-CD83-4624-87A8-6D79D369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63" y="1397467"/>
            <a:ext cx="4559747" cy="4852576"/>
          </a:xfrm>
          <a:prstGeom prst="rect">
            <a:avLst/>
          </a:prstGeom>
        </p:spPr>
      </p:pic>
      <p:pic>
        <p:nvPicPr>
          <p:cNvPr id="5" name="Picture 4" descr="A clock is shown at the time&#10;&#10;Description automatically generated">
            <a:extLst>
              <a:ext uri="{FF2B5EF4-FFF2-40B4-BE49-F238E27FC236}">
                <a16:creationId xmlns:a16="http://schemas.microsoft.com/office/drawing/2014/main" id="{4A10A98B-CC02-4C8B-98F0-62973C2B4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317" y="693312"/>
            <a:ext cx="697739" cy="1081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F58C13-B47B-415A-9FE6-01119F3779DA}"/>
              </a:ext>
            </a:extLst>
          </p:cNvPr>
          <p:cNvSpPr txBox="1"/>
          <p:nvPr/>
        </p:nvSpPr>
        <p:spPr>
          <a:xfrm>
            <a:off x="6625127" y="1903276"/>
            <a:ext cx="11114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30 דקות</a:t>
            </a:r>
          </a:p>
        </p:txBody>
      </p:sp>
      <p:pic>
        <p:nvPicPr>
          <p:cNvPr id="7" name="Picture 6" descr="A picture containing toy, drawing&#10;&#10;Description automatically generated">
            <a:extLst>
              <a:ext uri="{FF2B5EF4-FFF2-40B4-BE49-F238E27FC236}">
                <a16:creationId xmlns:a16="http://schemas.microsoft.com/office/drawing/2014/main" id="{172FF130-3EBF-4C98-B782-0507B6CAD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87" y="678977"/>
            <a:ext cx="4582651" cy="5571066"/>
          </a:xfrm>
          <a:prstGeom prst="rect">
            <a:avLst/>
          </a:prstGeom>
        </p:spPr>
      </p:pic>
      <p:pic>
        <p:nvPicPr>
          <p:cNvPr id="8" name="Picture 7" descr="A clock is shown at the time&#10;&#10;Description automatically generated">
            <a:extLst>
              <a:ext uri="{FF2B5EF4-FFF2-40B4-BE49-F238E27FC236}">
                <a16:creationId xmlns:a16="http://schemas.microsoft.com/office/drawing/2014/main" id="{0951A326-CAC4-421F-896D-F65A9E73F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23" y="728222"/>
            <a:ext cx="697739" cy="1081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ABD710-1E2A-4171-BDA8-3850F090F8A9}"/>
              </a:ext>
            </a:extLst>
          </p:cNvPr>
          <p:cNvSpPr txBox="1"/>
          <p:nvPr/>
        </p:nvSpPr>
        <p:spPr>
          <a:xfrm>
            <a:off x="4498633" y="1938186"/>
            <a:ext cx="11114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30 דקות</a:t>
            </a:r>
          </a:p>
        </p:txBody>
      </p:sp>
    </p:spTree>
    <p:extLst>
      <p:ext uri="{BB962C8B-B14F-4D97-AF65-F5344CB8AC3E}">
        <p14:creationId xmlns:p14="http://schemas.microsoft.com/office/powerpoint/2010/main" val="21681573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7A9266-A3F4-4BFC-B3B1-7F3CE20C0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47561"/>
              </p:ext>
            </p:extLst>
          </p:nvPr>
        </p:nvGraphicFramePr>
        <p:xfrm>
          <a:off x="1518080" y="719665"/>
          <a:ext cx="8641920" cy="523636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60480">
                  <a:extLst>
                    <a:ext uri="{9D8B030D-6E8A-4147-A177-3AD203B41FA5}">
                      <a16:colId xmlns:a16="http://schemas.microsoft.com/office/drawing/2014/main" val="215678064"/>
                    </a:ext>
                  </a:extLst>
                </a:gridCol>
                <a:gridCol w="2160480">
                  <a:extLst>
                    <a:ext uri="{9D8B030D-6E8A-4147-A177-3AD203B41FA5}">
                      <a16:colId xmlns:a16="http://schemas.microsoft.com/office/drawing/2014/main" val="1684792338"/>
                    </a:ext>
                  </a:extLst>
                </a:gridCol>
                <a:gridCol w="2160480">
                  <a:extLst>
                    <a:ext uri="{9D8B030D-6E8A-4147-A177-3AD203B41FA5}">
                      <a16:colId xmlns:a16="http://schemas.microsoft.com/office/drawing/2014/main" val="4190345017"/>
                    </a:ext>
                  </a:extLst>
                </a:gridCol>
                <a:gridCol w="2160480">
                  <a:extLst>
                    <a:ext uri="{9D8B030D-6E8A-4147-A177-3AD203B41FA5}">
                      <a16:colId xmlns:a16="http://schemas.microsoft.com/office/drawing/2014/main" val="621600633"/>
                    </a:ext>
                  </a:extLst>
                </a:gridCol>
              </a:tblGrid>
              <a:tr h="1011911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גורמי הייצור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X</a:t>
                      </a:r>
                      <a:endParaRPr lang="he-IL" sz="2400" dirty="0"/>
                    </a:p>
                    <a:p>
                      <a:pPr algn="ctr" rtl="1"/>
                      <a:r>
                        <a:rPr lang="he-IL" sz="2400" dirty="0"/>
                        <a:t>עגבניות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</a:t>
                      </a:r>
                    </a:p>
                    <a:p>
                      <a:pPr algn="ctr" rtl="1"/>
                      <a:r>
                        <a:rPr lang="he-IL" sz="2400" dirty="0"/>
                        <a:t>מלפפונים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עלות אלטנרנטיבית שולית בייצור </a:t>
                      </a:r>
                      <a:r>
                        <a:rPr lang="en-US" sz="2400" dirty="0"/>
                        <a:t>X</a:t>
                      </a:r>
                      <a:endParaRPr lang="he-IL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115913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08616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03970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32756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28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993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4643021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26C1E73-7F9E-4B18-942B-7068E0BF47FA}"/>
              </a:ext>
            </a:extLst>
          </p:cNvPr>
          <p:cNvSpPr txBox="1"/>
          <p:nvPr/>
        </p:nvSpPr>
        <p:spPr>
          <a:xfrm>
            <a:off x="3103745" y="122509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D7E89-FD17-4D92-9262-53D7303165B2}"/>
              </a:ext>
            </a:extLst>
          </p:cNvPr>
          <p:cNvSpPr txBox="1"/>
          <p:nvPr/>
        </p:nvSpPr>
        <p:spPr>
          <a:xfrm>
            <a:off x="8020735" y="5386235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20F4E3-3B7A-4A2C-A447-034BA2A12150}"/>
              </a:ext>
            </a:extLst>
          </p:cNvPr>
          <p:cNvSpPr txBox="1"/>
          <p:nvPr/>
        </p:nvSpPr>
        <p:spPr>
          <a:xfrm>
            <a:off x="2774822" y="790112"/>
            <a:ext cx="10198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מלפפונים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5DF99-9928-4921-A398-763319543D4A}"/>
              </a:ext>
            </a:extLst>
          </p:cNvPr>
          <p:cNvSpPr txBox="1"/>
          <p:nvPr/>
        </p:nvSpPr>
        <p:spPr>
          <a:xfrm>
            <a:off x="8472688" y="5386235"/>
            <a:ext cx="8691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עגבניות</a:t>
            </a:r>
          </a:p>
        </p:txBody>
      </p:sp>
    </p:spTree>
    <p:extLst>
      <p:ext uri="{BB962C8B-B14F-4D97-AF65-F5344CB8AC3E}">
        <p14:creationId xmlns:p14="http://schemas.microsoft.com/office/powerpoint/2010/main" val="3342232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960A92-4675-4808-BFE6-F1357411F19F}"/>
              </a:ext>
            </a:extLst>
          </p:cNvPr>
          <p:cNvCxnSpPr>
            <a:cxnSpLocks/>
          </p:cNvCxnSpPr>
          <p:nvPr/>
        </p:nvCxnSpPr>
        <p:spPr>
          <a:xfrm>
            <a:off x="3187193" y="4144167"/>
            <a:ext cx="5057151" cy="153114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E33441F-6B05-43FD-90F8-0F9F826EBE47}"/>
              </a:ext>
            </a:extLst>
          </p:cNvPr>
          <p:cNvGrpSpPr/>
          <p:nvPr/>
        </p:nvGrpSpPr>
        <p:grpSpPr>
          <a:xfrm>
            <a:off x="3187197" y="1358214"/>
            <a:ext cx="5568185" cy="4317096"/>
            <a:chOff x="2938509" y="1290397"/>
            <a:chExt cx="4643021" cy="3959816"/>
          </a:xfrm>
        </p:grpSpPr>
        <p:cxnSp>
          <p:nvCxnSpPr>
            <p:cNvPr id="46" name="מחבר חץ ישר 18">
              <a:extLst>
                <a:ext uri="{FF2B5EF4-FFF2-40B4-BE49-F238E27FC236}">
                  <a16:creationId xmlns:a16="http://schemas.microsoft.com/office/drawing/2014/main" id="{A54755EB-9A97-46B5-A3F9-5924580FC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חץ ישר 19">
              <a:extLst>
                <a:ext uri="{FF2B5EF4-FFF2-40B4-BE49-F238E27FC236}">
                  <a16:creationId xmlns:a16="http://schemas.microsoft.com/office/drawing/2014/main" id="{2DB90945-4937-4DD7-B494-FDBEE3DE0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693EF9-0CDD-4E7F-A098-2AA9C38C3790}"/>
              </a:ext>
            </a:extLst>
          </p:cNvPr>
          <p:cNvCxnSpPr>
            <a:cxnSpLocks/>
          </p:cNvCxnSpPr>
          <p:nvPr/>
        </p:nvCxnSpPr>
        <p:spPr>
          <a:xfrm>
            <a:off x="3187193" y="4144167"/>
            <a:ext cx="1651137" cy="498854"/>
          </a:xfrm>
          <a:prstGeom prst="line">
            <a:avLst/>
          </a:prstGeom>
          <a:ln w="38100"/>
          <a:effectLst>
            <a:glow rad="101600">
              <a:srgbClr val="FFFF00">
                <a:alpha val="6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DF6D00D-2395-48FB-BE11-A3CDF0A20C24}"/>
              </a:ext>
            </a:extLst>
          </p:cNvPr>
          <p:cNvCxnSpPr>
            <a:cxnSpLocks/>
          </p:cNvCxnSpPr>
          <p:nvPr/>
        </p:nvCxnSpPr>
        <p:spPr>
          <a:xfrm>
            <a:off x="4838330" y="4643021"/>
            <a:ext cx="1021170" cy="1032288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210D420-A837-4626-8CBD-1DFDA1B0202B}"/>
              </a:ext>
            </a:extLst>
          </p:cNvPr>
          <p:cNvSpPr txBox="1"/>
          <p:nvPr/>
        </p:nvSpPr>
        <p:spPr>
          <a:xfrm>
            <a:off x="2724072" y="1439548"/>
            <a:ext cx="564263" cy="335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F5AE3B-E74E-42C5-9056-EBB6CB85A51E}"/>
              </a:ext>
            </a:extLst>
          </p:cNvPr>
          <p:cNvSpPr txBox="1"/>
          <p:nvPr/>
        </p:nvSpPr>
        <p:spPr>
          <a:xfrm>
            <a:off x="7828258" y="5686887"/>
            <a:ext cx="5642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10</a:t>
            </a:r>
            <a:endParaRPr lang="he-IL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71C175-EB1A-45EF-A3DC-D9367D590A03}"/>
              </a:ext>
            </a:extLst>
          </p:cNvPr>
          <p:cNvSpPr txBox="1"/>
          <p:nvPr/>
        </p:nvSpPr>
        <p:spPr>
          <a:xfrm>
            <a:off x="3006203" y="835565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B8CD44-052B-407C-B830-A8D301A64E07}"/>
              </a:ext>
            </a:extLst>
          </p:cNvPr>
          <p:cNvSpPr txBox="1"/>
          <p:nvPr/>
        </p:nvSpPr>
        <p:spPr>
          <a:xfrm>
            <a:off x="8755381" y="547398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879A39-E4D4-4519-A7CD-2B454A879DAD}"/>
              </a:ext>
            </a:extLst>
          </p:cNvPr>
          <p:cNvSpPr txBox="1"/>
          <p:nvPr/>
        </p:nvSpPr>
        <p:spPr>
          <a:xfrm>
            <a:off x="2652206" y="2799823"/>
            <a:ext cx="5642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10</a:t>
            </a:r>
            <a:endParaRPr lang="he-IL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6E6546-D7AF-4847-B8BF-713C36528DB6}"/>
              </a:ext>
            </a:extLst>
          </p:cNvPr>
          <p:cNvSpPr txBox="1"/>
          <p:nvPr/>
        </p:nvSpPr>
        <p:spPr>
          <a:xfrm>
            <a:off x="2875789" y="3990278"/>
            <a:ext cx="28213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5</a:t>
            </a:r>
            <a:endParaRPr lang="he-IL" sz="1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F15D44-CB15-4898-8BEE-A6D399E9037C}"/>
              </a:ext>
            </a:extLst>
          </p:cNvPr>
          <p:cNvCxnSpPr>
            <a:cxnSpLocks/>
          </p:cNvCxnSpPr>
          <p:nvPr/>
        </p:nvCxnSpPr>
        <p:spPr>
          <a:xfrm>
            <a:off x="3187192" y="2971134"/>
            <a:ext cx="2672308" cy="27041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227CB07-832B-4506-84EF-9B9715864403}"/>
              </a:ext>
            </a:extLst>
          </p:cNvPr>
          <p:cNvSpPr txBox="1"/>
          <p:nvPr/>
        </p:nvSpPr>
        <p:spPr>
          <a:xfrm>
            <a:off x="5681136" y="5665969"/>
            <a:ext cx="36198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5</a:t>
            </a:r>
            <a:endParaRPr lang="he-IL" sz="14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49E72A4-6067-437E-B0DB-E5A804B43E4F}"/>
              </a:ext>
            </a:extLst>
          </p:cNvPr>
          <p:cNvCxnSpPr>
            <a:cxnSpLocks/>
          </p:cNvCxnSpPr>
          <p:nvPr/>
        </p:nvCxnSpPr>
        <p:spPr>
          <a:xfrm>
            <a:off x="3216469" y="4643021"/>
            <a:ext cx="16218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9F3CC5-AB4F-4E86-BAFD-51A00FE32D89}"/>
              </a:ext>
            </a:extLst>
          </p:cNvPr>
          <p:cNvCxnSpPr>
            <a:cxnSpLocks/>
          </p:cNvCxnSpPr>
          <p:nvPr/>
        </p:nvCxnSpPr>
        <p:spPr>
          <a:xfrm>
            <a:off x="4851646" y="4643021"/>
            <a:ext cx="0" cy="1097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0AE7C2-B697-4A3F-9106-758D36D84177}"/>
              </a:ext>
            </a:extLst>
          </p:cNvPr>
          <p:cNvSpPr txBox="1"/>
          <p:nvPr/>
        </p:nvSpPr>
        <p:spPr>
          <a:xfrm>
            <a:off x="4476397" y="5686887"/>
            <a:ext cx="7381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3.334</a:t>
            </a:r>
            <a:endParaRPr lang="he-IL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DC2B0F-4A7A-4749-8FC4-8AAAE310375B}"/>
              </a:ext>
            </a:extLst>
          </p:cNvPr>
          <p:cNvSpPr txBox="1"/>
          <p:nvPr/>
        </p:nvSpPr>
        <p:spPr>
          <a:xfrm>
            <a:off x="5367349" y="5423118"/>
            <a:ext cx="3768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19717B-F3B5-4749-BD3A-96DA08370301}"/>
              </a:ext>
            </a:extLst>
          </p:cNvPr>
          <p:cNvSpPr txBox="1"/>
          <p:nvPr/>
        </p:nvSpPr>
        <p:spPr>
          <a:xfrm>
            <a:off x="3959849" y="4393594"/>
            <a:ext cx="52893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0.5</a:t>
            </a:r>
            <a:endParaRPr lang="he-IL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2C4D04-8C68-4106-A48F-785232499C55}"/>
              </a:ext>
            </a:extLst>
          </p:cNvPr>
          <p:cNvSpPr txBox="1"/>
          <p:nvPr/>
        </p:nvSpPr>
        <p:spPr>
          <a:xfrm>
            <a:off x="2677276" y="489311"/>
            <a:ext cx="10198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מלפפונים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817496-3329-4175-A02A-14FEF4C9D47D}"/>
              </a:ext>
            </a:extLst>
          </p:cNvPr>
          <p:cNvSpPr txBox="1"/>
          <p:nvPr/>
        </p:nvSpPr>
        <p:spPr>
          <a:xfrm>
            <a:off x="9006682" y="5446445"/>
            <a:ext cx="8691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עגבניות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7027C6-AEBE-477E-83CC-5C7FE55B1A01}"/>
                  </a:ext>
                </a:extLst>
              </p:cNvPr>
              <p:cNvSpPr txBox="1"/>
              <p:nvPr/>
            </p:nvSpPr>
            <p:spPr>
              <a:xfrm>
                <a:off x="8755381" y="1113840"/>
                <a:ext cx="252633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he-IL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7027C6-AEBE-477E-83CC-5C7FE55B1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381" y="1113840"/>
                <a:ext cx="2526333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2F9EFA-18AE-4BD2-8E36-61A27D60500D}"/>
                  </a:ext>
                </a:extLst>
              </p:cNvPr>
              <p:cNvSpPr txBox="1"/>
              <p:nvPr/>
            </p:nvSpPr>
            <p:spPr>
              <a:xfrm>
                <a:off x="8755381" y="1835128"/>
                <a:ext cx="287899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he-IL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2F9EFA-18AE-4BD2-8E36-61A27D605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381" y="1835128"/>
                <a:ext cx="2878993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24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960A92-4675-4808-BFE6-F1357411F19F}"/>
              </a:ext>
            </a:extLst>
          </p:cNvPr>
          <p:cNvCxnSpPr>
            <a:cxnSpLocks/>
          </p:cNvCxnSpPr>
          <p:nvPr/>
        </p:nvCxnSpPr>
        <p:spPr>
          <a:xfrm>
            <a:off x="3187193" y="4144167"/>
            <a:ext cx="5057151" cy="153114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E33441F-6B05-43FD-90F8-0F9F826EBE47}"/>
              </a:ext>
            </a:extLst>
          </p:cNvPr>
          <p:cNvGrpSpPr/>
          <p:nvPr/>
        </p:nvGrpSpPr>
        <p:grpSpPr>
          <a:xfrm>
            <a:off x="3187197" y="1358214"/>
            <a:ext cx="5568185" cy="4317096"/>
            <a:chOff x="2938509" y="1290397"/>
            <a:chExt cx="4643021" cy="3959816"/>
          </a:xfrm>
        </p:grpSpPr>
        <p:cxnSp>
          <p:nvCxnSpPr>
            <p:cNvPr id="46" name="מחבר חץ ישר 18">
              <a:extLst>
                <a:ext uri="{FF2B5EF4-FFF2-40B4-BE49-F238E27FC236}">
                  <a16:creationId xmlns:a16="http://schemas.microsoft.com/office/drawing/2014/main" id="{A54755EB-9A97-46B5-A3F9-5924580FC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חץ ישר 19">
              <a:extLst>
                <a:ext uri="{FF2B5EF4-FFF2-40B4-BE49-F238E27FC236}">
                  <a16:creationId xmlns:a16="http://schemas.microsoft.com/office/drawing/2014/main" id="{2DB90945-4937-4DD7-B494-FDBEE3DE0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693EF9-0CDD-4E7F-A098-2AA9C38C3790}"/>
              </a:ext>
            </a:extLst>
          </p:cNvPr>
          <p:cNvCxnSpPr>
            <a:cxnSpLocks/>
          </p:cNvCxnSpPr>
          <p:nvPr/>
        </p:nvCxnSpPr>
        <p:spPr>
          <a:xfrm>
            <a:off x="3187193" y="4144167"/>
            <a:ext cx="1651137" cy="498854"/>
          </a:xfrm>
          <a:prstGeom prst="line">
            <a:avLst/>
          </a:prstGeom>
          <a:ln w="38100"/>
          <a:effectLst>
            <a:glow rad="101600">
              <a:srgbClr val="FFFF00">
                <a:alpha val="6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DF6D00D-2395-48FB-BE11-A3CDF0A20C24}"/>
              </a:ext>
            </a:extLst>
          </p:cNvPr>
          <p:cNvCxnSpPr>
            <a:cxnSpLocks/>
          </p:cNvCxnSpPr>
          <p:nvPr/>
        </p:nvCxnSpPr>
        <p:spPr>
          <a:xfrm>
            <a:off x="4838330" y="4643021"/>
            <a:ext cx="1021170" cy="1032288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210D420-A837-4626-8CBD-1DFDA1B0202B}"/>
              </a:ext>
            </a:extLst>
          </p:cNvPr>
          <p:cNvSpPr txBox="1"/>
          <p:nvPr/>
        </p:nvSpPr>
        <p:spPr>
          <a:xfrm>
            <a:off x="2724072" y="1439548"/>
            <a:ext cx="564263" cy="335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F5AE3B-E74E-42C5-9056-EBB6CB85A51E}"/>
              </a:ext>
            </a:extLst>
          </p:cNvPr>
          <p:cNvSpPr txBox="1"/>
          <p:nvPr/>
        </p:nvSpPr>
        <p:spPr>
          <a:xfrm>
            <a:off x="7828258" y="5686887"/>
            <a:ext cx="5642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10</a:t>
            </a:r>
            <a:endParaRPr lang="he-IL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71C175-EB1A-45EF-A3DC-D9367D590A03}"/>
              </a:ext>
            </a:extLst>
          </p:cNvPr>
          <p:cNvSpPr txBox="1"/>
          <p:nvPr/>
        </p:nvSpPr>
        <p:spPr>
          <a:xfrm>
            <a:off x="3006203" y="835565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B8CD44-052B-407C-B830-A8D301A64E07}"/>
              </a:ext>
            </a:extLst>
          </p:cNvPr>
          <p:cNvSpPr txBox="1"/>
          <p:nvPr/>
        </p:nvSpPr>
        <p:spPr>
          <a:xfrm>
            <a:off x="8755381" y="547398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879A39-E4D4-4519-A7CD-2B454A879DAD}"/>
              </a:ext>
            </a:extLst>
          </p:cNvPr>
          <p:cNvSpPr txBox="1"/>
          <p:nvPr/>
        </p:nvSpPr>
        <p:spPr>
          <a:xfrm>
            <a:off x="2652206" y="2799823"/>
            <a:ext cx="5642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10</a:t>
            </a:r>
            <a:endParaRPr lang="he-IL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6E6546-D7AF-4847-B8BF-713C36528DB6}"/>
              </a:ext>
            </a:extLst>
          </p:cNvPr>
          <p:cNvSpPr txBox="1"/>
          <p:nvPr/>
        </p:nvSpPr>
        <p:spPr>
          <a:xfrm>
            <a:off x="2875789" y="3990278"/>
            <a:ext cx="28213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5</a:t>
            </a:r>
            <a:endParaRPr lang="he-IL" sz="1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F15D44-CB15-4898-8BEE-A6D399E9037C}"/>
              </a:ext>
            </a:extLst>
          </p:cNvPr>
          <p:cNvCxnSpPr>
            <a:cxnSpLocks/>
          </p:cNvCxnSpPr>
          <p:nvPr/>
        </p:nvCxnSpPr>
        <p:spPr>
          <a:xfrm>
            <a:off x="3187192" y="2971134"/>
            <a:ext cx="2672308" cy="27041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227CB07-832B-4506-84EF-9B9715864403}"/>
              </a:ext>
            </a:extLst>
          </p:cNvPr>
          <p:cNvSpPr txBox="1"/>
          <p:nvPr/>
        </p:nvSpPr>
        <p:spPr>
          <a:xfrm>
            <a:off x="5681136" y="5665969"/>
            <a:ext cx="36198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5</a:t>
            </a:r>
            <a:endParaRPr lang="he-IL" sz="14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49E72A4-6067-437E-B0DB-E5A804B43E4F}"/>
              </a:ext>
            </a:extLst>
          </p:cNvPr>
          <p:cNvCxnSpPr>
            <a:cxnSpLocks/>
          </p:cNvCxnSpPr>
          <p:nvPr/>
        </p:nvCxnSpPr>
        <p:spPr>
          <a:xfrm>
            <a:off x="3216469" y="4643021"/>
            <a:ext cx="16218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9F3CC5-AB4F-4E86-BAFD-51A00FE32D89}"/>
              </a:ext>
            </a:extLst>
          </p:cNvPr>
          <p:cNvCxnSpPr>
            <a:cxnSpLocks/>
          </p:cNvCxnSpPr>
          <p:nvPr/>
        </p:nvCxnSpPr>
        <p:spPr>
          <a:xfrm>
            <a:off x="4851646" y="4643021"/>
            <a:ext cx="0" cy="10970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0AE7C2-B697-4A3F-9106-758D36D84177}"/>
              </a:ext>
            </a:extLst>
          </p:cNvPr>
          <p:cNvSpPr txBox="1"/>
          <p:nvPr/>
        </p:nvSpPr>
        <p:spPr>
          <a:xfrm>
            <a:off x="4476397" y="5686887"/>
            <a:ext cx="7381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3.334</a:t>
            </a:r>
            <a:endParaRPr lang="he-IL" sz="14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7D973D-05CF-4DF5-841C-8070FB94C046}"/>
              </a:ext>
            </a:extLst>
          </p:cNvPr>
          <p:cNvCxnSpPr>
            <a:cxnSpLocks/>
          </p:cNvCxnSpPr>
          <p:nvPr/>
        </p:nvCxnSpPr>
        <p:spPr>
          <a:xfrm>
            <a:off x="3965359" y="4385569"/>
            <a:ext cx="0" cy="1301318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7DC2B0F-4A7A-4749-8FC4-8AAAE310375B}"/>
              </a:ext>
            </a:extLst>
          </p:cNvPr>
          <p:cNvSpPr txBox="1"/>
          <p:nvPr/>
        </p:nvSpPr>
        <p:spPr>
          <a:xfrm>
            <a:off x="3805205" y="5675308"/>
            <a:ext cx="3768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356322D-FA03-44D2-B63C-59C39374AD59}"/>
              </a:ext>
            </a:extLst>
          </p:cNvPr>
          <p:cNvSpPr txBox="1"/>
          <p:nvPr/>
        </p:nvSpPr>
        <p:spPr>
          <a:xfrm>
            <a:off x="2911469" y="4231680"/>
            <a:ext cx="3768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4</a:t>
            </a:r>
            <a:endParaRPr lang="he-IL" sz="14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B10FBE3-8158-4124-963B-18567BB6995B}"/>
              </a:ext>
            </a:extLst>
          </p:cNvPr>
          <p:cNvCxnSpPr>
            <a:cxnSpLocks/>
          </p:cNvCxnSpPr>
          <p:nvPr/>
        </p:nvCxnSpPr>
        <p:spPr>
          <a:xfrm flipH="1" flipV="1">
            <a:off x="3179406" y="4365999"/>
            <a:ext cx="807438" cy="1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14909B-4DF8-4447-ADA6-0D9CE36DB46C}"/>
              </a:ext>
            </a:extLst>
          </p:cNvPr>
          <p:cNvSpPr txBox="1"/>
          <p:nvPr/>
        </p:nvSpPr>
        <p:spPr>
          <a:xfrm>
            <a:off x="5367349" y="5423118"/>
            <a:ext cx="3768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596F50-3E5B-4532-9B83-D4BA646E6197}"/>
              </a:ext>
            </a:extLst>
          </p:cNvPr>
          <p:cNvSpPr txBox="1"/>
          <p:nvPr/>
        </p:nvSpPr>
        <p:spPr>
          <a:xfrm>
            <a:off x="3959849" y="4393594"/>
            <a:ext cx="52893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0.5</a:t>
            </a:r>
            <a:endParaRPr lang="he-IL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C2FC74-6DED-42E5-8E6F-4085BB2376C0}"/>
              </a:ext>
            </a:extLst>
          </p:cNvPr>
          <p:cNvSpPr txBox="1"/>
          <p:nvPr/>
        </p:nvSpPr>
        <p:spPr>
          <a:xfrm>
            <a:off x="2677276" y="489311"/>
            <a:ext cx="10198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מלפפונים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67E3A7-03FE-4198-A140-9B82E001C319}"/>
              </a:ext>
            </a:extLst>
          </p:cNvPr>
          <p:cNvSpPr txBox="1"/>
          <p:nvPr/>
        </p:nvSpPr>
        <p:spPr>
          <a:xfrm>
            <a:off x="9006682" y="5446445"/>
            <a:ext cx="8691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עגבניות</a:t>
            </a:r>
          </a:p>
        </p:txBody>
      </p:sp>
    </p:spTree>
    <p:extLst>
      <p:ext uri="{BB962C8B-B14F-4D97-AF65-F5344CB8AC3E}">
        <p14:creationId xmlns:p14="http://schemas.microsoft.com/office/powerpoint/2010/main" val="336089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852733-C8E6-4A85-9D7E-EA504EB3ACB0}"/>
              </a:ext>
            </a:extLst>
          </p:cNvPr>
          <p:cNvSpPr txBox="1"/>
          <p:nvPr/>
        </p:nvSpPr>
        <p:spPr>
          <a:xfrm>
            <a:off x="0" y="301841"/>
            <a:ext cx="11984855" cy="57474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u="sng" dirty="0"/>
              <a:t>סחר עם העולם – אופן פתרון:</a:t>
            </a:r>
          </a:p>
          <a:p>
            <a:pPr algn="r" rtl="1">
              <a:lnSpc>
                <a:spcPct val="150000"/>
              </a:lnSpc>
            </a:pPr>
            <a:endParaRPr lang="he-IL" sz="2800" dirty="0"/>
          </a:p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he-IL" sz="2800" dirty="0"/>
              <a:t>בניית עקומת התמורה של המשק.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endParaRPr lang="he-IL" sz="2800" dirty="0"/>
          </a:p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he-IL" sz="2800" dirty="0"/>
              <a:t>מציאת נקודת הייצור על פי היתרון היחסי – </a:t>
            </a:r>
            <a:r>
              <a:rPr lang="he-IL" dirty="0">
                <a:solidFill>
                  <a:srgbClr val="FF0000"/>
                </a:solidFill>
              </a:rPr>
              <a:t>נקבעת לפי המחיר העולמי, וללא קשר להעדפות המשק.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endParaRPr lang="he-IL" sz="2800" dirty="0"/>
          </a:p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he-IL" sz="2800" dirty="0"/>
              <a:t>בניית גבול אפשרויות הצריכה – </a:t>
            </a:r>
            <a:r>
              <a:rPr lang="he-IL" dirty="0">
                <a:solidFill>
                  <a:srgbClr val="FF0000"/>
                </a:solidFill>
              </a:rPr>
              <a:t>קו המשיק לעקומת התמורה בנקודת הייצור, ושיפועו הוא יחס המחירים העולמי.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endParaRPr lang="he-IL" sz="2800" dirty="0"/>
          </a:p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he-IL" sz="2800" dirty="0"/>
              <a:t>מציאת נקודת הצריכה – </a:t>
            </a:r>
            <a:r>
              <a:rPr lang="he-IL" dirty="0">
                <a:solidFill>
                  <a:srgbClr val="FF0000"/>
                </a:solidFill>
              </a:rPr>
              <a:t>הצבת העדפות המשק בגבול אפשרויות הצריכה.</a:t>
            </a:r>
            <a:endParaRPr lang="he-I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5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74C03-BA19-4F64-B1C4-FBCD1C50EE30}"/>
              </a:ext>
            </a:extLst>
          </p:cNvPr>
          <p:cNvSpPr txBox="1"/>
          <p:nvPr/>
        </p:nvSpPr>
        <p:spPr>
          <a:xfrm>
            <a:off x="3187084" y="2497976"/>
            <a:ext cx="5255581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שאלה 1</a:t>
            </a:r>
          </a:p>
        </p:txBody>
      </p:sp>
    </p:spTree>
    <p:extLst>
      <p:ext uri="{BB962C8B-B14F-4D97-AF65-F5344CB8AC3E}">
        <p14:creationId xmlns:p14="http://schemas.microsoft.com/office/powerpoint/2010/main" val="105974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7A9266-A3F4-4BFC-B3B1-7F3CE20C0924}"/>
              </a:ext>
            </a:extLst>
          </p:cNvPr>
          <p:cNvGraphicFramePr>
            <a:graphicFrameLocks noGrp="1"/>
          </p:cNvGraphicFramePr>
          <p:nvPr/>
        </p:nvGraphicFramePr>
        <p:xfrm>
          <a:off x="1518080" y="719665"/>
          <a:ext cx="8641920" cy="523636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60480">
                  <a:extLst>
                    <a:ext uri="{9D8B030D-6E8A-4147-A177-3AD203B41FA5}">
                      <a16:colId xmlns:a16="http://schemas.microsoft.com/office/drawing/2014/main" val="215678064"/>
                    </a:ext>
                  </a:extLst>
                </a:gridCol>
                <a:gridCol w="2160480">
                  <a:extLst>
                    <a:ext uri="{9D8B030D-6E8A-4147-A177-3AD203B41FA5}">
                      <a16:colId xmlns:a16="http://schemas.microsoft.com/office/drawing/2014/main" val="1684792338"/>
                    </a:ext>
                  </a:extLst>
                </a:gridCol>
                <a:gridCol w="2160480">
                  <a:extLst>
                    <a:ext uri="{9D8B030D-6E8A-4147-A177-3AD203B41FA5}">
                      <a16:colId xmlns:a16="http://schemas.microsoft.com/office/drawing/2014/main" val="4190345017"/>
                    </a:ext>
                  </a:extLst>
                </a:gridCol>
                <a:gridCol w="2160480">
                  <a:extLst>
                    <a:ext uri="{9D8B030D-6E8A-4147-A177-3AD203B41FA5}">
                      <a16:colId xmlns:a16="http://schemas.microsoft.com/office/drawing/2014/main" val="621600633"/>
                    </a:ext>
                  </a:extLst>
                </a:gridCol>
              </a:tblGrid>
              <a:tr h="1011911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גורמי הייצור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X</a:t>
                      </a:r>
                      <a:endParaRPr lang="he-I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</a:t>
                      </a:r>
                      <a:endParaRPr lang="he-I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עלות אלטנרנטיבית שולית בייצור </a:t>
                      </a:r>
                      <a:r>
                        <a:rPr lang="en-US" sz="2400" dirty="0"/>
                        <a:t>X</a:t>
                      </a:r>
                      <a:endParaRPr lang="he-IL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115913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08616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03970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32756"/>
                  </a:ext>
                </a:extLst>
              </a:tr>
              <a:tr h="101191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28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51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4643021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26C1E73-7F9E-4B18-942B-7068E0BF47FA}"/>
              </a:ext>
            </a:extLst>
          </p:cNvPr>
          <p:cNvSpPr txBox="1"/>
          <p:nvPr/>
        </p:nvSpPr>
        <p:spPr>
          <a:xfrm>
            <a:off x="3103745" y="122509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D7E89-FD17-4D92-9262-53D7303165B2}"/>
              </a:ext>
            </a:extLst>
          </p:cNvPr>
          <p:cNvSpPr txBox="1"/>
          <p:nvPr/>
        </p:nvSpPr>
        <p:spPr>
          <a:xfrm>
            <a:off x="8020735" y="5386235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869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79AE6E-C417-4A2F-8AE9-0554B8113F35}"/>
              </a:ext>
            </a:extLst>
          </p:cNvPr>
          <p:cNvGrpSpPr/>
          <p:nvPr/>
        </p:nvGrpSpPr>
        <p:grpSpPr>
          <a:xfrm>
            <a:off x="3284738" y="1627748"/>
            <a:ext cx="4643021" cy="3959816"/>
            <a:chOff x="2938509" y="1290397"/>
            <a:chExt cx="4643021" cy="3959816"/>
          </a:xfrm>
        </p:grpSpPr>
        <p:cxnSp>
          <p:nvCxnSpPr>
            <p:cNvPr id="5" name="מחבר חץ ישר 18">
              <a:extLst>
                <a:ext uri="{FF2B5EF4-FFF2-40B4-BE49-F238E27FC236}">
                  <a16:creationId xmlns:a16="http://schemas.microsoft.com/office/drawing/2014/main" id="{F9612166-EE59-4EFD-BFA1-26ABA8E4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1290397"/>
              <a:ext cx="1" cy="3959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19">
              <a:extLst>
                <a:ext uri="{FF2B5EF4-FFF2-40B4-BE49-F238E27FC236}">
                  <a16:creationId xmlns:a16="http://schemas.microsoft.com/office/drawing/2014/main" id="{D31C68C7-1470-4CCF-98DD-ED5CDCD5E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5250212"/>
              <a:ext cx="46430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93EC83-A50D-4F4C-A238-740381A5B9FD}"/>
              </a:ext>
            </a:extLst>
          </p:cNvPr>
          <p:cNvCxnSpPr/>
          <p:nvPr/>
        </p:nvCxnSpPr>
        <p:spPr>
          <a:xfrm>
            <a:off x="3284738" y="2281561"/>
            <a:ext cx="2601157" cy="6391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6779A-154B-4329-B8DE-215E9F9B97FC}"/>
              </a:ext>
            </a:extLst>
          </p:cNvPr>
          <p:cNvCxnSpPr>
            <a:cxnSpLocks/>
          </p:cNvCxnSpPr>
          <p:nvPr/>
        </p:nvCxnSpPr>
        <p:spPr>
          <a:xfrm>
            <a:off x="5885895" y="2920753"/>
            <a:ext cx="1615736" cy="2666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166241-C782-48C0-B9ED-FBF81D59123B}"/>
              </a:ext>
            </a:extLst>
          </p:cNvPr>
          <p:cNvSpPr/>
          <p:nvPr/>
        </p:nvSpPr>
        <p:spPr>
          <a:xfrm>
            <a:off x="5819313" y="2858610"/>
            <a:ext cx="133165" cy="124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F9F020-3018-49ED-9CCC-9254B3FB516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149359" y="2920754"/>
            <a:ext cx="26699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538AAD-C59A-4048-A3C5-890BFCF2323A}"/>
              </a:ext>
            </a:extLst>
          </p:cNvPr>
          <p:cNvCxnSpPr>
            <a:cxnSpLocks/>
          </p:cNvCxnSpPr>
          <p:nvPr/>
        </p:nvCxnSpPr>
        <p:spPr>
          <a:xfrm>
            <a:off x="5885895" y="2982898"/>
            <a:ext cx="0" cy="26046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FB98-167A-42C6-99E7-F4F4C1C60B0B}"/>
              </a:ext>
            </a:extLst>
          </p:cNvPr>
          <p:cNvSpPr txBox="1"/>
          <p:nvPr/>
        </p:nvSpPr>
        <p:spPr>
          <a:xfrm>
            <a:off x="2841236" y="2873678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90883-F04F-4EAD-838D-2B6382F7136E}"/>
              </a:ext>
            </a:extLst>
          </p:cNvPr>
          <p:cNvSpPr txBox="1"/>
          <p:nvPr/>
        </p:nvSpPr>
        <p:spPr>
          <a:xfrm>
            <a:off x="5650639" y="5564025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412E4-ECA1-4C28-91AE-73B61461B388}"/>
              </a:ext>
            </a:extLst>
          </p:cNvPr>
          <p:cNvSpPr txBox="1"/>
          <p:nvPr/>
        </p:nvSpPr>
        <p:spPr>
          <a:xfrm>
            <a:off x="2805724" y="2127672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125</a:t>
            </a:r>
            <a:endParaRPr lang="he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D9E4A-0587-4DEB-A1EC-E84048CACD9F}"/>
              </a:ext>
            </a:extLst>
          </p:cNvPr>
          <p:cNvSpPr txBox="1"/>
          <p:nvPr/>
        </p:nvSpPr>
        <p:spPr>
          <a:xfrm>
            <a:off x="7266376" y="5611101"/>
            <a:ext cx="4705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200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D25765-4D7F-43D0-9D07-965BC632A144}"/>
              </a:ext>
            </a:extLst>
          </p:cNvPr>
          <p:cNvSpPr txBox="1"/>
          <p:nvPr/>
        </p:nvSpPr>
        <p:spPr>
          <a:xfrm>
            <a:off x="3103745" y="1225091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5E82EC-039F-4AB5-85F1-B79B21C44C89}"/>
              </a:ext>
            </a:extLst>
          </p:cNvPr>
          <p:cNvSpPr txBox="1"/>
          <p:nvPr/>
        </p:nvSpPr>
        <p:spPr>
          <a:xfrm>
            <a:off x="8020735" y="5386235"/>
            <a:ext cx="361986" cy="402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014463-EC67-4A23-A35A-B55E588C11D6}"/>
              </a:ext>
            </a:extLst>
          </p:cNvPr>
          <p:cNvSpPr txBox="1"/>
          <p:nvPr/>
        </p:nvSpPr>
        <p:spPr>
          <a:xfrm>
            <a:off x="4753436" y="2693156"/>
            <a:ext cx="6321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0.25</a:t>
            </a:r>
            <a:endParaRPr lang="he-IL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36FB2D-983D-48A0-81DE-C1DACF9B9A7D}"/>
              </a:ext>
            </a:extLst>
          </p:cNvPr>
          <p:cNvSpPr txBox="1"/>
          <p:nvPr/>
        </p:nvSpPr>
        <p:spPr>
          <a:xfrm>
            <a:off x="6708371" y="5256248"/>
            <a:ext cx="6321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1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5623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693</Words>
  <Application>Microsoft Office PowerPoint</Application>
  <PresentationFormat>Widescreen</PresentationFormat>
  <Paragraphs>327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Eldar Dadon</dc:creator>
  <cp:lastModifiedBy>Eldar Dadon</cp:lastModifiedBy>
  <cp:revision>13</cp:revision>
  <dcterms:created xsi:type="dcterms:W3CDTF">2020-04-01T12:22:38Z</dcterms:created>
  <dcterms:modified xsi:type="dcterms:W3CDTF">2020-04-01T13:07:37Z</dcterms:modified>
</cp:coreProperties>
</file>