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</p:sldMasterIdLst>
  <p:notesMasterIdLst>
    <p:notesMasterId r:id="rId11"/>
  </p:notesMasterIdLst>
  <p:sldIdLst>
    <p:sldId id="256" r:id="rId2"/>
    <p:sldId id="283" r:id="rId3"/>
    <p:sldId id="257" r:id="rId4"/>
    <p:sldId id="258" r:id="rId5"/>
    <p:sldId id="261" r:id="rId6"/>
    <p:sldId id="284" r:id="rId7"/>
    <p:sldId id="263" r:id="rId8"/>
    <p:sldId id="268" r:id="rId9"/>
    <p:sldId id="269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920"/>
    <p:restoredTop sz="86058" autoAdjust="0"/>
  </p:normalViewPr>
  <p:slideViewPr>
    <p:cSldViewPr snapToGrid="0">
      <p:cViewPr varScale="1">
        <p:scale>
          <a:sx n="108" d="100"/>
          <a:sy n="108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81A0293-C373-43E9-952E-88DC72E14232}" type="datetimeFigureOut">
              <a:rPr lang="he-IL" smtClean="0"/>
              <a:t>ט"ו.אדר.תש"פ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CB97322-9E56-4D88-82D4-B08BEE39E2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50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305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391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5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97322-9E56-4D88-82D4-B08BEE39E265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165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ט"ו.אדר.תש"פ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760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ט"ו.אדר.תש"פ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2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ט"ו.אדר.תש"פ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4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ט"ו.אדר.תש"פ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9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ט"ו.אדר.תש"פ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12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ט"ו.אדר.תש"פ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7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ט"ו.אדר.תש"פ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3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ט"ו.אדר.תש"פ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80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ט"ו.אדר.תש"פ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441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ט"ו.אדר.תש"פ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42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ט"ו.אדר.תש"פ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78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ט"ו.אדר.תש"פ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0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61E-8CFE-4924-97D3-C6D2683290F2}" type="datetimeFigureOut">
              <a:rPr lang="he-IL" smtClean="0"/>
              <a:t>ט"ו.אדר.תש"פ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96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899161E-8CFE-4924-97D3-C6D2683290F2}" type="datetimeFigureOut">
              <a:rPr lang="he-IL" smtClean="0"/>
              <a:t>ט"ו.אדר.תש"פ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899161E-8CFE-4924-97D3-C6D2683290F2}" type="datetimeFigureOut">
              <a:rPr lang="he-IL" smtClean="0"/>
              <a:t>ט"ו.אדר.תש"פ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5FACD8D-D58C-4CD2-8BAC-368CB645CA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632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akedde@post.bgu.ac.il" TargetMode="External"/><Relationship Id="rId2" Type="http://schemas.openxmlformats.org/officeDocument/2006/relationships/hyperlink" Target="mailto:vitalyd@post.bgu.ac.i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ccf1tfx0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  <a:br>
              <a:rPr lang="en-US" dirty="0"/>
            </a:br>
            <a:r>
              <a:rPr lang="en-US" dirty="0"/>
              <a:t>Practice session 1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Processes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07" y="1449147"/>
            <a:ext cx="2466975" cy="1847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4604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4379DD-E0B1-4960-8BD2-8C2C55F2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צוות תרגול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ECB071-684C-42CF-BB73-699323BC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890" y="2291937"/>
            <a:ext cx="10571998" cy="3833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3200" dirty="0"/>
              <a:t>מתרגל: ויטלי </a:t>
            </a:r>
            <a:r>
              <a:rPr lang="he-IL" sz="3200" dirty="0" err="1"/>
              <a:t>דיאדיוק</a:t>
            </a:r>
            <a:r>
              <a:rPr lang="he-IL" sz="3200" dirty="0"/>
              <a:t> </a:t>
            </a:r>
            <a:r>
              <a:rPr lang="en-US" sz="3200" dirty="0">
                <a:hlinkClick r:id="rId2"/>
              </a:rPr>
              <a:t>vitalyd@post.bgu.ac.il</a:t>
            </a:r>
            <a:endParaRPr lang="he-IL" sz="3200" dirty="0"/>
          </a:p>
          <a:p>
            <a:pPr marL="0" indent="0">
              <a:buNone/>
            </a:pPr>
            <a:r>
              <a:rPr lang="he-IL" sz="3200" dirty="0"/>
              <a:t>שעות קבלה: בתיאום מראש</a:t>
            </a:r>
          </a:p>
          <a:p>
            <a:pPr marL="0" indent="0">
              <a:buNone/>
            </a:pPr>
            <a:endParaRPr lang="he-IL" sz="3200" dirty="0"/>
          </a:p>
          <a:p>
            <a:pPr marL="0" indent="0">
              <a:buNone/>
            </a:pPr>
            <a:r>
              <a:rPr lang="he-IL" sz="3200" dirty="0"/>
              <a:t>מתרגל: שקד </a:t>
            </a:r>
            <a:r>
              <a:rPr lang="he-IL" sz="3200" dirty="0" err="1"/>
              <a:t>דלריאה</a:t>
            </a:r>
            <a:r>
              <a:rPr lang="he-IL" sz="3200" dirty="0"/>
              <a:t> </a:t>
            </a:r>
            <a:r>
              <a:rPr lang="en-US" sz="3200" dirty="0">
                <a:hlinkClick r:id="rId3"/>
              </a:rPr>
              <a:t>shakedde@post.bgu.ac.il</a:t>
            </a:r>
            <a:endParaRPr lang="he-IL" sz="3200" dirty="0"/>
          </a:p>
          <a:p>
            <a:pPr marL="0" indent="0">
              <a:buNone/>
            </a:pPr>
            <a:r>
              <a:rPr lang="he-IL" sz="3200" dirty="0"/>
              <a:t>שעות קבלה: בתיאום מראש</a:t>
            </a:r>
          </a:p>
          <a:p>
            <a:pPr marL="0" indent="0">
              <a:buNone/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57053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800" dirty="0"/>
              <a:t>מה זה תהליך?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200" dirty="0"/>
              <a:t>תוכנה בהרצה בסביבת מערכת ההפעלה</a:t>
            </a:r>
            <a:endParaRPr lang="he-IL" sz="3000" dirty="0"/>
          </a:p>
          <a:p>
            <a:r>
              <a:rPr lang="he-IL" sz="3200" dirty="0"/>
              <a:t>קוד + זיכרון</a:t>
            </a:r>
          </a:p>
          <a:p>
            <a:r>
              <a:rPr lang="he-IL" sz="3200" dirty="0"/>
              <a:t>סוגי תהליכים:</a:t>
            </a:r>
          </a:p>
          <a:p>
            <a:pPr lvl="1"/>
            <a:r>
              <a:rPr lang="en-US" sz="2800" dirty="0"/>
              <a:t>Foreground</a:t>
            </a:r>
            <a:r>
              <a:rPr lang="he-IL" sz="2800" dirty="0"/>
              <a:t> </a:t>
            </a:r>
          </a:p>
          <a:p>
            <a:pPr lvl="1"/>
            <a:r>
              <a:rPr lang="en-US" sz="2800" dirty="0"/>
              <a:t>Background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2465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– C# (Windows ONLY)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Process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myProcess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= new Process();</a:t>
            </a:r>
          </a:p>
          <a:p>
            <a:pPr marL="0" indent="0" algn="l" rtl="0">
              <a:buNone/>
            </a:pPr>
            <a:r>
              <a:rPr lang="en-US" sz="2800" dirty="0" err="1">
                <a:solidFill>
                  <a:prstClr val="black"/>
                </a:solidFill>
                <a:latin typeface="Consolas"/>
              </a:rPr>
              <a:t>myProcess.StartInfo.WorkingDirectory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"C:\Users\user\Documents\”;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sz="2800" dirty="0" err="1">
                <a:solidFill>
                  <a:prstClr val="black"/>
                </a:solidFill>
                <a:latin typeface="Consolas"/>
              </a:rPr>
              <a:t>myProcess.StartInfo.FileName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r>
              <a:rPr lang="en-US" sz="2800" dirty="0" err="1">
                <a:solidFill>
                  <a:prstClr val="black"/>
                </a:solidFill>
                <a:latin typeface="Consolas"/>
              </a:rPr>
              <a:t>myProcess.Start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();</a:t>
            </a:r>
            <a:endParaRPr lang="en-US" sz="2800" dirty="0"/>
          </a:p>
          <a:p>
            <a:pPr algn="l" rtl="0"/>
            <a:endParaRPr lang="en-US" sz="2400" dirty="0"/>
          </a:p>
          <a:p>
            <a:pPr marL="0" indent="0" algn="l" rtl="0">
              <a:buNone/>
            </a:pPr>
            <a:r>
              <a:rPr lang="en-US" sz="2400" u="sng" dirty="0">
                <a:hlinkClick r:id="rId3"/>
              </a:rPr>
              <a:t>https://msdn.microsoft.com/en-us/library/ccf1tfx0.aspx</a:t>
            </a:r>
            <a:endParaRPr lang="he-IL" sz="2400" u="sng" dirty="0"/>
          </a:p>
        </p:txBody>
      </p:sp>
    </p:spTree>
    <p:extLst>
      <p:ext uri="{BB962C8B-B14F-4D97-AF65-F5344CB8AC3E}">
        <p14:creationId xmlns:p14="http://schemas.microsoft.com/office/powerpoint/2010/main" val="183880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– Unix systems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Autofit/>
          </a:bodyPr>
          <a:lstStyle/>
          <a:p>
            <a:r>
              <a:rPr lang="en-US" sz="2800" dirty="0"/>
              <a:t>Fork</a:t>
            </a:r>
            <a:r>
              <a:rPr lang="he-IL" sz="2800" dirty="0"/>
              <a:t> – פקודה ב</a:t>
            </a:r>
            <a:r>
              <a:rPr lang="en-US" sz="2800" dirty="0" err="1"/>
              <a:t>linux</a:t>
            </a:r>
            <a:r>
              <a:rPr lang="he-IL" sz="2800" dirty="0"/>
              <a:t> ליצירת תהליך חדש שהוא שיכפול של האב</a:t>
            </a:r>
          </a:p>
          <a:p>
            <a:r>
              <a:rPr lang="he-IL" sz="2800" dirty="0"/>
              <a:t>הזיכרון של התהליך הנוכחי (האב) מועתק לתהליך החדש שנוצר (הבן).</a:t>
            </a:r>
          </a:p>
          <a:p>
            <a:r>
              <a:rPr lang="he-IL" sz="2800" dirty="0"/>
              <a:t>הערך המוחזר </a:t>
            </a:r>
            <a:r>
              <a:rPr lang="en-US" sz="2800" dirty="0" err="1"/>
              <a:t>int</a:t>
            </a:r>
            <a:r>
              <a:rPr lang="en-US" sz="2800" dirty="0"/>
              <a:t> x = fork();</a:t>
            </a:r>
            <a:r>
              <a:rPr lang="he-IL" sz="2800" dirty="0"/>
              <a:t> :</a:t>
            </a:r>
          </a:p>
          <a:p>
            <a:pPr lvl="1"/>
            <a:r>
              <a:rPr lang="he-IL" sz="2400" dirty="0"/>
              <a:t>עבור תהליך האב –  של תהליך הבן </a:t>
            </a:r>
            <a:r>
              <a:rPr lang="en-US" sz="2400" dirty="0"/>
              <a:t> x = </a:t>
            </a:r>
            <a:r>
              <a:rPr lang="en-US" sz="2400" dirty="0" err="1"/>
              <a:t>pid</a:t>
            </a:r>
            <a:r>
              <a:rPr lang="he-IL" sz="2400" dirty="0"/>
              <a:t> </a:t>
            </a:r>
          </a:p>
          <a:p>
            <a:pPr lvl="1"/>
            <a:r>
              <a:rPr lang="he-IL" sz="2400" dirty="0"/>
              <a:t>עבור תהליך הבן – </a:t>
            </a:r>
            <a:r>
              <a:rPr lang="en-US" sz="2400" dirty="0"/>
              <a:t>x = 0</a:t>
            </a:r>
          </a:p>
          <a:p>
            <a:pPr lvl="1"/>
            <a:r>
              <a:rPr lang="he-IL" sz="2400" dirty="0"/>
              <a:t>למעשה, הזיכרון של שני התהליכים זהה פרט לערך החזרה של הפונקציה </a:t>
            </a:r>
            <a:r>
              <a:rPr lang="en-US" sz="2400" dirty="0"/>
              <a:t>fork()</a:t>
            </a:r>
            <a:endParaRPr lang="he-IL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4515253"/>
            <a:ext cx="3905250" cy="1171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60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5B0B-B1DC-F143-8FEC-329D21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Fork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C6B9-03C4-B143-81BE-25FAB55A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30" y="1983179"/>
            <a:ext cx="11195156" cy="4874821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 err="1"/>
              <a:t>int</a:t>
            </a:r>
            <a:r>
              <a:rPr lang="en-US" dirty="0"/>
              <a:t> main( void ) {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 "The process identifier (</a:t>
            </a:r>
            <a:r>
              <a:rPr lang="en-US" dirty="0" err="1"/>
              <a:t>pid</a:t>
            </a:r>
            <a:r>
              <a:rPr lang="en-US" dirty="0"/>
              <a:t>) of the parent process is %d\n",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getpid</a:t>
            </a:r>
            <a:r>
              <a:rPr lang="en-US" dirty="0"/>
              <a:t>() );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 = fork();</a:t>
            </a:r>
          </a:p>
          <a:p>
            <a:pPr marL="0" indent="0" algn="l" rtl="0">
              <a:buNone/>
            </a:pPr>
            <a:r>
              <a:rPr lang="en-US" dirty="0"/>
              <a:t>	if ( </a:t>
            </a:r>
            <a:r>
              <a:rPr lang="en-US" dirty="0" err="1"/>
              <a:t>pid</a:t>
            </a:r>
            <a:r>
              <a:rPr lang="en-US" dirty="0"/>
              <a:t> == 0 ) {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 "After the fork, the process identifier (</a:t>
            </a:r>
            <a:r>
              <a:rPr lang="en-US" dirty="0" err="1"/>
              <a:t>pid</a:t>
            </a:r>
            <a:r>
              <a:rPr lang="en-US" dirty="0"/>
              <a:t>) "</a:t>
            </a:r>
          </a:p>
          <a:p>
            <a:pPr marL="0" indent="0" algn="l" rtl="0">
              <a:buNone/>
            </a:pPr>
            <a:r>
              <a:rPr lang="en-US" dirty="0"/>
              <a:t>		        "of the child is %d\n",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getpid</a:t>
            </a:r>
            <a:r>
              <a:rPr lang="en-US" dirty="0"/>
              <a:t>() );</a:t>
            </a:r>
          </a:p>
          <a:p>
            <a:pPr marL="0" indent="0" algn="l" rtl="0">
              <a:buNone/>
            </a:pPr>
            <a:r>
              <a:rPr lang="en-US" dirty="0"/>
              <a:t>                 // Now we use </a:t>
            </a:r>
            <a:r>
              <a:rPr lang="en-US" dirty="0" err="1"/>
              <a:t>execve</a:t>
            </a:r>
            <a:r>
              <a:rPr lang="en-US" dirty="0"/>
              <a:t>(2) to switch the process’s memory to the new process we want</a:t>
            </a:r>
          </a:p>
          <a:p>
            <a:pPr marL="0" indent="0" algn="l" rtl="0">
              <a:buNone/>
            </a:pPr>
            <a:r>
              <a:rPr lang="en-US" dirty="0"/>
              <a:t>	} else {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 "After the fork, the process identifier (</a:t>
            </a:r>
            <a:r>
              <a:rPr lang="en-US" dirty="0" err="1"/>
              <a:t>pid</a:t>
            </a:r>
            <a:r>
              <a:rPr lang="en-US" dirty="0"/>
              <a:t>) "</a:t>
            </a:r>
          </a:p>
          <a:p>
            <a:pPr marL="0" indent="0" algn="l" rtl="0">
              <a:buNone/>
            </a:pPr>
            <a:r>
              <a:rPr lang="en-US" dirty="0"/>
              <a:t>		        "of the parent is still %d\n - fork() returned %d\n",</a:t>
            </a:r>
          </a:p>
          <a:p>
            <a:pPr marL="0" indent="0" algn="l" rtl="0">
              <a:buNone/>
            </a:pPr>
            <a:r>
              <a:rPr lang="en-US" dirty="0"/>
              <a:t>		       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getpid</a:t>
            </a:r>
            <a:r>
              <a:rPr lang="en-US" dirty="0"/>
              <a:t>(), </a:t>
            </a:r>
            <a:r>
              <a:rPr lang="en-US" dirty="0" err="1"/>
              <a:t>pid</a:t>
            </a:r>
            <a:r>
              <a:rPr lang="en-US" dirty="0"/>
              <a:t> );</a:t>
            </a:r>
          </a:p>
          <a:p>
            <a:pPr marL="0" indent="0" algn="l" rtl="0">
              <a:buNone/>
            </a:pPr>
            <a:r>
              <a:rPr lang="en-US" dirty="0"/>
              <a:t>	}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return 0;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680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 – Fork </a:t>
            </a:r>
            <a:r>
              <a:rPr lang="he-IL" dirty="0"/>
              <a:t>תרגיל לדוגמא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519" y="2222287"/>
            <a:ext cx="6088766" cy="3636511"/>
          </a:xfrm>
        </p:spPr>
        <p:txBody>
          <a:bodyPr>
            <a:normAutofit fontScale="92500" lnSpcReduction="20000"/>
          </a:bodyPr>
          <a:lstStyle/>
          <a:p>
            <a:r>
              <a:rPr lang="he-IL" sz="2400" dirty="0"/>
              <a:t>הנחות:</a:t>
            </a:r>
            <a:endParaRPr lang="en-US" sz="2400" dirty="0"/>
          </a:p>
          <a:p>
            <a:pPr lvl="1"/>
            <a:r>
              <a:rPr lang="he-IL" sz="2400" dirty="0"/>
              <a:t>ה-</a:t>
            </a:r>
            <a:r>
              <a:rPr lang="en-US" sz="2400" dirty="0" err="1"/>
              <a:t>pid</a:t>
            </a:r>
            <a:r>
              <a:rPr lang="he-IL" sz="2400" dirty="0"/>
              <a:t> של התהליך שמתחיל להריץ את ה</a:t>
            </a:r>
            <a:r>
              <a:rPr lang="en-US" sz="2400" dirty="0"/>
              <a:t>main</a:t>
            </a:r>
            <a:r>
              <a:rPr lang="he-IL" sz="2400" dirty="0"/>
              <a:t> הוא 1</a:t>
            </a:r>
          </a:p>
          <a:p>
            <a:pPr lvl="1"/>
            <a:r>
              <a:rPr lang="en-US" sz="2400" dirty="0" err="1"/>
              <a:t>pids</a:t>
            </a:r>
            <a:r>
              <a:rPr lang="he-IL" sz="2400" dirty="0"/>
              <a:t> ניתנים באופן סידרתי</a:t>
            </a:r>
          </a:p>
          <a:p>
            <a:pPr lvl="1"/>
            <a:r>
              <a:rPr lang="he-IL" sz="2400" dirty="0"/>
              <a:t>אין עוד תהליכים במערכת</a:t>
            </a:r>
            <a:endParaRPr lang="en-US" sz="2400" dirty="0"/>
          </a:p>
          <a:p>
            <a:pPr lvl="0"/>
            <a:endParaRPr lang="en-US" sz="2600" dirty="0"/>
          </a:p>
          <a:p>
            <a:pPr marL="0" lvl="0" indent="0">
              <a:buNone/>
            </a:pPr>
            <a:r>
              <a:rPr lang="he-IL" sz="2600" dirty="0"/>
              <a:t>1. מה ה- </a:t>
            </a:r>
            <a:r>
              <a:rPr lang="en-US" sz="2600" dirty="0" err="1"/>
              <a:t>pid</a:t>
            </a:r>
            <a:r>
              <a:rPr lang="he-IL" sz="2600" dirty="0"/>
              <a:t> הגבוה ביותר שהוקצה במהלך הקוד להלן?</a:t>
            </a:r>
            <a:endParaRPr lang="en-US" sz="2600" dirty="0"/>
          </a:p>
          <a:p>
            <a:pPr marL="0" lvl="0" indent="0">
              <a:buNone/>
            </a:pPr>
            <a:r>
              <a:rPr lang="he-IL" sz="2600" dirty="0"/>
              <a:t>2. מה ידפיס הקוד?</a:t>
            </a:r>
            <a:endParaRPr lang="en-US" sz="2600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D0F75-81D1-9745-9B52-740CDAA11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26" y="2479844"/>
            <a:ext cx="5050782" cy="25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7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פתרון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he-IL" sz="2400" dirty="0"/>
              <a:t>ה</a:t>
            </a:r>
            <a:r>
              <a:rPr lang="en-US" sz="2400" dirty="0"/>
              <a:t>PID</a:t>
            </a:r>
            <a:r>
              <a:rPr lang="he-IL" sz="2400" dirty="0"/>
              <a:t> הגבוה ביותר שהוקצה = 8</a:t>
            </a:r>
          </a:p>
          <a:p>
            <a:pPr>
              <a:buAutoNum type="arabicPeriod"/>
            </a:pPr>
            <a:r>
              <a:rPr lang="he-IL" sz="2400" dirty="0"/>
              <a:t>הקוד ידפיס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3C3FB-C5AE-8440-A5D3-5AABB8950D87}"/>
              </a:ext>
            </a:extLst>
          </p:cNvPr>
          <p:cNvSpPr txBox="1"/>
          <p:nvPr/>
        </p:nvSpPr>
        <p:spPr>
          <a:xfrm>
            <a:off x="572494" y="2054431"/>
            <a:ext cx="41182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PID : </a:t>
            </a:r>
            <a:r>
              <a:rPr lang="en-US" dirty="0" err="1"/>
              <a:t>i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1 : 0</a:t>
            </a:r>
          </a:p>
          <a:p>
            <a:pPr algn="l" rtl="0"/>
            <a:r>
              <a:rPr lang="en-US" dirty="0"/>
              <a:t>2 : 0</a:t>
            </a:r>
          </a:p>
          <a:p>
            <a:pPr algn="l" rtl="0"/>
            <a:r>
              <a:rPr lang="en-US" dirty="0"/>
              <a:t>2 : 1</a:t>
            </a:r>
          </a:p>
          <a:p>
            <a:pPr algn="l" rtl="0"/>
            <a:r>
              <a:rPr lang="en-US" dirty="0"/>
              <a:t>3 : 1</a:t>
            </a:r>
          </a:p>
          <a:p>
            <a:pPr algn="l" rtl="0"/>
            <a:r>
              <a:rPr lang="en-US" dirty="0"/>
              <a:t>3 : 2</a:t>
            </a:r>
          </a:p>
          <a:p>
            <a:pPr algn="l" rtl="0"/>
            <a:r>
              <a:rPr lang="en-US" dirty="0"/>
              <a:t>4 : 2</a:t>
            </a:r>
          </a:p>
          <a:p>
            <a:pPr algn="l" rtl="0"/>
            <a:r>
              <a:rPr lang="en-US" dirty="0"/>
              <a:t>4 : 3</a:t>
            </a:r>
          </a:p>
          <a:p>
            <a:pPr algn="l" rtl="0"/>
            <a:r>
              <a:rPr lang="en-US" dirty="0"/>
              <a:t>5 : 3</a:t>
            </a:r>
          </a:p>
          <a:p>
            <a:pPr algn="l" rtl="0"/>
            <a:r>
              <a:rPr lang="en-US" dirty="0"/>
              <a:t>5 : 4</a:t>
            </a:r>
          </a:p>
          <a:p>
            <a:pPr algn="l" rtl="0"/>
            <a:r>
              <a:rPr lang="en-US" dirty="0"/>
              <a:t>6 : 4</a:t>
            </a:r>
          </a:p>
          <a:p>
            <a:pPr algn="l" rtl="0"/>
            <a:r>
              <a:rPr lang="en-US" dirty="0"/>
              <a:t>6 : 5</a:t>
            </a:r>
          </a:p>
          <a:p>
            <a:pPr algn="l" rtl="0"/>
            <a:r>
              <a:rPr lang="en-US" dirty="0"/>
              <a:t>7 : 5</a:t>
            </a:r>
          </a:p>
          <a:p>
            <a:pPr algn="l" rtl="0"/>
            <a:r>
              <a:rPr lang="en-US" dirty="0"/>
              <a:t>7 : 6</a:t>
            </a:r>
          </a:p>
          <a:p>
            <a:pPr algn="l" rtl="0"/>
            <a:r>
              <a:rPr lang="en-US" dirty="0"/>
              <a:t>8 : 6</a:t>
            </a:r>
          </a:p>
        </p:txBody>
      </p:sp>
    </p:spTree>
    <p:extLst>
      <p:ext uri="{BB962C8B-B14F-4D97-AF65-F5344CB8AC3E}">
        <p14:creationId xmlns:p14="http://schemas.microsoft.com/office/powerpoint/2010/main" val="351843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איך?...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139" y="2222204"/>
            <a:ext cx="1722474" cy="122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Pid</a:t>
            </a:r>
            <a:r>
              <a:rPr lang="en-US" dirty="0"/>
              <a:t>=1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=0</a:t>
            </a:r>
          </a:p>
          <a:p>
            <a:pPr algn="ctr"/>
            <a:r>
              <a:rPr lang="en-US" dirty="0"/>
              <a:t>a=2</a:t>
            </a:r>
          </a:p>
          <a:p>
            <a:pPr algn="ctr"/>
            <a:r>
              <a:rPr lang="en-US" dirty="0"/>
              <a:t>“1:0”</a:t>
            </a:r>
            <a:endParaRPr lang="he-IL" dirty="0"/>
          </a:p>
        </p:txBody>
      </p:sp>
      <p:cxnSp>
        <p:nvCxnSpPr>
          <p:cNvPr id="7" name="Straight Arrow Connector 6"/>
          <p:cNvCxnSpPr>
            <a:stCxn id="5" idx="3"/>
            <a:endCxn id="12" idx="1"/>
          </p:cNvCxnSpPr>
          <p:nvPr/>
        </p:nvCxnSpPr>
        <p:spPr>
          <a:xfrm flipV="1">
            <a:off x="2094613" y="2833576"/>
            <a:ext cx="1073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68502" y="2648910"/>
            <a:ext cx="925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break</a:t>
            </a:r>
            <a:endParaRPr lang="he-IL" dirty="0"/>
          </a:p>
        </p:txBody>
      </p:sp>
      <p:sp>
        <p:nvSpPr>
          <p:cNvPr id="13" name="Rectangle 12"/>
          <p:cNvSpPr/>
          <p:nvPr/>
        </p:nvSpPr>
        <p:spPr>
          <a:xfrm>
            <a:off x="372139" y="3786998"/>
            <a:ext cx="1722474" cy="122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Pid</a:t>
            </a:r>
            <a:r>
              <a:rPr lang="en-US" dirty="0"/>
              <a:t>=2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=0</a:t>
            </a:r>
          </a:p>
          <a:p>
            <a:pPr algn="ctr"/>
            <a:r>
              <a:rPr lang="en-US" dirty="0"/>
              <a:t>a=0</a:t>
            </a:r>
          </a:p>
          <a:p>
            <a:pPr algn="ctr"/>
            <a:r>
              <a:rPr lang="en-US" dirty="0"/>
              <a:t>“2:0”</a:t>
            </a:r>
            <a:endParaRPr lang="he-IL" dirty="0"/>
          </a:p>
        </p:txBody>
      </p:sp>
      <p:cxnSp>
        <p:nvCxnSpPr>
          <p:cNvPr id="14" name="Straight Arrow Connector 13"/>
          <p:cNvCxnSpPr>
            <a:stCxn id="13" idx="3"/>
            <a:endCxn id="18" idx="1"/>
          </p:cNvCxnSpPr>
          <p:nvPr/>
        </p:nvCxnSpPr>
        <p:spPr>
          <a:xfrm>
            <a:off x="2094613" y="4398371"/>
            <a:ext cx="1307805" cy="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81823" y="4213704"/>
            <a:ext cx="925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break</a:t>
            </a:r>
            <a:endParaRPr lang="he-IL" dirty="0"/>
          </a:p>
        </p:txBody>
      </p:sp>
      <p:cxnSp>
        <p:nvCxnSpPr>
          <p:cNvPr id="17" name="Straight Arrow Connector 16"/>
          <p:cNvCxnSpPr>
            <a:stCxn id="5" idx="2"/>
            <a:endCxn id="13" idx="0"/>
          </p:cNvCxnSpPr>
          <p:nvPr/>
        </p:nvCxnSpPr>
        <p:spPr>
          <a:xfrm>
            <a:off x="1233376" y="3444949"/>
            <a:ext cx="0" cy="34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402418" y="3790209"/>
            <a:ext cx="1722474" cy="122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Pid</a:t>
            </a:r>
            <a:r>
              <a:rPr lang="en-US" dirty="0"/>
              <a:t>=2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=1</a:t>
            </a:r>
          </a:p>
          <a:p>
            <a:pPr algn="ctr"/>
            <a:r>
              <a:rPr lang="en-US" dirty="0"/>
              <a:t>a=3</a:t>
            </a:r>
          </a:p>
          <a:p>
            <a:pPr algn="ctr"/>
            <a:r>
              <a:rPr lang="en-US" dirty="0"/>
              <a:t>“2:1”</a:t>
            </a:r>
            <a:endParaRPr lang="he-IL" dirty="0"/>
          </a:p>
        </p:txBody>
      </p:sp>
      <p:cxnSp>
        <p:nvCxnSpPr>
          <p:cNvPr id="19" name="Straight Arrow Connector 18"/>
          <p:cNvCxnSpPr>
            <a:stCxn id="18" idx="3"/>
            <a:endCxn id="15" idx="1"/>
          </p:cNvCxnSpPr>
          <p:nvPr/>
        </p:nvCxnSpPr>
        <p:spPr>
          <a:xfrm flipV="1">
            <a:off x="5124892" y="4398370"/>
            <a:ext cx="956931" cy="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02418" y="5351791"/>
            <a:ext cx="1722474" cy="122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Pid</a:t>
            </a:r>
            <a:r>
              <a:rPr lang="en-US" dirty="0"/>
              <a:t>=3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=1</a:t>
            </a:r>
          </a:p>
          <a:p>
            <a:pPr algn="ctr"/>
            <a:r>
              <a:rPr lang="en-US" dirty="0"/>
              <a:t>a=0</a:t>
            </a:r>
          </a:p>
          <a:p>
            <a:pPr algn="ctr"/>
            <a:r>
              <a:rPr lang="en-US" dirty="0"/>
              <a:t>“3:1”</a:t>
            </a:r>
            <a:endParaRPr lang="he-IL" dirty="0"/>
          </a:p>
        </p:txBody>
      </p:sp>
      <p:cxnSp>
        <p:nvCxnSpPr>
          <p:cNvPr id="25" name="Straight Arrow Connector 24"/>
          <p:cNvCxnSpPr>
            <a:stCxn id="24" idx="3"/>
            <a:endCxn id="28" idx="1"/>
          </p:cNvCxnSpPr>
          <p:nvPr/>
        </p:nvCxnSpPr>
        <p:spPr>
          <a:xfrm>
            <a:off x="5124892" y="5963164"/>
            <a:ext cx="1307805" cy="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12102" y="5778497"/>
            <a:ext cx="925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break</a:t>
            </a:r>
            <a:endParaRPr lang="he-IL" dirty="0"/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>
            <a:off x="4263655" y="5009742"/>
            <a:ext cx="0" cy="34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32697" y="5355002"/>
            <a:ext cx="1722474" cy="122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Pid</a:t>
            </a:r>
            <a:r>
              <a:rPr lang="en-US" dirty="0"/>
              <a:t>=3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=2</a:t>
            </a:r>
          </a:p>
          <a:p>
            <a:pPr algn="ctr"/>
            <a:r>
              <a:rPr lang="en-US" dirty="0"/>
              <a:t>a=4</a:t>
            </a:r>
          </a:p>
          <a:p>
            <a:pPr algn="ctr"/>
            <a:r>
              <a:rPr lang="en-US" dirty="0"/>
              <a:t>“3:2”</a:t>
            </a:r>
            <a:endParaRPr lang="he-IL" dirty="0"/>
          </a:p>
        </p:txBody>
      </p:sp>
      <p:cxnSp>
        <p:nvCxnSpPr>
          <p:cNvPr id="29" name="Straight Arrow Connector 28"/>
          <p:cNvCxnSpPr>
            <a:stCxn id="28" idx="3"/>
            <a:endCxn id="26" idx="1"/>
          </p:cNvCxnSpPr>
          <p:nvPr/>
        </p:nvCxnSpPr>
        <p:spPr>
          <a:xfrm flipV="1">
            <a:off x="8155171" y="5963163"/>
            <a:ext cx="956931" cy="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515445" y="6205204"/>
            <a:ext cx="128654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 err="1">
                <a:solidFill>
                  <a:schemeClr val="accent1">
                    <a:lumMod val="50000"/>
                  </a:schemeClr>
                </a:solidFill>
              </a:rPr>
              <a:t>וכו</a:t>
            </a:r>
            <a:r>
              <a:rPr lang="he-IL" sz="2000" b="1" dirty="0">
                <a:solidFill>
                  <a:schemeClr val="accent1">
                    <a:lumMod val="50000"/>
                  </a:schemeClr>
                </a:solidFill>
              </a:rPr>
              <a:t>'...</a:t>
            </a:r>
          </a:p>
        </p:txBody>
      </p:sp>
    </p:spTree>
    <p:extLst>
      <p:ext uri="{BB962C8B-B14F-4D97-AF65-F5344CB8AC3E}">
        <p14:creationId xmlns:p14="http://schemas.microsoft.com/office/powerpoint/2010/main" val="4213027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8875</TotalTime>
  <Words>365</Words>
  <Application>Microsoft Macintosh PowerPoint</Application>
  <PresentationFormat>Widescreen</PresentationFormat>
  <Paragraphs>100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Gisha</vt:lpstr>
      <vt:lpstr>Wingdings 2</vt:lpstr>
      <vt:lpstr>Quotable</vt:lpstr>
      <vt:lpstr>Operating Systems Practice session 1</vt:lpstr>
      <vt:lpstr>צוות תרגול</vt:lpstr>
      <vt:lpstr>מה זה תהליך?</vt:lpstr>
      <vt:lpstr>Process – C# (Windows ONLY)</vt:lpstr>
      <vt:lpstr>Fork – Unix systems</vt:lpstr>
      <vt:lpstr>Fork - Example</vt:lpstr>
      <vt:lpstr> – Fork תרגיל לדוגמא</vt:lpstr>
      <vt:lpstr>פתרון</vt:lpstr>
      <vt:lpstr>איך?... 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Practice session 1</dc:title>
  <dc:creator>user</dc:creator>
  <cp:lastModifiedBy>Microsoft Office User</cp:lastModifiedBy>
  <cp:revision>63</cp:revision>
  <dcterms:created xsi:type="dcterms:W3CDTF">2017-03-22T14:00:41Z</dcterms:created>
  <dcterms:modified xsi:type="dcterms:W3CDTF">2020-03-11T13:42:22Z</dcterms:modified>
</cp:coreProperties>
</file>