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17"/>
  </p:notesMasterIdLst>
  <p:sldIdLst>
    <p:sldId id="256" r:id="rId2"/>
    <p:sldId id="408" r:id="rId3"/>
    <p:sldId id="401" r:id="rId4"/>
    <p:sldId id="402" r:id="rId5"/>
    <p:sldId id="434" r:id="rId6"/>
    <p:sldId id="427" r:id="rId7"/>
    <p:sldId id="417" r:id="rId8"/>
    <p:sldId id="433" r:id="rId9"/>
    <p:sldId id="443" r:id="rId10"/>
    <p:sldId id="435" r:id="rId11"/>
    <p:sldId id="405" r:id="rId12"/>
    <p:sldId id="438" r:id="rId13"/>
    <p:sldId id="442" r:id="rId14"/>
    <p:sldId id="444" r:id="rId15"/>
    <p:sldId id="275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7657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51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01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54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נעיף תמיד את הדף שלא השתמשו בו הכי הרבה זמן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069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גודל מילה 2</a:t>
            </a:r>
            <a:r>
              <a:rPr lang="en-US" dirty="0"/>
              <a:t>B</a:t>
            </a:r>
            <a:endParaRPr lang="he-IL" dirty="0"/>
          </a:p>
          <a:p>
            <a:r>
              <a:rPr lang="he-IL" dirty="0"/>
              <a:t>גודל דף 16</a:t>
            </a:r>
            <a:r>
              <a:rPr lang="en-US" dirty="0"/>
              <a:t>B</a:t>
            </a:r>
            <a:r>
              <a:rPr lang="he-IL" baseline="0" dirty="0"/>
              <a:t> = 8 מילים</a:t>
            </a:r>
          </a:p>
          <a:p>
            <a:r>
              <a:rPr lang="he-IL" baseline="0" dirty="0"/>
              <a:t>4 מסגרות</a:t>
            </a:r>
          </a:p>
          <a:p>
            <a:r>
              <a:rPr lang="he-IL" baseline="0" dirty="0"/>
              <a:t>מערך בגודל 20 תאים, כל תא בגודל 2 מילים =4</a:t>
            </a:r>
            <a:r>
              <a:rPr lang="en-US" baseline="0" dirty="0"/>
              <a:t>B</a:t>
            </a:r>
            <a:endParaRPr lang="he-IL" baseline="0" dirty="0"/>
          </a:p>
          <a:p>
            <a:r>
              <a:rPr lang="he-IL" baseline="0" dirty="0"/>
              <a:t>4 תאים בדף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75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04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849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87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למה</a:t>
            </a:r>
            <a:r>
              <a:rPr lang="he-IL" baseline="0" dirty="0"/>
              <a:t> </a:t>
            </a:r>
            <a:r>
              <a:rPr lang="en-US" baseline="0" dirty="0"/>
              <a:t>r=0</a:t>
            </a:r>
            <a:r>
              <a:rPr lang="he-IL" baseline="0" dirty="0"/>
              <a:t> גובר בעדיפות על </a:t>
            </a:r>
            <a:r>
              <a:rPr lang="en-US" baseline="0" dirty="0"/>
              <a:t>m=0</a:t>
            </a:r>
            <a:r>
              <a:rPr lang="he-IL" baseline="0" dirty="0"/>
              <a:t>? כי המטרה היא מניעת </a:t>
            </a:r>
            <a:r>
              <a:rPr lang="en-US" baseline="0" dirty="0"/>
              <a:t>PF</a:t>
            </a:r>
          </a:p>
          <a:p>
            <a:endParaRPr lang="he-IL" baseline="0" dirty="0"/>
          </a:p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10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כ"ד/אייר/תשע"ט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session 10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68552"/>
            <a:ext cx="10572000" cy="1689448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Virtual Memory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/>
              <a:t>Paging Algorithms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אלגוריתמים להחלפת דפים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342148"/>
            <a:ext cx="10554574" cy="41388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e-IL" sz="2000" b="1" dirty="0"/>
              <a:t>אלגוריתם אופטימלי</a:t>
            </a:r>
          </a:p>
          <a:p>
            <a:r>
              <a:rPr lang="en-US" sz="2000" b="1" dirty="0"/>
              <a:t>FIFO</a:t>
            </a:r>
            <a:r>
              <a:rPr lang="he-IL" sz="2000" dirty="0"/>
              <a:t> </a:t>
            </a:r>
          </a:p>
          <a:p>
            <a:r>
              <a:rPr lang="en-US" sz="2000" b="1" dirty="0"/>
              <a:t>FIFO second chance</a:t>
            </a:r>
            <a:r>
              <a:rPr lang="he-IL" sz="2000" b="1" dirty="0"/>
              <a:t> </a:t>
            </a:r>
          </a:p>
          <a:p>
            <a:r>
              <a:rPr lang="en-US" sz="2000" b="1" dirty="0"/>
              <a:t>LRU</a:t>
            </a:r>
            <a:r>
              <a:rPr lang="he-IL" sz="2000" b="1" dirty="0"/>
              <a:t> (</a:t>
            </a:r>
            <a:r>
              <a:rPr lang="en-US" sz="2000" b="1" dirty="0"/>
              <a:t>least recently used</a:t>
            </a:r>
            <a:r>
              <a:rPr lang="he-IL" sz="2000" b="1" dirty="0"/>
              <a:t>) </a:t>
            </a:r>
          </a:p>
          <a:p>
            <a:r>
              <a:rPr lang="en-US" sz="2000" b="1" dirty="0"/>
              <a:t>NRU</a:t>
            </a:r>
            <a:r>
              <a:rPr lang="he-IL" sz="2000" b="1" dirty="0"/>
              <a:t> (</a:t>
            </a:r>
            <a:r>
              <a:rPr lang="en-US" sz="2000" b="1" dirty="0"/>
              <a:t>not recently used</a:t>
            </a:r>
            <a:r>
              <a:rPr lang="he-IL" sz="2000" b="1" dirty="0"/>
              <a:t>) </a:t>
            </a:r>
            <a:endParaRPr lang="he-IL" sz="20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52" y="3015914"/>
            <a:ext cx="711034" cy="461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16" y="3685751"/>
            <a:ext cx="711034" cy="461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26" y="4146962"/>
            <a:ext cx="711034" cy="461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18" y="4608173"/>
            <a:ext cx="711034" cy="4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074" y="2222287"/>
            <a:ext cx="10202212" cy="3636511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מתייחס לעובדה שדף שצריך לצאת והתבצעו בו שינויים, נדרש עדכון של הדף בדיסק (פעולה יקרה יותר).</a:t>
            </a:r>
          </a:p>
          <a:p>
            <a:r>
              <a:rPr lang="he-IL" sz="2400" dirty="0"/>
              <a:t>נשתמש בביט נוסף –</a:t>
            </a:r>
            <a:r>
              <a:rPr lang="en-US" sz="2400" dirty="0"/>
              <a:t> modified</a:t>
            </a:r>
            <a:r>
              <a:rPr lang="he-IL" sz="2400" dirty="0"/>
              <a:t>.</a:t>
            </a:r>
          </a:p>
          <a:p>
            <a:r>
              <a:rPr lang="he-IL" sz="2400" dirty="0"/>
              <a:t>נשים לב שכל דף יכול להיות מצוי באחד מהמצבים הבאים:</a:t>
            </a:r>
          </a:p>
          <a:p>
            <a:r>
              <a:rPr lang="he-IL" sz="2400" dirty="0"/>
              <a:t>כאשר יש </a:t>
            </a:r>
            <a:r>
              <a:rPr lang="en-US" sz="2400" dirty="0"/>
              <a:t>PF</a:t>
            </a:r>
            <a:r>
              <a:rPr lang="he-IL" sz="2400" dirty="0"/>
              <a:t> נוציא דף ממחלקת השקילות הנמוכה ביותר (עדיפות גבוהה יותר להוצאה).</a:t>
            </a:r>
          </a:p>
          <a:p>
            <a:r>
              <a:rPr lang="he-IL" sz="2400" dirty="0"/>
              <a:t>בכל פסיקת שעון נאפס את הביט </a:t>
            </a:r>
            <a:r>
              <a:rPr lang="en-US" sz="2400" dirty="0"/>
              <a:t>R</a:t>
            </a:r>
            <a:r>
              <a:rPr lang="he-IL" sz="2400" dirty="0"/>
              <a:t> בכולם.</a:t>
            </a:r>
          </a:p>
          <a:p>
            <a:r>
              <a:rPr lang="he-IL" sz="2400" i="1" dirty="0"/>
              <a:t>כאן כן מדליקים את הביט </a:t>
            </a:r>
            <a:r>
              <a:rPr lang="en-US" sz="2400" i="1" dirty="0"/>
              <a:t>R</a:t>
            </a:r>
            <a:r>
              <a:rPr lang="he-IL" sz="2400" i="1" dirty="0"/>
              <a:t> בהכנסה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80660"/>
              </p:ext>
            </p:extLst>
          </p:nvPr>
        </p:nvGraphicFramePr>
        <p:xfrm>
          <a:off x="117186" y="4718030"/>
          <a:ext cx="3490332" cy="210312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16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עדיפות</a:t>
                      </a:r>
                      <a:r>
                        <a:rPr lang="he-IL" baseline="0" dirty="0"/>
                        <a:t> להוצאה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4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 – 2010ב שאלה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סעיף ב:</a:t>
            </a:r>
          </a:p>
          <a:p>
            <a:pPr marL="342900" lvl="1" indent="-342900"/>
            <a:r>
              <a:rPr lang="he-IL" sz="1800" dirty="0"/>
              <a:t>נניח מערכת עם זיכרון וירטואלי ובו </a:t>
            </a:r>
            <a:r>
              <a:rPr lang="en-US" sz="1800" dirty="0"/>
              <a:t>3</a:t>
            </a:r>
            <a:r>
              <a:rPr lang="he-IL" sz="1800" dirty="0"/>
              <a:t> מסגרות ותהליך בודד. </a:t>
            </a:r>
          </a:p>
          <a:p>
            <a:pPr marL="342900" lvl="1" indent="-342900"/>
            <a:r>
              <a:rPr lang="he-IL" sz="1800" dirty="0"/>
              <a:t>נתונה סדרת פניות של התהליך לדפים. כאשר </a:t>
            </a:r>
            <a:r>
              <a:rPr lang="en-US" sz="1800" dirty="0"/>
              <a:t>R</a:t>
            </a:r>
            <a:r>
              <a:rPr lang="he-IL" sz="1800" dirty="0"/>
              <a:t> מסמל פעולת קריאה, </a:t>
            </a:r>
            <a:r>
              <a:rPr lang="en-US" sz="1800" dirty="0"/>
              <a:t>W</a:t>
            </a:r>
            <a:r>
              <a:rPr lang="he-IL" sz="1800" dirty="0"/>
              <a:t> מסמל פעולת כתיבה, ובכל קו מודגש מתרחשת פסיקת שעון. </a:t>
            </a:r>
          </a:p>
          <a:p>
            <a:pPr marL="342900" lvl="1" indent="-342900"/>
            <a:r>
              <a:rPr lang="he-IL" sz="1800" dirty="0"/>
              <a:t>הראו אילו דפים יהיו במסגרות עבור כל מדיניות החלפת דפים להלן. עבור כל דף הנמצא במסגרת רשמו האם הוא </a:t>
            </a:r>
            <a:r>
              <a:rPr lang="en-US" sz="1800" dirty="0"/>
              <a:t>referenced</a:t>
            </a:r>
            <a:r>
              <a:rPr lang="he-IL" sz="1800" dirty="0"/>
              <a:t> ו-</a:t>
            </a:r>
            <a:r>
              <a:rPr lang="en-US" sz="1800" dirty="0"/>
              <a:t>modified</a:t>
            </a:r>
            <a:r>
              <a:rPr lang="he-IL" sz="1800" dirty="0"/>
              <a:t> (</a:t>
            </a:r>
            <a:r>
              <a:rPr lang="he-IL" sz="1800" dirty="0" err="1"/>
              <a:t>רישמו</a:t>
            </a:r>
            <a:r>
              <a:rPr lang="he-IL" sz="1800" dirty="0"/>
              <a:t> </a:t>
            </a:r>
            <a:r>
              <a:rPr lang="en-US" sz="1800" dirty="0"/>
              <a:t>r</a:t>
            </a:r>
            <a:r>
              <a:rPr lang="he-IL" sz="1800" dirty="0"/>
              <a:t> ו-</a:t>
            </a:r>
            <a:r>
              <a:rPr lang="en-US" sz="1800" dirty="0"/>
              <a:t>m</a:t>
            </a:r>
            <a:r>
              <a:rPr lang="he-IL" sz="1800" dirty="0"/>
              <a:t> ליד מספר הדף אם יש צורך). </a:t>
            </a:r>
          </a:p>
          <a:p>
            <a:pPr marL="342900" lvl="1" indent="-342900"/>
            <a:r>
              <a:rPr lang="he-IL" sz="1800" dirty="0"/>
              <a:t>רשמו בשורת ה-</a:t>
            </a:r>
            <a:r>
              <a:rPr lang="en-US" sz="1800" dirty="0"/>
              <a:t>PF </a:t>
            </a:r>
            <a:r>
              <a:rPr lang="he-IL" sz="1800" dirty="0"/>
              <a:t> סימן </a:t>
            </a:r>
            <a:r>
              <a:rPr lang="en-US" sz="1800" dirty="0"/>
              <a:t>X</a:t>
            </a:r>
            <a:r>
              <a:rPr lang="he-IL" sz="1800" dirty="0"/>
              <a:t> כאשר מתרחש </a:t>
            </a:r>
            <a:r>
              <a:rPr lang="en-US" sz="1800" dirty="0"/>
              <a:t>page fault</a:t>
            </a:r>
            <a:r>
              <a:rPr lang="he-IL" sz="1800" dirty="0"/>
              <a:t>, ומתחת לשם האלגוריתם את סה"כ כמות ה-</a:t>
            </a:r>
            <a:r>
              <a:rPr lang="en-US" sz="1800" dirty="0"/>
              <a:t>page faults</a:t>
            </a:r>
            <a:r>
              <a:rPr lang="he-IL" sz="1800" dirty="0"/>
              <a:t> שהאלגוריתם ביצע. (אם ישנם שני דפים שהאלגוריתם לא קובע מי מהם לפנות, מפנים את זה עם האינדקס הקטן יותר).</a:t>
            </a:r>
            <a:endParaRPr lang="en-US" sz="18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798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74804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25144"/>
              </p:ext>
            </p:extLst>
          </p:nvPr>
        </p:nvGraphicFramePr>
        <p:xfrm>
          <a:off x="228795" y="1121992"/>
          <a:ext cx="11734407" cy="573600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8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4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02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64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11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13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9009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2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מדיניות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אופטימלי</a:t>
                      </a:r>
                      <a:endParaRPr lang="en-US" dirty="0"/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PF: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LRU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PF: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473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NRU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621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473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PF: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68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74804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795" y="1121992"/>
          <a:ext cx="11734407" cy="573600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8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4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02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64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11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13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9009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2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מדיניות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אופטימלי</a:t>
                      </a:r>
                      <a:endParaRPr lang="en-US" dirty="0"/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PF:6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LRU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PF:7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473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m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NRU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621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473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PF:7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2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חישובים בהקשר של זיכרון וירטואלי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sz="2400" dirty="0"/>
                  <a:t>מספר הדפים =גודל זיכרון מירבי לחלק ל- גודל הדף </a:t>
                </a:r>
              </a:p>
              <a:p>
                <a:r>
                  <a:rPr lang="he-IL" sz="2400" dirty="0"/>
                  <a:t>כמות מסגרות = גודל ה</a:t>
                </a:r>
                <a:r>
                  <a:rPr lang="en-US" sz="2400" dirty="0"/>
                  <a:t>RAM</a:t>
                </a:r>
                <a:r>
                  <a:rPr lang="he-IL" sz="2400" dirty="0"/>
                  <a:t> לחלק ל- גודל המסגרת </a:t>
                </a:r>
              </a:p>
              <a:p>
                <a:r>
                  <a:rPr lang="he-IL" sz="2400" dirty="0"/>
                  <a:t>מספר הדפים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400" dirty="0"/>
                  <a:t> , </a:t>
                </a:r>
                <a:r>
                  <a:rPr lang="en-US" sz="2400" dirty="0"/>
                  <a:t>m</a:t>
                </a:r>
                <a:r>
                  <a:rPr lang="he-IL" sz="2400" dirty="0"/>
                  <a:t> ביטים למספר דף, </a:t>
                </a:r>
                <a:r>
                  <a:rPr lang="en-US" sz="2400" dirty="0"/>
                  <a:t>k-m</a:t>
                </a:r>
                <a:r>
                  <a:rPr lang="he-IL" sz="2400" dirty="0"/>
                  <a:t> ביטים להיסט (כתובת וירטואלית) =&gt; גודל הדף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400" dirty="0"/>
                  <a:t> מילים. תחת הנחה של </a:t>
                </a:r>
                <a:r>
                  <a:rPr lang="en-US" sz="2400" dirty="0"/>
                  <a:t>BUS</a:t>
                </a:r>
                <a:r>
                  <a:rPr lang="he-IL" sz="2400" dirty="0"/>
                  <a:t> בגודל </a:t>
                </a:r>
                <a:r>
                  <a:rPr lang="en-US" sz="2400" dirty="0"/>
                  <a:t>K</a:t>
                </a:r>
                <a:r>
                  <a:rPr lang="he-IL" sz="2400" dirty="0"/>
                  <a:t> ביט.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77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 – 2014 ב 1.6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768" y="2222287"/>
                <a:ext cx="6127518" cy="4371018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he-IL" sz="2000" dirty="0"/>
                  <a:t>נתון מחשב עם מילים בגודל 1</a:t>
                </a:r>
                <a:r>
                  <a:rPr lang="en-US" sz="2000" dirty="0"/>
                  <a:t>B</a:t>
                </a:r>
                <a:r>
                  <a:rPr lang="he-IL" sz="2000" dirty="0"/>
                  <a:t> וכתובת וירטואלית בגודל 1</a:t>
                </a:r>
                <a:r>
                  <a:rPr lang="en-US" sz="2000" dirty="0"/>
                  <a:t>B</a:t>
                </a:r>
                <a:r>
                  <a:rPr lang="he-IL" sz="2000" dirty="0"/>
                  <a:t>. השרטוט הבא מתאר את טבלת הדפים במערכת:</a:t>
                </a:r>
              </a:p>
              <a:p>
                <a:r>
                  <a:rPr lang="he-IL" sz="2000" dirty="0"/>
                  <a:t>1. מהו גודל דף במערכת?</a:t>
                </a:r>
              </a:p>
              <a:p>
                <a:r>
                  <a:rPr lang="he-IL" sz="2000" dirty="0"/>
                  <a:t>פתרון:</a:t>
                </a:r>
              </a:p>
              <a:p>
                <a:r>
                  <a:rPr lang="he-IL" sz="2000" dirty="0"/>
                  <a:t>8 דפים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</a:p>
              <a:p>
                <a:r>
                  <a:rPr lang="he-IL" sz="2000" dirty="0"/>
                  <a:t>כתובת וירטואלית = </a:t>
                </a:r>
                <a:r>
                  <a:rPr lang="en-US" sz="2000" dirty="0"/>
                  <a:t>B</a:t>
                </a:r>
                <a:r>
                  <a:rPr lang="he-IL" sz="2000" dirty="0"/>
                  <a:t>1 = 8 ביט =&gt; 3 ביט לדף,  5 להיסט.</a:t>
                </a:r>
              </a:p>
              <a:p>
                <a:r>
                  <a:rPr lang="he-IL" sz="2000" dirty="0"/>
                  <a:t>גודל דף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sz="2000" dirty="0"/>
                  <a:t> מילים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B</a:t>
                </a:r>
                <a:r>
                  <a:rPr lang="he-IL" sz="2000" dirty="0">
                    <a:solidFill>
                      <a:srgbClr val="FF0000"/>
                    </a:solidFill>
                  </a:rPr>
                  <a:t>32</a:t>
                </a:r>
                <a:r>
                  <a:rPr lang="he-IL" sz="2000" dirty="0"/>
                  <a:t> = גודל מסגרת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768" y="2222287"/>
                <a:ext cx="6127518" cy="43710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3" y="2994516"/>
            <a:ext cx="4259949" cy="3307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9041" y="2598821"/>
            <a:ext cx="118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דפים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0881" y="2598821"/>
            <a:ext cx="118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מסגרות</a:t>
            </a:r>
          </a:p>
        </p:txBody>
      </p:sp>
    </p:spTree>
    <p:extLst>
      <p:ext uri="{BB962C8B-B14F-4D97-AF65-F5344CB8AC3E}">
        <p14:creationId xmlns:p14="http://schemas.microsoft.com/office/powerpoint/2010/main" val="41771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 – 2014 ב 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768" y="2000250"/>
            <a:ext cx="6127518" cy="459305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sz="2000" dirty="0"/>
              <a:t>נתון מחשב עם מילים בגודל 1</a:t>
            </a:r>
            <a:r>
              <a:rPr lang="en-US" sz="2000" dirty="0"/>
              <a:t>B</a:t>
            </a:r>
            <a:r>
              <a:rPr lang="he-IL" sz="2000" dirty="0"/>
              <a:t> וכתובת וירטואלית בגודל 1</a:t>
            </a:r>
            <a:r>
              <a:rPr lang="en-US" sz="2000" dirty="0"/>
              <a:t>B</a:t>
            </a:r>
            <a:r>
              <a:rPr lang="he-IL" sz="2000" dirty="0"/>
              <a:t>. השרטוט הבא מתאר את טבלת הדפים במערכת:</a:t>
            </a:r>
          </a:p>
          <a:p>
            <a:r>
              <a:rPr lang="he-IL" sz="2000" dirty="0"/>
              <a:t>2. תרגמו את הכתובות הבאות:</a:t>
            </a:r>
          </a:p>
          <a:p>
            <a:pPr lvl="1">
              <a:buFont typeface="+mj-lt"/>
              <a:buAutoNum type="arabicPeriod"/>
            </a:pPr>
            <a:r>
              <a:rPr lang="he-IL" sz="2000" dirty="0"/>
              <a:t>פיזית 37 , וירטואלית </a:t>
            </a:r>
            <a:r>
              <a:rPr lang="he-IL" sz="2000" dirty="0">
                <a:solidFill>
                  <a:srgbClr val="FF0000"/>
                </a:solidFill>
              </a:rPr>
              <a:t>?</a:t>
            </a:r>
          </a:p>
          <a:p>
            <a:pPr marL="914400" lvl="2" indent="0">
              <a:buNone/>
            </a:pPr>
            <a:r>
              <a:rPr lang="he-IL" sz="2000" b="1" dirty="0"/>
              <a:t>פיזית 37 </a:t>
            </a:r>
            <a:r>
              <a:rPr lang="he-IL" sz="2000" dirty="0"/>
              <a:t>– מסגרת 1 – דף 2 – 64+ היסט = 64+ (37-32) = </a:t>
            </a:r>
            <a:r>
              <a:rPr lang="he-IL" sz="2000" dirty="0">
                <a:solidFill>
                  <a:srgbClr val="FF0000"/>
                </a:solidFill>
              </a:rPr>
              <a:t>69</a:t>
            </a:r>
          </a:p>
          <a:p>
            <a:pPr lvl="1">
              <a:buFont typeface="+mj-lt"/>
              <a:buAutoNum type="arabicPeriod"/>
            </a:pPr>
            <a:r>
              <a:rPr lang="he-IL" sz="2000" dirty="0"/>
              <a:t>פיזית </a:t>
            </a:r>
            <a:r>
              <a:rPr lang="he-IL" sz="2000" dirty="0">
                <a:solidFill>
                  <a:srgbClr val="FF0000"/>
                </a:solidFill>
              </a:rPr>
              <a:t>?</a:t>
            </a:r>
            <a:r>
              <a:rPr lang="he-IL" sz="2000" dirty="0"/>
              <a:t> , וירטואלית 37</a:t>
            </a:r>
          </a:p>
          <a:p>
            <a:pPr marL="914400" lvl="2" indent="0">
              <a:buNone/>
            </a:pPr>
            <a:r>
              <a:rPr lang="he-IL" sz="2000" b="1" dirty="0"/>
              <a:t>וירטואלית 37</a:t>
            </a:r>
            <a:r>
              <a:rPr lang="he-IL" sz="2000" dirty="0"/>
              <a:t> – דף 1 – מסגרת 0 – 37-32 = </a:t>
            </a:r>
            <a:r>
              <a:rPr lang="he-IL" sz="2000" dirty="0">
                <a:solidFill>
                  <a:srgbClr val="FF0000"/>
                </a:solidFill>
              </a:rPr>
              <a:t>5</a:t>
            </a:r>
            <a:endParaRPr lang="he-IL" sz="2000" dirty="0"/>
          </a:p>
          <a:p>
            <a:pPr lvl="1">
              <a:buFont typeface="+mj-lt"/>
              <a:buAutoNum type="arabicPeriod"/>
            </a:pPr>
            <a:r>
              <a:rPr lang="he-IL" sz="2000" dirty="0"/>
              <a:t>פיזית </a:t>
            </a:r>
            <a:r>
              <a:rPr lang="he-IL" sz="2000" dirty="0">
                <a:solidFill>
                  <a:srgbClr val="FF0000"/>
                </a:solidFill>
              </a:rPr>
              <a:t>?</a:t>
            </a:r>
            <a:r>
              <a:rPr lang="he-IL" sz="2000" dirty="0"/>
              <a:t> , וירטואלית 55</a:t>
            </a:r>
          </a:p>
          <a:p>
            <a:pPr marL="914400" lvl="2" indent="0">
              <a:buNone/>
            </a:pPr>
            <a:r>
              <a:rPr lang="he-IL" sz="2000" b="1" dirty="0"/>
              <a:t>וירטואלית 55 </a:t>
            </a:r>
            <a:r>
              <a:rPr lang="he-IL" sz="2000" dirty="0"/>
              <a:t>– דף 1 – מסגרת 0 – 55-32 = </a:t>
            </a:r>
            <a:r>
              <a:rPr lang="he-IL" sz="2000" dirty="0">
                <a:solidFill>
                  <a:srgbClr val="FF0000"/>
                </a:solidFill>
              </a:rPr>
              <a:t>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3" y="2994516"/>
            <a:ext cx="4259949" cy="3307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9041" y="2598821"/>
            <a:ext cx="118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דפים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0881" y="2598821"/>
            <a:ext cx="118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מסגרות</a:t>
            </a:r>
          </a:p>
        </p:txBody>
      </p:sp>
    </p:spTree>
    <p:extLst>
      <p:ext uri="{BB962C8B-B14F-4D97-AF65-F5344CB8AC3E}">
        <p14:creationId xmlns:p14="http://schemas.microsoft.com/office/powerpoint/2010/main" val="38630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אלגוריתמים להחלפת דפים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342148"/>
            <a:ext cx="10554574" cy="41388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e-IL" sz="2000" b="1" dirty="0"/>
              <a:t>אלגוריתם אופטימלי</a:t>
            </a:r>
          </a:p>
          <a:p>
            <a:r>
              <a:rPr lang="en-US" sz="2000" b="1" dirty="0"/>
              <a:t>FIFO</a:t>
            </a:r>
            <a:r>
              <a:rPr lang="he-IL" sz="2000" dirty="0"/>
              <a:t> </a:t>
            </a:r>
          </a:p>
          <a:p>
            <a:r>
              <a:rPr lang="en-US" sz="2000" b="1" dirty="0"/>
              <a:t>FIFO second chance</a:t>
            </a:r>
            <a:r>
              <a:rPr lang="he-IL" sz="2000" b="1" dirty="0"/>
              <a:t> </a:t>
            </a:r>
          </a:p>
          <a:p>
            <a:r>
              <a:rPr lang="en-US" sz="2000" b="1" dirty="0"/>
              <a:t>LRU</a:t>
            </a:r>
            <a:r>
              <a:rPr lang="he-IL" sz="2000" b="1" dirty="0"/>
              <a:t> (</a:t>
            </a:r>
            <a:r>
              <a:rPr lang="en-US" sz="2000" b="1" dirty="0"/>
              <a:t>least recently used</a:t>
            </a:r>
            <a:r>
              <a:rPr lang="he-IL" sz="2000" b="1" dirty="0"/>
              <a:t>) - </a:t>
            </a:r>
            <a:r>
              <a:rPr lang="he-IL" sz="2000" dirty="0"/>
              <a:t>נשים </a:t>
            </a:r>
            <a:r>
              <a:rPr lang="en-US" sz="2000" dirty="0"/>
              <a:t>timestamp</a:t>
            </a:r>
            <a:r>
              <a:rPr lang="he-IL" sz="2000" dirty="0"/>
              <a:t> לכל </a:t>
            </a:r>
            <a:r>
              <a:rPr lang="en-US" sz="2000" dirty="0"/>
              <a:t>frame</a:t>
            </a:r>
            <a:r>
              <a:rPr lang="he-IL" sz="2000" dirty="0"/>
              <a:t> </a:t>
            </a:r>
          </a:p>
          <a:p>
            <a:r>
              <a:rPr lang="en-US" sz="2000" b="1" dirty="0"/>
              <a:t>NRU</a:t>
            </a:r>
            <a:r>
              <a:rPr lang="he-IL" sz="2000" b="1" dirty="0"/>
              <a:t> (</a:t>
            </a:r>
            <a:r>
              <a:rPr lang="en-US" sz="2000" b="1" dirty="0"/>
              <a:t>not recently used</a:t>
            </a:r>
            <a:r>
              <a:rPr lang="he-IL" sz="2000" b="1" dirty="0"/>
              <a:t>) </a:t>
            </a:r>
            <a:endParaRPr lang="he-IL" sz="20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64" y="3291918"/>
            <a:ext cx="711034" cy="461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14" y="3685751"/>
            <a:ext cx="711034" cy="461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47" y="4089914"/>
            <a:ext cx="711034" cy="4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 – 2015א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42329"/>
            <a:ext cx="12192000" cy="52537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dirty="0"/>
              <a:t>נתון מחשב עם </a:t>
            </a:r>
            <a:r>
              <a:rPr lang="en-US" dirty="0"/>
              <a:t>BUS</a:t>
            </a:r>
            <a:r>
              <a:rPr lang="he-IL" dirty="0"/>
              <a:t> ברוחב 8 ביט, ומנגנון זיכרון וירטואלי התומך ב 32 דפים לכל תהליך.</a:t>
            </a:r>
          </a:p>
          <a:p>
            <a:r>
              <a:rPr lang="he-IL" dirty="0"/>
              <a:t>למחשב זיכרון ראשי </a:t>
            </a:r>
            <a:r>
              <a:rPr lang="en-US" dirty="0"/>
              <a:t>RAM</a:t>
            </a:r>
            <a:r>
              <a:rPr lang="he-IL" dirty="0"/>
              <a:t> בגודל </a:t>
            </a:r>
            <a:r>
              <a:rPr lang="en-US" dirty="0"/>
              <a:t>64B</a:t>
            </a:r>
            <a:r>
              <a:rPr lang="he-IL" dirty="0"/>
              <a:t> וגודל מילה </a:t>
            </a:r>
            <a:r>
              <a:rPr lang="en-US" dirty="0"/>
              <a:t>2B</a:t>
            </a:r>
            <a:r>
              <a:rPr lang="he-IL" dirty="0"/>
              <a:t>.</a:t>
            </a:r>
          </a:p>
          <a:p>
            <a:r>
              <a:rPr lang="he-IL" dirty="0"/>
              <a:t>גודל מסגרת הוא כגודל דף וגודל הדיסק אינו מוגבל.</a:t>
            </a:r>
          </a:p>
          <a:p>
            <a:r>
              <a:rPr lang="he-IL" dirty="0"/>
              <a:t>א. מה גודל המסגרת וכמה מסגרות ישנם בזיכרון הראשי?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8 bit =&gt; 256 addresses, 256/32 = 8 words = 16B – page size, 64B / 16B = 4 frames</a:t>
            </a:r>
            <a:endParaRPr lang="he-IL" sz="1800" dirty="0">
              <a:solidFill>
                <a:srgbClr val="FF0000"/>
              </a:solidFill>
            </a:endParaRPr>
          </a:p>
          <a:p>
            <a:r>
              <a:rPr lang="he-IL" dirty="0"/>
              <a:t>ב. כמה זיכרון ניתן להקצות לכל היותר לתהליך במערכת?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512B = 256 X 2B</a:t>
            </a:r>
            <a:endParaRPr lang="he-IL" sz="1800" dirty="0">
              <a:solidFill>
                <a:srgbClr val="FF0000"/>
              </a:solidFill>
            </a:endParaRPr>
          </a:p>
          <a:p>
            <a:r>
              <a:rPr lang="he-IL" dirty="0"/>
              <a:t>ג. עבור תהליך </a:t>
            </a:r>
            <a:r>
              <a:rPr lang="en-US" dirty="0"/>
              <a:t>p1</a:t>
            </a:r>
            <a:r>
              <a:rPr lang="he-IL" dirty="0"/>
              <a:t> ידוע כי מערך </a:t>
            </a:r>
            <a:r>
              <a:rPr lang="en-US" dirty="0"/>
              <a:t>a</a:t>
            </a:r>
            <a:r>
              <a:rPr lang="he-IL" dirty="0"/>
              <a:t> בגודל 20 תאים (כל תא תופס 2 מילים), מוקצה החל מכתובת </a:t>
            </a:r>
            <a:r>
              <a:rPr lang="he-IL" dirty="0" err="1"/>
              <a:t>וירוטאלית</a:t>
            </a:r>
            <a:r>
              <a:rPr lang="he-IL" dirty="0"/>
              <a:t> 24. חלקו את תאי המערך לדפים בהם הם יושבים: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4 array cells per page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p3 0-3, p4 4-7, p5 8-11, p6 12-15, p7 16-19</a:t>
            </a:r>
          </a:p>
        </p:txBody>
      </p:sp>
    </p:spTree>
    <p:extLst>
      <p:ext uri="{BB962C8B-B14F-4D97-AF65-F5344CB8AC3E}">
        <p14:creationId xmlns:p14="http://schemas.microsoft.com/office/powerpoint/2010/main" val="16474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49528"/>
          </a:xfrm>
        </p:spPr>
        <p:txBody>
          <a:bodyPr/>
          <a:lstStyle/>
          <a:p>
            <a:pPr algn="r"/>
            <a:r>
              <a:rPr lang="he-IL" dirty="0"/>
              <a:t>תרגיל 2 - המשך שאלה (מהתרגול הקודם) 2015א 2 סעיף 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000" dirty="0"/>
              <a:t>נתונה סדרת הגישות הבאה לתאים במערך(משמאל לימין):</a:t>
            </a:r>
          </a:p>
          <a:p>
            <a:r>
              <a:rPr lang="he-IL" sz="2000" dirty="0"/>
              <a:t>1,2,7,8,14,17,18,3,0,12,10,5,6,19,0</a:t>
            </a:r>
          </a:p>
          <a:p>
            <a:r>
              <a:rPr lang="he-IL" sz="2000" dirty="0"/>
              <a:t>נניח שימוש במדיניות </a:t>
            </a:r>
            <a:r>
              <a:rPr lang="en-US" sz="2000" dirty="0"/>
              <a:t>LRU</a:t>
            </a:r>
            <a:r>
              <a:rPr lang="he-IL" sz="2000" dirty="0"/>
              <a:t> להוצאת דפים (שימוש במסגרות ריקות עפ"י אינדקס מינימלי).</a:t>
            </a:r>
          </a:p>
          <a:p>
            <a:r>
              <a:rPr lang="he-IL" sz="2000" dirty="0"/>
              <a:t>מהם הכתובות הווירטואליות (</a:t>
            </a:r>
            <a:r>
              <a:rPr lang="he-IL" sz="2000" dirty="0" err="1"/>
              <a:t>דף+היסט</a:t>
            </a:r>
            <a:r>
              <a:rPr lang="he-IL" sz="2000" dirty="0"/>
              <a:t>) והפיזיות (</a:t>
            </a:r>
            <a:r>
              <a:rPr lang="he-IL" sz="2000" dirty="0" err="1"/>
              <a:t>מסגרת+היסט</a:t>
            </a:r>
            <a:r>
              <a:rPr lang="he-IL" sz="2000" dirty="0"/>
              <a:t>) שאליהם ייגש התהליך בהינתן סדרת הגישות להלן.</a:t>
            </a:r>
          </a:p>
          <a:p>
            <a:r>
              <a:rPr lang="he-IL" sz="2000" dirty="0"/>
              <a:t>הניחו כי הזיכרון הפיזי מכיל במסגרת 0 את קוד התכנית, וכי בתחילת סגרת הגישות שאר המסגרות בזיכרון ריקות.</a:t>
            </a:r>
          </a:p>
          <a:p>
            <a:r>
              <a:rPr lang="he-IL" sz="2000" dirty="0"/>
              <a:t>יש לרשום את הגישות לדפי ה</a:t>
            </a:r>
            <a:r>
              <a:rPr lang="en-US" sz="2000" dirty="0"/>
              <a:t>data</a:t>
            </a:r>
            <a:r>
              <a:rPr lang="he-IL" sz="2000" dirty="0"/>
              <a:t> של התהליך.</a:t>
            </a:r>
          </a:p>
          <a:p>
            <a:r>
              <a:rPr lang="he-IL" sz="2000" dirty="0"/>
              <a:t>בעמודת ה</a:t>
            </a:r>
            <a:r>
              <a:rPr lang="en-US" sz="2000" dirty="0"/>
              <a:t>memory map</a:t>
            </a:r>
            <a:r>
              <a:rPr lang="he-IL" sz="2000" dirty="0"/>
              <a:t> יש לרשום את מיקום הדפים במסגרות משמאל לימין לאחר ביצוע הגישה.</a:t>
            </a:r>
          </a:p>
        </p:txBody>
      </p:sp>
    </p:spTree>
    <p:extLst>
      <p:ext uri="{BB962C8B-B14F-4D97-AF65-F5344CB8AC3E}">
        <p14:creationId xmlns:p14="http://schemas.microsoft.com/office/powerpoint/2010/main" val="325861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573056"/>
              </p:ext>
            </p:extLst>
          </p:nvPr>
        </p:nvGraphicFramePr>
        <p:xfrm>
          <a:off x="157967" y="165100"/>
          <a:ext cx="9547312" cy="664464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98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4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Physical</a:t>
                      </a:r>
                      <a:r>
                        <a:rPr lang="en-US" sz="2000" baseline="0" dirty="0"/>
                        <a:t> address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Virtual address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 map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Page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Array</a:t>
                      </a:r>
                      <a:r>
                        <a:rPr lang="en-US" sz="2000" baseline="0" dirty="0"/>
                        <a:t> cell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14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18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00654" y="2610257"/>
            <a:ext cx="150921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p3 0-3,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p4 4-7,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p5 8-11,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p6 12-15,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p7 16-19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23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54014"/>
              </p:ext>
            </p:extLst>
          </p:nvPr>
        </p:nvGraphicFramePr>
        <p:xfrm>
          <a:off x="157967" y="165100"/>
          <a:ext cx="9547312" cy="664464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98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4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Physical</a:t>
                      </a:r>
                      <a:r>
                        <a:rPr lang="en-US" sz="2000" baseline="0" dirty="0"/>
                        <a:t> address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Virtual address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 map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Page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Array</a:t>
                      </a:r>
                      <a:r>
                        <a:rPr lang="en-US" sz="2000" baseline="0" dirty="0"/>
                        <a:t> cell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10-11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26-27</a:t>
                      </a:r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12-13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28-29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22-23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38-39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26-27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42-43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12-13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52-53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14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18-19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58-59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20-21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60-61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18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30-31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30-31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24-25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24-25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8-9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48-49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20-21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44-45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26-27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34-35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28-29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36-37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14-15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62-63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16-17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24-25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00654" y="2610257"/>
            <a:ext cx="150921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p3 0-3,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p4 4-7,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p5 8-11,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p6 12-15,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p7 16-19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8050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37680</TotalTime>
  <Words>1291</Words>
  <Application>Microsoft Office PowerPoint</Application>
  <PresentationFormat>Widescreen</PresentationFormat>
  <Paragraphs>547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2</vt:lpstr>
      <vt:lpstr>Quotable</vt:lpstr>
      <vt:lpstr>Operating System Practice session 10</vt:lpstr>
      <vt:lpstr>חישובים בהקשר של זיכרון וירטואלי</vt:lpstr>
      <vt:lpstr>תרגיל 1 – 2014 ב 1.6</vt:lpstr>
      <vt:lpstr>תרגיל 1 – 2014 ב 1.6</vt:lpstr>
      <vt:lpstr>אלגוריתמים להחלפת דפים</vt:lpstr>
      <vt:lpstr>תרגיל 2 – 2015א 2</vt:lpstr>
      <vt:lpstr>תרגיל 2 - המשך שאלה (מהתרגול הקודם) 2015א 2 סעיף ה</vt:lpstr>
      <vt:lpstr>פתרון</vt:lpstr>
      <vt:lpstr>פתרון</vt:lpstr>
      <vt:lpstr>אלגוריתמים להחלפת דפים</vt:lpstr>
      <vt:lpstr>NRU</vt:lpstr>
      <vt:lpstr>תרגיל 3 – 2010ב שאלה 2</vt:lpstr>
      <vt:lpstr>פתרון</vt:lpstr>
      <vt:lpstr>פתרון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Doron Laadan</cp:lastModifiedBy>
  <cp:revision>595</cp:revision>
  <dcterms:created xsi:type="dcterms:W3CDTF">2017-03-22T14:00:41Z</dcterms:created>
  <dcterms:modified xsi:type="dcterms:W3CDTF">2019-05-29T20:39:31Z</dcterms:modified>
</cp:coreProperties>
</file>