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2"/>
  </p:notesMasterIdLst>
  <p:sldIdLst>
    <p:sldId id="256" r:id="rId2"/>
    <p:sldId id="341" r:id="rId3"/>
    <p:sldId id="342" r:id="rId4"/>
    <p:sldId id="376" r:id="rId5"/>
    <p:sldId id="343" r:id="rId6"/>
    <p:sldId id="346" r:id="rId7"/>
    <p:sldId id="375" r:id="rId8"/>
    <p:sldId id="367" r:id="rId9"/>
    <p:sldId id="369" r:id="rId10"/>
    <p:sldId id="370" r:id="rId11"/>
    <p:sldId id="371" r:id="rId12"/>
    <p:sldId id="377" r:id="rId13"/>
    <p:sldId id="378" r:id="rId14"/>
    <p:sldId id="340" r:id="rId15"/>
    <p:sldId id="363" r:id="rId16"/>
    <p:sldId id="382" r:id="rId17"/>
    <p:sldId id="379" r:id="rId18"/>
    <p:sldId id="380" r:id="rId19"/>
    <p:sldId id="381" r:id="rId20"/>
    <p:sldId id="275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83"/>
    <p:restoredTop sz="87313" autoAdjust="0"/>
  </p:normalViewPr>
  <p:slideViewPr>
    <p:cSldViewPr snapToGrid="0">
      <p:cViewPr varScale="1">
        <p:scale>
          <a:sx n="118" d="100"/>
          <a:sy n="118" d="100"/>
        </p:scale>
        <p:origin x="216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הרגיסטרים לא זמינים מפקודות </a:t>
            </a:r>
            <a:r>
              <a:rPr lang="he-IL" dirty="0" err="1"/>
              <a:t>אסמבלי</a:t>
            </a:r>
            <a:r>
              <a:rPr lang="he-IL" dirty="0"/>
              <a:t> רגילות ושייכות למצב PRIVILEGED במעבד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48 – Physical start address of the process</a:t>
            </a:r>
          </a:p>
          <a:p>
            <a:pPr marL="0" algn="l" defTabSz="914400" rtl="0" eaLnBrk="1" latinLnBrk="0" hangingPunct="1"/>
            <a:r>
              <a:rPr lang="en-US" dirty="0"/>
              <a:t>43 – offset</a:t>
            </a:r>
          </a:p>
          <a:p>
            <a:pPr marL="0" algn="l" defTabSz="914400" rtl="0" eaLnBrk="1" latinLnBrk="0" hangingPunct="1"/>
            <a:endParaRPr lang="en-US" dirty="0"/>
          </a:p>
          <a:p>
            <a:pPr marL="0" algn="l" defTabSz="914400" rtl="0" eaLnBrk="1" latinLnBrk="0" hangingPunct="1"/>
            <a:r>
              <a:rPr lang="en-US" dirty="0"/>
              <a:t>48+43 = 91 – physical byte in memory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5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fit</a:t>
            </a:r>
            <a:r>
              <a:rPr lang="he-IL" dirty="0"/>
              <a:t> – יוצר חורים קטנים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90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סדר הריצה הוא:</a:t>
            </a:r>
          </a:p>
          <a:p>
            <a:r>
              <a:rPr lang="en-US" dirty="0"/>
              <a:t>P4 – P5 – P2 – P3</a:t>
            </a:r>
          </a:p>
          <a:p>
            <a:endParaRPr lang="he-IL" dirty="0"/>
          </a:p>
          <a:p>
            <a:r>
              <a:rPr lang="he-IL" dirty="0"/>
              <a:t>מכיוון שרק אז נקבל מצב שבו P3 רוצה 3 מקומות – ולמרות שיש 3 מקומות פנויים – אין אפשרות להכניס את P3 מבלי להוציא </a:t>
            </a:r>
            <a:r>
              <a:rPr lang="he-IL" dirty="0" err="1"/>
              <a:t>פרוסס</a:t>
            </a:r>
            <a:r>
              <a:rPr lang="he-IL" dirty="0"/>
              <a:t> אחר בגלל פרגמנטציה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69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48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13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כ"ו.אייר.תש"ף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</a:t>
            </a:r>
            <a:r>
              <a:rPr lang="en-US"/>
              <a:t>session 8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Swapping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/>
              <a:t>Placement Algorithms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תרגיל: </a:t>
            </a:r>
            <a:r>
              <a:rPr lang="en-US" dirty="0"/>
              <a:t>best-fit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197" y="1996068"/>
            <a:ext cx="4819803" cy="4772722"/>
          </a:xfrm>
        </p:spPr>
        <p:txBody>
          <a:bodyPr>
            <a:normAutofit/>
          </a:bodyPr>
          <a:lstStyle/>
          <a:p>
            <a:r>
              <a:rPr lang="he-IL" sz="2000" b="1" dirty="0"/>
              <a:t>הדגימו את הבעייתיות בשיטת ה-</a:t>
            </a:r>
            <a:r>
              <a:rPr lang="en-US" sz="2000" b="1" dirty="0"/>
              <a:t>best-fit </a:t>
            </a:r>
            <a:r>
              <a:rPr lang="he-IL" sz="2000" b="1" dirty="0"/>
              <a:t> להקצאת חורים לתהליכים.</a:t>
            </a:r>
            <a:endParaRPr lang="en-US" sz="2000" b="1" dirty="0"/>
          </a:p>
          <a:p>
            <a:r>
              <a:rPr lang="he-IL" sz="2000" dirty="0"/>
              <a:t>השוו בין הקצאה </a:t>
            </a:r>
            <a:r>
              <a:rPr lang="he-IL" sz="2000" dirty="0" err="1"/>
              <a:t>הזכרון</a:t>
            </a:r>
            <a:r>
              <a:rPr lang="he-IL" sz="2000" dirty="0"/>
              <a:t> לפי הסדרה הבאה בין </a:t>
            </a:r>
            <a:r>
              <a:rPr lang="en-US" sz="2000" dirty="0"/>
              <a:t>First Fit </a:t>
            </a:r>
            <a:r>
              <a:rPr lang="he-IL" sz="2000" dirty="0"/>
              <a:t> לבין </a:t>
            </a:r>
            <a:r>
              <a:rPr lang="en-US" sz="2000" dirty="0"/>
              <a:t>Best Fit</a:t>
            </a:r>
            <a:r>
              <a:rPr lang="he-IL" sz="2000" dirty="0"/>
              <a:t> – מי עדיף במקרה הזה?</a:t>
            </a:r>
          </a:p>
          <a:p>
            <a:pPr lvl="1"/>
            <a:r>
              <a:rPr lang="en-US" sz="1800" dirty="0"/>
              <a:t>A (60MB)</a:t>
            </a:r>
          </a:p>
          <a:p>
            <a:pPr lvl="1"/>
            <a:r>
              <a:rPr lang="en-US" sz="1800" dirty="0"/>
              <a:t>B (20MB)</a:t>
            </a:r>
          </a:p>
          <a:p>
            <a:pPr lvl="1"/>
            <a:r>
              <a:rPr lang="en-US" sz="1800" dirty="0"/>
              <a:t>C (30MB)</a:t>
            </a:r>
          </a:p>
          <a:p>
            <a:pPr lvl="1"/>
            <a:r>
              <a:rPr lang="en-US" sz="1800" dirty="0"/>
              <a:t>D (10MB)</a:t>
            </a:r>
          </a:p>
          <a:p>
            <a:pPr lvl="1"/>
            <a:r>
              <a:rPr lang="en-US" sz="1800" dirty="0"/>
              <a:t>E (20MB)</a:t>
            </a:r>
          </a:p>
          <a:p>
            <a:pPr lvl="1"/>
            <a:r>
              <a:rPr lang="en-US" sz="1800" dirty="0"/>
              <a:t>F (20MB)</a:t>
            </a:r>
            <a:endParaRPr lang="he-IL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0767"/>
              </p:ext>
            </p:extLst>
          </p:nvPr>
        </p:nvGraphicFramePr>
        <p:xfrm>
          <a:off x="367991" y="2222287"/>
          <a:ext cx="7004206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73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0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אפשרי </a:t>
            </a:r>
            <a:r>
              <a:rPr lang="en-US" dirty="0">
                <a:solidFill>
                  <a:srgbClr val="FF0000"/>
                </a:solidFill>
              </a:rPr>
              <a:t>Best fit</a:t>
            </a:r>
            <a:endParaRPr lang="he-IL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6711"/>
              </p:ext>
            </p:extLst>
          </p:nvPr>
        </p:nvGraphicFramePr>
        <p:xfrm>
          <a:off x="367991" y="2222287"/>
          <a:ext cx="7004206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73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0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he-IL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he-IL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2848" y="2222287"/>
            <a:ext cx="2240437" cy="3636511"/>
          </a:xfrm>
        </p:spPr>
        <p:txBody>
          <a:bodyPr>
            <a:normAutofit/>
          </a:bodyPr>
          <a:lstStyle/>
          <a:p>
            <a:r>
              <a:rPr lang="en-US" sz="2000" dirty="0"/>
              <a:t>A (60MB)</a:t>
            </a:r>
          </a:p>
          <a:p>
            <a:r>
              <a:rPr lang="en-US" sz="2000" dirty="0"/>
              <a:t>B (20MB)</a:t>
            </a:r>
          </a:p>
          <a:p>
            <a:r>
              <a:rPr lang="en-US" sz="2000" dirty="0"/>
              <a:t>C (30MB)</a:t>
            </a:r>
          </a:p>
          <a:p>
            <a:r>
              <a:rPr lang="en-US" sz="2000" dirty="0"/>
              <a:t>D (10MB)</a:t>
            </a:r>
          </a:p>
          <a:p>
            <a:r>
              <a:rPr lang="en-US" sz="2000" dirty="0"/>
              <a:t>E (20MB)</a:t>
            </a:r>
          </a:p>
          <a:p>
            <a:r>
              <a:rPr lang="en-US" sz="2000" dirty="0"/>
              <a:t>F (20MB)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772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 אפשרי </a:t>
            </a:r>
            <a:r>
              <a:rPr lang="en-US" dirty="0">
                <a:solidFill>
                  <a:srgbClr val="FF0000"/>
                </a:solidFill>
              </a:rPr>
              <a:t>First Fit</a:t>
            </a:r>
            <a:endParaRPr lang="he-IL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0310"/>
              </p:ext>
            </p:extLst>
          </p:nvPr>
        </p:nvGraphicFramePr>
        <p:xfrm>
          <a:off x="367991" y="2222287"/>
          <a:ext cx="7004206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73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0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he-IL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he-IL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2848" y="2222287"/>
            <a:ext cx="2240437" cy="3636511"/>
          </a:xfrm>
        </p:spPr>
        <p:txBody>
          <a:bodyPr>
            <a:normAutofit/>
          </a:bodyPr>
          <a:lstStyle/>
          <a:p>
            <a:r>
              <a:rPr lang="en-US" sz="2000" dirty="0"/>
              <a:t>A (60MB)</a:t>
            </a:r>
          </a:p>
          <a:p>
            <a:r>
              <a:rPr lang="en-US" sz="2000" dirty="0"/>
              <a:t>B (20MB)</a:t>
            </a:r>
          </a:p>
          <a:p>
            <a:r>
              <a:rPr lang="en-US" sz="2000" dirty="0"/>
              <a:t>C (30MB)</a:t>
            </a:r>
          </a:p>
          <a:p>
            <a:r>
              <a:rPr lang="en-US" sz="2000" dirty="0"/>
              <a:t>D (10MB)</a:t>
            </a:r>
          </a:p>
          <a:p>
            <a:r>
              <a:rPr lang="en-US" sz="2000" dirty="0"/>
              <a:t>E (20MB)</a:t>
            </a:r>
          </a:p>
          <a:p>
            <a:r>
              <a:rPr lang="en-US" sz="2000" dirty="0"/>
              <a:t>F (20MB)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5384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127" y="2222287"/>
            <a:ext cx="5362778" cy="3636511"/>
          </a:xfrm>
        </p:spPr>
        <p:txBody>
          <a:bodyPr>
            <a:normAutofit/>
          </a:bodyPr>
          <a:lstStyle/>
          <a:p>
            <a:pPr lvl="0"/>
            <a:r>
              <a:rPr lang="he-IL" sz="2000" dirty="0"/>
              <a:t>האם במערכת עם זיכרון </a:t>
            </a:r>
            <a:r>
              <a:rPr lang="en-US" sz="2000" dirty="0"/>
              <a:t>swapping</a:t>
            </a:r>
            <a:r>
              <a:rPr lang="he-IL" sz="2000" dirty="0"/>
              <a:t> יתכן מצב בו נרצה להריץ תהליך </a:t>
            </a:r>
            <a:r>
              <a:rPr lang="en-US" sz="2000" dirty="0"/>
              <a:t>P</a:t>
            </a:r>
            <a:r>
              <a:rPr lang="he-IL" sz="2000" dirty="0"/>
              <a:t> הדורש </a:t>
            </a:r>
            <a:r>
              <a:rPr lang="en-US" sz="2000" dirty="0"/>
              <a:t>k</a:t>
            </a:r>
            <a:r>
              <a:rPr lang="he-IL" sz="2000" dirty="0"/>
              <a:t> זיכרון, ישנם </a:t>
            </a:r>
            <a:r>
              <a:rPr lang="en-US" sz="2000" dirty="0"/>
              <a:t>k</a:t>
            </a:r>
            <a:r>
              <a:rPr lang="he-IL" sz="2000" dirty="0"/>
              <a:t> תאים פנויים בזיכרון, ועדיין נאלץ לבצע </a:t>
            </a:r>
            <a:r>
              <a:rPr lang="en-US" sz="2000" dirty="0"/>
              <a:t>swap out</a:t>
            </a:r>
            <a:r>
              <a:rPr lang="he-IL" sz="2000" dirty="0"/>
              <a:t> לפני שנוכל להריץ את </a:t>
            </a:r>
            <a:r>
              <a:rPr lang="en-US" sz="2000" dirty="0"/>
              <a:t>P</a:t>
            </a:r>
            <a:r>
              <a:rPr lang="he-IL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209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127" y="2222287"/>
            <a:ext cx="5362778" cy="3636511"/>
          </a:xfrm>
        </p:spPr>
        <p:txBody>
          <a:bodyPr>
            <a:normAutofit/>
          </a:bodyPr>
          <a:lstStyle/>
          <a:p>
            <a:pPr lvl="0"/>
            <a:r>
              <a:rPr lang="he-IL" sz="2000" dirty="0"/>
              <a:t>האם במערכת עם זיכרון </a:t>
            </a:r>
            <a:r>
              <a:rPr lang="en-US" sz="2000" dirty="0"/>
              <a:t>swapping</a:t>
            </a:r>
            <a:r>
              <a:rPr lang="he-IL" sz="2000" dirty="0"/>
              <a:t> יתכן מצב בו נרצה להריץ תהליך </a:t>
            </a:r>
            <a:r>
              <a:rPr lang="en-US" sz="2000" dirty="0"/>
              <a:t>P</a:t>
            </a:r>
            <a:r>
              <a:rPr lang="he-IL" sz="2000" dirty="0"/>
              <a:t> הדורש </a:t>
            </a:r>
            <a:r>
              <a:rPr lang="en-US" sz="2000" dirty="0"/>
              <a:t>k</a:t>
            </a:r>
            <a:r>
              <a:rPr lang="he-IL" sz="2000" dirty="0"/>
              <a:t> זיכרון, ישנם </a:t>
            </a:r>
            <a:r>
              <a:rPr lang="en-US" sz="2000" dirty="0"/>
              <a:t>k</a:t>
            </a:r>
            <a:r>
              <a:rPr lang="he-IL" sz="2000" dirty="0"/>
              <a:t> תאים פנויים בזיכרון, ועדיין נאלץ לבצע </a:t>
            </a:r>
            <a:r>
              <a:rPr lang="en-US" sz="2000" dirty="0"/>
              <a:t>swap out</a:t>
            </a:r>
            <a:r>
              <a:rPr lang="he-IL" sz="2000" dirty="0"/>
              <a:t> לפני שנוכל להריץ את </a:t>
            </a:r>
            <a:r>
              <a:rPr lang="en-US" sz="2000" dirty="0"/>
              <a:t>P</a:t>
            </a:r>
            <a:r>
              <a:rPr lang="he-IL" sz="2000" dirty="0"/>
              <a:t>?</a:t>
            </a:r>
          </a:p>
          <a:p>
            <a:pPr lvl="0"/>
            <a:r>
              <a:rPr lang="he-IL" sz="2000" dirty="0"/>
              <a:t>נניח מערכת עם </a:t>
            </a:r>
            <a:r>
              <a:rPr lang="en-US" sz="2000" dirty="0"/>
              <a:t>500MB </a:t>
            </a:r>
            <a:r>
              <a:rPr lang="he-IL" sz="2000" dirty="0"/>
              <a:t> זיכרון ובה תהליכים </a:t>
            </a:r>
            <a:r>
              <a:rPr lang="en-US" sz="2000" dirty="0"/>
              <a:t>P1,P2,P3,P4,P5</a:t>
            </a:r>
            <a:r>
              <a:rPr lang="he-IL" sz="2000" dirty="0"/>
              <a:t> כאשר תהליך </a:t>
            </a:r>
            <a:r>
              <a:rPr lang="en-US" sz="2000" dirty="0" err="1"/>
              <a:t>i</a:t>
            </a:r>
            <a:r>
              <a:rPr lang="he-IL" sz="2000" dirty="0"/>
              <a:t> דורש</a:t>
            </a: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he-IL" sz="2000" dirty="0"/>
              <a:t>*</a:t>
            </a:r>
            <a:r>
              <a:rPr lang="en-US" sz="2000" dirty="0"/>
              <a:t> 50MB</a:t>
            </a:r>
            <a:r>
              <a:rPr lang="he-IL" sz="2000" dirty="0"/>
              <a:t> זיכרון.</a:t>
            </a:r>
            <a:endParaRPr lang="en-US" sz="2000" dirty="0"/>
          </a:p>
          <a:p>
            <a:r>
              <a:rPr lang="he-IL" sz="2000" dirty="0"/>
              <a:t>נראה במערכת תזמון אפשרי של התהליכים, כך שתיווצר הבעיה המתוארת למעלה.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08874"/>
              </p:ext>
            </p:extLst>
          </p:nvPr>
        </p:nvGraphicFramePr>
        <p:xfrm>
          <a:off x="401617" y="2222287"/>
          <a:ext cx="6129635" cy="389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91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Step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450-500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400-450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350-400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300-350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250-300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200-250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150-200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100-150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6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50-100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91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0-50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47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 פתרון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82312"/>
              </p:ext>
            </p:extLst>
          </p:nvPr>
        </p:nvGraphicFramePr>
        <p:xfrm>
          <a:off x="401617" y="2222287"/>
          <a:ext cx="6601121" cy="389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Step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P5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P3</a:t>
                      </a:r>
                      <a:endParaRPr lang="he-IL" b="1" dirty="0"/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450-500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400-450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350-400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300-350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250-300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200-250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150-200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9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100-150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6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50-100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91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0-50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 defTabSz="457200" rtl="1" eaLnBrk="1" latinLnBrk="0" hangingPunct="1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6978" marR="1697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86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EB59-3B77-4944-8B56-47AA663F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The Buddy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4710-5973-3043-9504-C5260325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481145" cy="3636511"/>
          </a:xfrm>
        </p:spPr>
        <p:txBody>
          <a:bodyPr/>
          <a:lstStyle/>
          <a:p>
            <a: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Formal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A42AE-D695-BB4B-833A-2513866D6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82" y="2726792"/>
            <a:ext cx="4767324" cy="24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6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215C-2EBB-884F-988D-174B12CC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A635-1568-454E-886B-D2CF4E1C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720" y="2222287"/>
            <a:ext cx="4909566" cy="3636511"/>
          </a:xfrm>
        </p:spPr>
        <p:txBody>
          <a:bodyPr/>
          <a:lstStyle/>
          <a:p>
            <a:r>
              <a:rPr lang="he-IL" dirty="0"/>
              <a:t>נתון זיכרון בגודל </a:t>
            </a:r>
            <a:r>
              <a:rPr lang="en-US" dirty="0"/>
              <a:t>1M</a:t>
            </a:r>
            <a:r>
              <a:rPr lang="he-IL" dirty="0"/>
              <a:t>.</a:t>
            </a:r>
          </a:p>
          <a:p>
            <a:r>
              <a:rPr lang="he-IL" dirty="0"/>
              <a:t>התהליכים הבאים רוצים </a:t>
            </a:r>
            <a:r>
              <a:rPr lang="he-IL" dirty="0" err="1"/>
              <a:t>להכנס</a:t>
            </a:r>
            <a:r>
              <a:rPr lang="he-IL" dirty="0"/>
              <a:t> למערכת:</a:t>
            </a:r>
          </a:p>
          <a:p>
            <a:r>
              <a:rPr lang="he-IL" dirty="0"/>
              <a:t>צייר את </a:t>
            </a:r>
            <a:r>
              <a:rPr lang="he-IL" dirty="0" err="1"/>
              <a:t>הזכרון</a:t>
            </a:r>
            <a:r>
              <a:rPr lang="he-IL" dirty="0"/>
              <a:t> בכל אחד מהשלבים בשיטת ה</a:t>
            </a:r>
            <a:r>
              <a:rPr lang="en-US" dirty="0"/>
              <a:t>Buddy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776A1-C980-3D48-8AF4-BEAC20AB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5984"/>
              </p:ext>
            </p:extLst>
          </p:nvPr>
        </p:nvGraphicFramePr>
        <p:xfrm>
          <a:off x="280386" y="2460643"/>
          <a:ext cx="5410448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תהליך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גודל זיכרון</a:t>
                      </a:r>
                      <a:r>
                        <a:rPr lang="en-US" sz="1600" dirty="0"/>
                        <a:t> (K)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משך ריצה</a:t>
                      </a:r>
                      <a:r>
                        <a:rPr lang="he-IL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זמן</a:t>
                      </a:r>
                      <a:r>
                        <a:rPr lang="he-IL" sz="1600" baseline="0" dirty="0"/>
                        <a:t> התחלה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3299A-6332-D04A-905D-D5DD3305F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2"/>
          <a:stretch/>
        </p:blipFill>
        <p:spPr>
          <a:xfrm>
            <a:off x="512117" y="3425154"/>
            <a:ext cx="9844907" cy="361790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AFEEEA-86EA-3D4D-9809-5FF88464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73845"/>
              </p:ext>
            </p:extLst>
          </p:nvPr>
        </p:nvGraphicFramePr>
        <p:xfrm>
          <a:off x="3143329" y="631843"/>
          <a:ext cx="5410448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תהליך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גודל זיכרון</a:t>
                      </a:r>
                      <a:r>
                        <a:rPr lang="en-US" sz="1600" dirty="0"/>
                        <a:t> (K)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משך ריצה</a:t>
                      </a:r>
                      <a:r>
                        <a:rPr lang="he-IL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זמן</a:t>
                      </a:r>
                      <a:r>
                        <a:rPr lang="he-IL" sz="1600" baseline="0" dirty="0"/>
                        <a:t> התחלה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C51851-A74C-AB45-8D16-479900A8A6FA}"/>
              </a:ext>
            </a:extLst>
          </p:cNvPr>
          <p:cNvSpPr txBox="1"/>
          <p:nvPr/>
        </p:nvSpPr>
        <p:spPr>
          <a:xfrm>
            <a:off x="-1" y="3903736"/>
            <a:ext cx="5121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38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3299A-6332-D04A-905D-D5DD3305F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44386" r="-553" b="-3305"/>
          <a:stretch/>
        </p:blipFill>
        <p:spPr>
          <a:xfrm>
            <a:off x="926099" y="3777343"/>
            <a:ext cx="9844907" cy="329837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AFEEEA-86EA-3D4D-9809-5FF8846418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43329" y="631843"/>
          <a:ext cx="5410448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תהליך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גודל זיכרון</a:t>
                      </a:r>
                      <a:r>
                        <a:rPr lang="en-US" sz="1600" dirty="0"/>
                        <a:t> (K)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משך ריצה</a:t>
                      </a:r>
                      <a:r>
                        <a:rPr lang="he-IL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זמן</a:t>
                      </a:r>
                      <a:r>
                        <a:rPr lang="he-IL" sz="1600" baseline="0" dirty="0"/>
                        <a:t> התחלה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T=3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98F93E-AD12-7546-88A1-EC8D7CB327EC}"/>
              </a:ext>
            </a:extLst>
          </p:cNvPr>
          <p:cNvSpPr txBox="1"/>
          <p:nvPr/>
        </p:nvSpPr>
        <p:spPr>
          <a:xfrm>
            <a:off x="413982" y="3777343"/>
            <a:ext cx="5121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6045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היררכיית זיכרון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23819"/>
              </p:ext>
            </p:extLst>
          </p:nvPr>
        </p:nvGraphicFramePr>
        <p:xfrm>
          <a:off x="1874519" y="3079206"/>
          <a:ext cx="8442960" cy="2286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רגיסטרים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Cache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RAM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aseline="0" dirty="0"/>
                        <a:t>דיסק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קטן מאוד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קטן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בינוני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גדול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מהיר מאוד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מהיר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מהירות בינונית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איטי יחסית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נדיף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נדיף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נדיף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לא נדיף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יקר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יקר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מחיר בינוני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זול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8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מרחב הכתובות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לכל תהליך יש מרחב כתובות פרטי הנקרא המרחב כתובות </a:t>
            </a:r>
            <a:r>
              <a:rPr lang="he-IL" sz="2800" dirty="0" err="1"/>
              <a:t>הוירטואלי</a:t>
            </a:r>
            <a:r>
              <a:rPr lang="he-IL" sz="2800" dirty="0"/>
              <a:t> של התהליך.</a:t>
            </a:r>
          </a:p>
          <a:p>
            <a:r>
              <a:rPr lang="he-IL" sz="2800" dirty="0"/>
              <a:t>כתובת </a:t>
            </a:r>
            <a:r>
              <a:rPr lang="he-IL" sz="2800" b="1" dirty="0"/>
              <a:t>לוגית</a:t>
            </a:r>
            <a:r>
              <a:rPr lang="he-IL" sz="2800" dirty="0"/>
              <a:t> – כתובת ביחס למרחב הכתובות הפרטי של התהליך</a:t>
            </a:r>
          </a:p>
          <a:p>
            <a:r>
              <a:rPr lang="he-IL" sz="2800" dirty="0"/>
              <a:t>כתובת </a:t>
            </a:r>
            <a:r>
              <a:rPr lang="he-IL" sz="2800" b="1" dirty="0"/>
              <a:t>פיזית</a:t>
            </a:r>
            <a:r>
              <a:rPr lang="he-IL" sz="2800" dirty="0"/>
              <a:t> – הכתובת בפועל ב</a:t>
            </a:r>
            <a:r>
              <a:rPr lang="en-US" sz="2800" dirty="0"/>
              <a:t>RAM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2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כתובות – 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750742"/>
            <a:ext cx="11125520" cy="499574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dirty="0">
                <a:latin typeface="Bookman Old Style" panose="02050604050505020204" pitchFamily="18" charset="0"/>
              </a:rPr>
              <a:t>נתון:</a:t>
            </a:r>
          </a:p>
          <a:p>
            <a:pPr lvl="1"/>
            <a:r>
              <a:rPr lang="he-IL" sz="1800" dirty="0">
                <a:latin typeface="Bookman Old Style" panose="02050604050505020204" pitchFamily="18" charset="0"/>
              </a:rPr>
              <a:t>גודל הזיכרון שתופס תהליך </a:t>
            </a:r>
            <a:r>
              <a:rPr lang="en-US" sz="1800" dirty="0">
                <a:latin typeface="Bookman Old Style" panose="02050604050505020204" pitchFamily="18" charset="0"/>
              </a:rPr>
              <a:t>C</a:t>
            </a:r>
            <a:r>
              <a:rPr lang="he-IL" sz="1800" dirty="0">
                <a:latin typeface="Bookman Old Style" panose="02050604050505020204" pitchFamily="18" charset="0"/>
              </a:rPr>
              <a:t> הוא- </a:t>
            </a:r>
            <a:r>
              <a:rPr lang="en-US" sz="1800" dirty="0">
                <a:latin typeface="Bookman Old Style" panose="02050604050505020204" pitchFamily="18" charset="0"/>
              </a:rPr>
              <a:t>64Byte </a:t>
            </a:r>
            <a:endParaRPr lang="he-IL" sz="1800" dirty="0">
              <a:latin typeface="Bookman Old Style" panose="02050604050505020204" pitchFamily="18" charset="0"/>
            </a:endParaRPr>
          </a:p>
          <a:p>
            <a:pPr lvl="1"/>
            <a:r>
              <a:rPr lang="he-IL" sz="1800" dirty="0"/>
              <a:t>כתובת ההתחלה הפיזית של תהליך </a:t>
            </a:r>
            <a:r>
              <a:rPr lang="en-US" sz="1800" dirty="0"/>
              <a:t>C</a:t>
            </a:r>
            <a:r>
              <a:rPr lang="he-IL" sz="1800" dirty="0"/>
              <a:t>: 48</a:t>
            </a:r>
            <a:endParaRPr lang="he-IL" sz="1800" dirty="0">
              <a:latin typeface="Bookman Old Style" panose="02050604050505020204" pitchFamily="18" charset="0"/>
            </a:endParaRPr>
          </a:p>
          <a:p>
            <a:pPr lvl="1"/>
            <a:r>
              <a:rPr lang="he-IL" sz="1800" dirty="0">
                <a:latin typeface="Bookman Old Style" panose="02050604050505020204" pitchFamily="18" charset="0"/>
              </a:rPr>
              <a:t>גודל בלוק הוא </a:t>
            </a:r>
            <a:r>
              <a:rPr lang="en-US" sz="1800" dirty="0">
                <a:latin typeface="Bookman Old Style" panose="02050604050505020204" pitchFamily="18" charset="0"/>
              </a:rPr>
              <a:t>16Byte</a:t>
            </a:r>
            <a:endParaRPr lang="he-IL" sz="1800" dirty="0">
              <a:latin typeface="Bookman Old Style" panose="02050604050505020204" pitchFamily="18" charset="0"/>
            </a:endParaRPr>
          </a:p>
          <a:p>
            <a:r>
              <a:rPr lang="he-IL" dirty="0"/>
              <a:t>מה מרחב הכתובות </a:t>
            </a:r>
            <a:r>
              <a:rPr lang="he-IL" b="1" dirty="0"/>
              <a:t>הלוגיות</a:t>
            </a:r>
            <a:r>
              <a:rPr lang="he-IL" dirty="0"/>
              <a:t> של תהליך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lvl="1"/>
            <a:r>
              <a:rPr lang="he-IL" sz="1800" dirty="0"/>
              <a:t> </a:t>
            </a:r>
            <a:r>
              <a:rPr lang="he-IL" sz="1800" b="1" dirty="0"/>
              <a:t>0-63	</a:t>
            </a:r>
          </a:p>
          <a:p>
            <a:r>
              <a:rPr lang="he-IL" dirty="0"/>
              <a:t>מה מרחב הכתובות </a:t>
            </a:r>
            <a:r>
              <a:rPr lang="he-IL" b="1" dirty="0"/>
              <a:t>הפיזיות</a:t>
            </a:r>
            <a:r>
              <a:rPr lang="he-IL" dirty="0"/>
              <a:t> של תהליך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lvl="1"/>
            <a:r>
              <a:rPr lang="he-IL" sz="1800" dirty="0"/>
              <a:t> </a:t>
            </a:r>
            <a:r>
              <a:rPr lang="he-IL" sz="1800" b="1" dirty="0"/>
              <a:t>48-111</a:t>
            </a:r>
          </a:p>
          <a:p>
            <a:r>
              <a:rPr lang="he-IL" dirty="0"/>
              <a:t>כאשר תהליך </a:t>
            </a:r>
            <a:r>
              <a:rPr lang="en-US" dirty="0"/>
              <a:t>C</a:t>
            </a:r>
            <a:r>
              <a:rPr lang="he-IL" dirty="0"/>
              <a:t> רוצה לגשת לכתובת הלוגית </a:t>
            </a:r>
            <a:r>
              <a:rPr lang="en-US" dirty="0"/>
              <a:t>43</a:t>
            </a:r>
            <a:r>
              <a:rPr lang="he-IL" dirty="0"/>
              <a:t>. (1) מהי הכתובת הפיזית שאליה ייגש </a:t>
            </a:r>
            <a:br>
              <a:rPr lang="en-US" dirty="0"/>
            </a:br>
            <a:r>
              <a:rPr lang="he-IL" dirty="0"/>
              <a:t>ה-</a:t>
            </a:r>
            <a:r>
              <a:rPr lang="en-US" dirty="0"/>
              <a:t>?CPU</a:t>
            </a:r>
            <a:r>
              <a:rPr lang="he-IL" dirty="0"/>
              <a:t> (2) ולאיזה בלוק בזיכרון?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48 + 43 = </a:t>
            </a:r>
            <a:r>
              <a:rPr lang="en-US" sz="1800" b="1" dirty="0"/>
              <a:t>91</a:t>
            </a:r>
            <a:endParaRPr lang="he-IL" sz="18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RoundUp</a:t>
            </a:r>
            <a:r>
              <a:rPr lang="en-US" sz="1800" dirty="0"/>
              <a:t>(91/16) = </a:t>
            </a:r>
            <a:r>
              <a:rPr lang="en-US" sz="1800" b="1" dirty="0"/>
              <a:t>6</a:t>
            </a:r>
            <a:endParaRPr lang="he-IL" sz="1800" b="1" dirty="0"/>
          </a:p>
        </p:txBody>
      </p:sp>
    </p:spTree>
    <p:extLst>
      <p:ext uri="{BB962C8B-B14F-4D97-AF65-F5344CB8AC3E}">
        <p14:creationId xmlns:p14="http://schemas.microsoft.com/office/powerpoint/2010/main" val="25955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6933"/>
          </a:xfrm>
        </p:spPr>
        <p:txBody>
          <a:bodyPr>
            <a:normAutofit/>
          </a:bodyPr>
          <a:lstStyle/>
          <a:p>
            <a:r>
              <a:rPr lang="he-IL" sz="2800" dirty="0"/>
              <a:t>נניח מצב שבו: </a:t>
            </a:r>
          </a:p>
          <a:p>
            <a:pPr lvl="1"/>
            <a:r>
              <a:rPr lang="he-IL" sz="2600" dirty="0"/>
              <a:t>כל מרחב הזיכרון של התהליך הרץ צריך להיות בזיכרון הראשי (</a:t>
            </a:r>
            <a:r>
              <a:rPr lang="en-US" sz="2600" dirty="0"/>
              <a:t>RAM</a:t>
            </a:r>
            <a:r>
              <a:rPr lang="he-IL" sz="2600" dirty="0"/>
              <a:t>)</a:t>
            </a:r>
          </a:p>
          <a:p>
            <a:pPr lvl="1"/>
            <a:r>
              <a:rPr lang="he-IL" sz="2600" dirty="0"/>
              <a:t>הקצאת הזיכרון היא רציפה</a:t>
            </a:r>
          </a:p>
          <a:p>
            <a:r>
              <a:rPr lang="he-IL" sz="2800" dirty="0"/>
              <a:t>במידה ואין מקום בזיכרון הראשי (RAM) עבור תהליך מסוים, נפנה עבורו מקום ע"י העברת זיכרון של תהליך אחר מה</a:t>
            </a:r>
            <a:r>
              <a:rPr lang="en-US" sz="2800" dirty="0"/>
              <a:t>RAM</a:t>
            </a:r>
            <a:r>
              <a:rPr lang="he-IL" sz="2800" dirty="0"/>
              <a:t> לדיסק. </a:t>
            </a:r>
          </a:p>
          <a:p>
            <a:r>
              <a:rPr lang="en-US" sz="2800" b="1" dirty="0"/>
              <a:t>Swap out</a:t>
            </a:r>
            <a:r>
              <a:rPr lang="he-IL" sz="2800" b="1" dirty="0"/>
              <a:t> </a:t>
            </a:r>
            <a:r>
              <a:rPr lang="he-IL" sz="2800" dirty="0"/>
              <a:t>– נוציא זיכרון של תהליך לדיסק</a:t>
            </a:r>
          </a:p>
          <a:p>
            <a:r>
              <a:rPr lang="en-US" sz="2800" b="1" dirty="0"/>
              <a:t>Swap in</a:t>
            </a:r>
            <a:r>
              <a:rPr lang="he-IL" sz="2800" b="1" dirty="0"/>
              <a:t> </a:t>
            </a:r>
            <a:r>
              <a:rPr lang="he-IL" sz="2800" dirty="0"/>
              <a:t>– כאשר יהיה מקום, נעביר את המידע מהדיסק ל</a:t>
            </a:r>
            <a:r>
              <a:rPr lang="en-US" sz="2800" dirty="0"/>
              <a:t>RAM</a:t>
            </a:r>
            <a:r>
              <a:rPr lang="he-I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8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Swapping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29781"/>
            <a:ext cx="11758863" cy="4635713"/>
          </a:xfrm>
        </p:spPr>
        <p:txBody>
          <a:bodyPr>
            <a:normAutofit/>
          </a:bodyPr>
          <a:lstStyle/>
          <a:p>
            <a:r>
              <a:rPr lang="he-IL" sz="2400" dirty="0"/>
              <a:t>נתחזק רשימה דו כיוונית שתתאר את מבנה הזיכרון (</a:t>
            </a:r>
            <a:r>
              <a:rPr lang="he-IL" sz="2400" dirty="0" err="1"/>
              <a:t>תאור</a:t>
            </a:r>
            <a:r>
              <a:rPr lang="he-IL" sz="2400" dirty="0"/>
              <a:t> של מקום פנוי או תפוס).</a:t>
            </a:r>
          </a:p>
          <a:p>
            <a:r>
              <a:rPr lang="he-IL" sz="2400" u="sng" dirty="0"/>
              <a:t>בהכנסת תהליך: </a:t>
            </a:r>
            <a:r>
              <a:rPr lang="he-IL" sz="2400" dirty="0"/>
              <a:t>מחפשים על הרשימה מקום פנוי להכניס את התהליך. </a:t>
            </a:r>
          </a:p>
          <a:p>
            <a:r>
              <a:rPr lang="he-IL" sz="2400" u="sng" dirty="0"/>
              <a:t>בהוצאת תהליך: </a:t>
            </a:r>
            <a:r>
              <a:rPr lang="he-IL" sz="2400" dirty="0"/>
              <a:t>נפנה את המקום של התהליך לשימוש עתידי עבור </a:t>
            </a:r>
            <a:r>
              <a:rPr lang="he-IL" sz="2400" dirty="0" err="1"/>
              <a:t>פרוסס</a:t>
            </a:r>
            <a:r>
              <a:rPr lang="he-IL" sz="2400" dirty="0"/>
              <a:t> אחר</a:t>
            </a:r>
          </a:p>
        </p:txBody>
      </p:sp>
    </p:spTree>
    <p:extLst>
      <p:ext uri="{BB962C8B-B14F-4D97-AF65-F5344CB8AC3E}">
        <p14:creationId xmlns:p14="http://schemas.microsoft.com/office/powerpoint/2010/main" val="388264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Swapping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29781"/>
            <a:ext cx="11758863" cy="4635713"/>
          </a:xfrm>
        </p:spPr>
        <p:txBody>
          <a:bodyPr>
            <a:normAutofit/>
          </a:bodyPr>
          <a:lstStyle/>
          <a:p>
            <a:r>
              <a:rPr lang="he-IL" sz="2400" b="1" dirty="0"/>
              <a:t>איפה נמקם את התהליך החדש </a:t>
            </a:r>
            <a:r>
              <a:rPr lang="he-IL" sz="2400" b="1" dirty="0" err="1"/>
              <a:t>בזכרון</a:t>
            </a:r>
            <a:r>
              <a:rPr lang="he-IL" sz="2400" b="1" dirty="0"/>
              <a:t>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First-fit</a:t>
            </a:r>
            <a:r>
              <a:rPr lang="he-IL" sz="2400" dirty="0"/>
              <a:t> – הראשון ברשימה שמתאים.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Best-fit</a:t>
            </a:r>
            <a:r>
              <a:rPr lang="he-IL" sz="2400" b="1" dirty="0"/>
              <a:t> </a:t>
            </a:r>
            <a:r>
              <a:rPr lang="he-IL" sz="2400" dirty="0"/>
              <a:t>– ה"חור" הקטן ביותר שמתאים. </a:t>
            </a:r>
          </a:p>
          <a:p>
            <a:pPr marL="1314450" lvl="2" indent="-457200">
              <a:buFont typeface="+mj-lt"/>
              <a:buAutoNum type="arabicPeriod"/>
            </a:pPr>
            <a:r>
              <a:rPr lang="he-IL" sz="2200" dirty="0"/>
              <a:t>בד"כ יותר איטי מ</a:t>
            </a:r>
            <a:r>
              <a:rPr lang="en-US" sz="2200" dirty="0"/>
              <a:t> First Fit</a:t>
            </a:r>
            <a:r>
              <a:rPr lang="he-IL" sz="2200" dirty="0"/>
              <a:t>אבל יותר יעיל בניצול </a:t>
            </a:r>
            <a:r>
              <a:rPr lang="he-IL" sz="2200" dirty="0" err="1"/>
              <a:t>הזכרון</a:t>
            </a:r>
            <a:endParaRPr lang="he-IL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Buddy System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5297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תרגיל: </a:t>
            </a:r>
            <a:r>
              <a:rPr lang="en-US" dirty="0"/>
              <a:t>first-fit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4635" y="1996068"/>
            <a:ext cx="4107365" cy="4772722"/>
          </a:xfrm>
        </p:spPr>
        <p:txBody>
          <a:bodyPr>
            <a:normAutofit/>
          </a:bodyPr>
          <a:lstStyle/>
          <a:p>
            <a:pPr lvl="0"/>
            <a:r>
              <a:rPr lang="he-IL" dirty="0"/>
              <a:t>נתונה מערכת עם הקצאת זיכרון רציפה ו- </a:t>
            </a:r>
            <a:r>
              <a:rPr lang="en-US" dirty="0"/>
              <a:t>Swapping</a:t>
            </a:r>
            <a:r>
              <a:rPr lang="he-IL" dirty="0"/>
              <a:t> לפי מדיניות </a:t>
            </a:r>
            <a:r>
              <a:rPr lang="en-US" u="sng" dirty="0"/>
              <a:t>first fit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נניח שבמערכת יש </a:t>
            </a:r>
            <a:r>
              <a:rPr lang="en-US" dirty="0"/>
              <a:t>500MB RAM</a:t>
            </a:r>
            <a:r>
              <a:rPr lang="he-IL" dirty="0"/>
              <a:t> וחמישה תהליכים – </a:t>
            </a:r>
            <a:r>
              <a:rPr lang="en-US" dirty="0"/>
              <a:t>A,B,C,D,E</a:t>
            </a:r>
            <a:r>
              <a:rPr lang="he-IL" dirty="0"/>
              <a:t> כאשר תהליך </a:t>
            </a:r>
            <a:r>
              <a:rPr lang="en-US" dirty="0"/>
              <a:t>A</a:t>
            </a:r>
            <a:r>
              <a:rPr lang="he-IL" dirty="0"/>
              <a:t> דורש </a:t>
            </a:r>
            <a:r>
              <a:rPr lang="en-US" dirty="0"/>
              <a:t>250MB</a:t>
            </a:r>
            <a:r>
              <a:rPr lang="he-IL" dirty="0"/>
              <a:t> זיכרון, </a:t>
            </a:r>
            <a:r>
              <a:rPr lang="en-US" dirty="0"/>
              <a:t>B</a:t>
            </a:r>
            <a:r>
              <a:rPr lang="he-IL" dirty="0"/>
              <a:t> דורש </a:t>
            </a:r>
            <a:r>
              <a:rPr lang="en-US" dirty="0"/>
              <a:t>200MB</a:t>
            </a:r>
            <a:r>
              <a:rPr lang="he-IL" dirty="0"/>
              <a:t>, </a:t>
            </a:r>
            <a:r>
              <a:rPr lang="en-US" dirty="0"/>
              <a:t>C</a:t>
            </a:r>
            <a:r>
              <a:rPr lang="he-IL" dirty="0"/>
              <a:t> דורש </a:t>
            </a:r>
            <a:r>
              <a:rPr lang="en-US" dirty="0"/>
              <a:t>200MB</a:t>
            </a:r>
            <a:r>
              <a:rPr lang="he-IL" dirty="0"/>
              <a:t>, </a:t>
            </a:r>
            <a:r>
              <a:rPr lang="en-US" dirty="0"/>
              <a:t>D</a:t>
            </a:r>
            <a:r>
              <a:rPr lang="he-IL" dirty="0"/>
              <a:t> דורש </a:t>
            </a:r>
            <a:r>
              <a:rPr lang="en-US" dirty="0"/>
              <a:t>100MB</a:t>
            </a:r>
            <a:r>
              <a:rPr lang="he-IL" dirty="0"/>
              <a:t>, </a:t>
            </a:r>
            <a:r>
              <a:rPr lang="en-US" dirty="0"/>
              <a:t>E</a:t>
            </a:r>
            <a:r>
              <a:rPr lang="he-IL" dirty="0"/>
              <a:t> דורש </a:t>
            </a:r>
            <a:r>
              <a:rPr lang="en-US" dirty="0"/>
              <a:t>400MB</a:t>
            </a:r>
            <a:r>
              <a:rPr lang="he-IL" dirty="0"/>
              <a:t>. </a:t>
            </a:r>
          </a:p>
          <a:p>
            <a:r>
              <a:rPr lang="he-IL" dirty="0"/>
              <a:t>הראו את תמונת המצב בזיכרון לאורך שרשרת הפעלת התהליכים הבאה: </a:t>
            </a:r>
            <a:r>
              <a:rPr lang="en-US" dirty="0"/>
              <a:t>A,B,C,D,B,C,E,B,A,D,C,E</a:t>
            </a:r>
            <a:r>
              <a:rPr lang="he-IL" dirty="0"/>
              <a:t> (משמאל לימין) תחת ההנחה שמוציאים תמיד את התהליך שלא רץ זמן מרבי (</a:t>
            </a:r>
            <a:r>
              <a:rPr lang="en-US" u="sng" dirty="0"/>
              <a:t>Least Recently Used</a:t>
            </a:r>
            <a:r>
              <a:rPr lang="he-IL" dirty="0"/>
              <a:t>).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1648"/>
              </p:ext>
            </p:extLst>
          </p:nvPr>
        </p:nvGraphicFramePr>
        <p:xfrm>
          <a:off x="126384" y="2311814"/>
          <a:ext cx="8037550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5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1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60935"/>
              </p:ext>
            </p:extLst>
          </p:nvPr>
        </p:nvGraphicFramePr>
        <p:xfrm>
          <a:off x="183998" y="2237207"/>
          <a:ext cx="8037550" cy="3953516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5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1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Process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F38947-F8A4-AB44-A8E9-FDA866B4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635" y="1996068"/>
            <a:ext cx="4107365" cy="4772722"/>
          </a:xfrm>
        </p:spPr>
        <p:txBody>
          <a:bodyPr>
            <a:normAutofit/>
          </a:bodyPr>
          <a:lstStyle/>
          <a:p>
            <a:pPr lvl="0"/>
            <a:r>
              <a:rPr lang="he-IL" dirty="0"/>
              <a:t>נתונה מערכת עם הקצאת זיכרון רציפה ו- </a:t>
            </a:r>
            <a:r>
              <a:rPr lang="en-US" dirty="0"/>
              <a:t>Swapping</a:t>
            </a:r>
            <a:r>
              <a:rPr lang="he-IL" dirty="0"/>
              <a:t> לפי מדיניות </a:t>
            </a:r>
            <a:r>
              <a:rPr lang="en-US" u="sng" dirty="0"/>
              <a:t>first fit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נניח שבמערכת יש </a:t>
            </a:r>
            <a:r>
              <a:rPr lang="en-US" dirty="0"/>
              <a:t>500MB RAM</a:t>
            </a:r>
            <a:r>
              <a:rPr lang="he-IL" dirty="0"/>
              <a:t> וחמישה תהליכים – </a:t>
            </a:r>
            <a:r>
              <a:rPr lang="en-US" dirty="0"/>
              <a:t>A,B,C,D,E</a:t>
            </a:r>
            <a:r>
              <a:rPr lang="he-IL" dirty="0"/>
              <a:t> כאשר תהליך </a:t>
            </a:r>
            <a:r>
              <a:rPr lang="en-US" dirty="0"/>
              <a:t>A</a:t>
            </a:r>
            <a:r>
              <a:rPr lang="he-IL" dirty="0"/>
              <a:t> דורש </a:t>
            </a:r>
            <a:r>
              <a:rPr lang="en-US" dirty="0"/>
              <a:t>250MB</a:t>
            </a:r>
            <a:r>
              <a:rPr lang="he-IL" dirty="0"/>
              <a:t> זיכרון, </a:t>
            </a:r>
            <a:r>
              <a:rPr lang="en-US" dirty="0"/>
              <a:t>B</a:t>
            </a:r>
            <a:r>
              <a:rPr lang="he-IL" dirty="0"/>
              <a:t> דורש </a:t>
            </a:r>
            <a:r>
              <a:rPr lang="en-US" dirty="0"/>
              <a:t>200MB</a:t>
            </a:r>
            <a:r>
              <a:rPr lang="he-IL" dirty="0"/>
              <a:t>, </a:t>
            </a:r>
            <a:r>
              <a:rPr lang="en-US" dirty="0"/>
              <a:t>C</a:t>
            </a:r>
            <a:r>
              <a:rPr lang="he-IL" dirty="0"/>
              <a:t> דורש </a:t>
            </a:r>
            <a:r>
              <a:rPr lang="en-US" dirty="0"/>
              <a:t>200MB</a:t>
            </a:r>
            <a:r>
              <a:rPr lang="he-IL" dirty="0"/>
              <a:t>, </a:t>
            </a:r>
            <a:r>
              <a:rPr lang="en-US" dirty="0"/>
              <a:t>D</a:t>
            </a:r>
            <a:r>
              <a:rPr lang="he-IL" dirty="0"/>
              <a:t> דורש </a:t>
            </a:r>
            <a:r>
              <a:rPr lang="en-US" dirty="0"/>
              <a:t>100MB</a:t>
            </a:r>
            <a:r>
              <a:rPr lang="he-IL" dirty="0"/>
              <a:t>, </a:t>
            </a:r>
            <a:r>
              <a:rPr lang="en-US" dirty="0"/>
              <a:t>E</a:t>
            </a:r>
            <a:r>
              <a:rPr lang="he-IL" dirty="0"/>
              <a:t> דורש </a:t>
            </a:r>
            <a:r>
              <a:rPr lang="en-US" dirty="0"/>
              <a:t>400MB</a:t>
            </a:r>
            <a:r>
              <a:rPr lang="he-IL" dirty="0"/>
              <a:t>. </a:t>
            </a:r>
          </a:p>
          <a:p>
            <a:r>
              <a:rPr lang="he-IL" dirty="0"/>
              <a:t>הראו את תמונת המצב בזיכרון לאורך שרשרת הפעלת התהליכים הבאה: </a:t>
            </a:r>
            <a:r>
              <a:rPr lang="en-US" dirty="0"/>
              <a:t>A,B,C,D,B,C,E,B,A,D,C,E</a:t>
            </a:r>
            <a:r>
              <a:rPr lang="he-IL" dirty="0"/>
              <a:t> (משמאל לימין) תחת ההנחה שמוציאים תמיד את זיכרון התהליך שלא רץ זמן מרבי (</a:t>
            </a:r>
            <a:r>
              <a:rPr lang="en-US" u="sng" dirty="0"/>
              <a:t>LRU</a:t>
            </a:r>
            <a:r>
              <a:rPr lang="he-IL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30130</TotalTime>
  <Words>1441</Words>
  <Application>Microsoft Macintosh PowerPoint</Application>
  <PresentationFormat>Widescreen</PresentationFormat>
  <Paragraphs>664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Gisha</vt:lpstr>
      <vt:lpstr>Wingdings 2</vt:lpstr>
      <vt:lpstr>Quotable</vt:lpstr>
      <vt:lpstr>Operating System Practice session 8</vt:lpstr>
      <vt:lpstr>היררכיית זיכרון</vt:lpstr>
      <vt:lpstr>מרחב הכתובות</vt:lpstr>
      <vt:lpstr>כתובות – תרגיל</vt:lpstr>
      <vt:lpstr>Swapping </vt:lpstr>
      <vt:lpstr>Swapping</vt:lpstr>
      <vt:lpstr>Swapping</vt:lpstr>
      <vt:lpstr>תרגיל: first-fit</vt:lpstr>
      <vt:lpstr>פתרון</vt:lpstr>
      <vt:lpstr>תרגיל: best-fit</vt:lpstr>
      <vt:lpstr>פתרון אפשרי Best fit</vt:lpstr>
      <vt:lpstr>פתרון אפשרי First Fit</vt:lpstr>
      <vt:lpstr>תרגיל 3</vt:lpstr>
      <vt:lpstr>תרגיל 3</vt:lpstr>
      <vt:lpstr>תרגיל 3 פתרון</vt:lpstr>
      <vt:lpstr>The Buddy System</vt:lpstr>
      <vt:lpstr>תרגיל 4</vt:lpstr>
      <vt:lpstr>PowerPoint Presentation</vt:lpstr>
      <vt:lpstr>PowerPoint Presentation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Shaked</cp:lastModifiedBy>
  <cp:revision>451</cp:revision>
  <dcterms:created xsi:type="dcterms:W3CDTF">2017-03-22T14:00:41Z</dcterms:created>
  <dcterms:modified xsi:type="dcterms:W3CDTF">2020-05-20T18:16:10Z</dcterms:modified>
</cp:coreProperties>
</file>