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21"/>
  </p:notesMasterIdLst>
  <p:sldIdLst>
    <p:sldId id="256" r:id="rId2"/>
    <p:sldId id="408" r:id="rId3"/>
    <p:sldId id="448" r:id="rId4"/>
    <p:sldId id="401" r:id="rId5"/>
    <p:sldId id="402" r:id="rId6"/>
    <p:sldId id="434" r:id="rId7"/>
    <p:sldId id="427" r:id="rId8"/>
    <p:sldId id="417" r:id="rId9"/>
    <p:sldId id="446" r:id="rId10"/>
    <p:sldId id="433" r:id="rId11"/>
    <p:sldId id="447" r:id="rId12"/>
    <p:sldId id="445" r:id="rId13"/>
    <p:sldId id="443" r:id="rId14"/>
    <p:sldId id="435" r:id="rId15"/>
    <p:sldId id="405" r:id="rId16"/>
    <p:sldId id="438" r:id="rId17"/>
    <p:sldId id="442" r:id="rId18"/>
    <p:sldId id="444" r:id="rId19"/>
    <p:sldId id="275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755" autoAdjust="0"/>
  </p:normalViewPr>
  <p:slideViewPr>
    <p:cSldViewPr snapToGrid="0">
      <p:cViewPr varScale="1">
        <p:scale>
          <a:sx n="112" d="100"/>
          <a:sy n="112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1A0293-C373-43E9-952E-88DC72E1423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CB97322-9E56-4D88-82D4-B08BEE39E2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5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nninginstitute.com/itcore/virtualmemory/vmidea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193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849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487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למה</a:t>
            </a:r>
            <a:r>
              <a:rPr lang="he-IL" baseline="0" dirty="0"/>
              <a:t> </a:t>
            </a:r>
            <a:r>
              <a:rPr lang="en-US" baseline="0" dirty="0"/>
              <a:t>r=0</a:t>
            </a:r>
            <a:r>
              <a:rPr lang="he-IL" baseline="0" dirty="0"/>
              <a:t> גובר בעדיפות על </a:t>
            </a:r>
            <a:r>
              <a:rPr lang="en-US" baseline="0" dirty="0"/>
              <a:t>m=0</a:t>
            </a:r>
            <a:r>
              <a:rPr lang="he-IL" baseline="0" dirty="0"/>
              <a:t>? כי המטרה היא מניעת </a:t>
            </a:r>
            <a:r>
              <a:rPr lang="en-US" baseline="0" dirty="0"/>
              <a:t>PF</a:t>
            </a:r>
          </a:p>
          <a:p>
            <a:endParaRPr lang="he-IL" baseline="0" dirty="0"/>
          </a:p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10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221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6518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801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75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IL" dirty="0"/>
              <a:t>Source: </a:t>
            </a:r>
            <a:r>
              <a:rPr lang="en-US" dirty="0">
                <a:hlinkClick r:id="rId3"/>
              </a:rPr>
              <a:t>http://denninginstitute.com/itcore/virtualmemory/vmideas.html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249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54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נעיף תמיד את הדף שלא השתמשו בו הכי הרבה זמן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069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גודל מילה 2</a:t>
            </a:r>
            <a:r>
              <a:rPr lang="en-US" dirty="0"/>
              <a:t>B</a:t>
            </a:r>
            <a:endParaRPr lang="he-IL" dirty="0"/>
          </a:p>
          <a:p>
            <a:r>
              <a:rPr lang="he-IL" dirty="0"/>
              <a:t>גודל דף 16</a:t>
            </a:r>
            <a:r>
              <a:rPr lang="en-US" dirty="0"/>
              <a:t>B</a:t>
            </a:r>
            <a:r>
              <a:rPr lang="he-IL" baseline="0" dirty="0"/>
              <a:t> = 8 מילים</a:t>
            </a:r>
          </a:p>
          <a:p>
            <a:r>
              <a:rPr lang="he-IL" baseline="0" dirty="0"/>
              <a:t>4 מסגרות</a:t>
            </a:r>
          </a:p>
          <a:p>
            <a:r>
              <a:rPr lang="he-IL" baseline="0" dirty="0"/>
              <a:t>מערך בגודל 20 תאים, כל תא בגודל 2 מילים =4</a:t>
            </a:r>
            <a:r>
              <a:rPr lang="en-US" baseline="0" dirty="0"/>
              <a:t>B</a:t>
            </a:r>
            <a:endParaRPr lang="he-IL" baseline="0" dirty="0"/>
          </a:p>
          <a:p>
            <a:r>
              <a:rPr lang="he-IL" baseline="0" dirty="0"/>
              <a:t>4 תאים בדף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675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86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304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20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6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2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4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12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4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2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0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99161E-8CFE-4924-97D3-C6D2683290F2}" type="datetimeFigureOut">
              <a:rPr lang="he-IL" smtClean="0"/>
              <a:t>י"ט.סיון.תש"ף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3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br>
              <a:rPr lang="en-US" dirty="0"/>
            </a:br>
            <a:r>
              <a:rPr lang="en-US" dirty="0"/>
              <a:t>Practice session 10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168552"/>
            <a:ext cx="10572000" cy="1689448"/>
          </a:xfrm>
        </p:spPr>
        <p:txBody>
          <a:bodyPr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 dirty="0"/>
              <a:t>Virtual Memory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2800"/>
              <a:t>Paging Algorithms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7" y="1449147"/>
            <a:ext cx="2466975" cy="184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604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573056"/>
              </p:ext>
            </p:extLst>
          </p:nvPr>
        </p:nvGraphicFramePr>
        <p:xfrm>
          <a:off x="157967" y="165100"/>
          <a:ext cx="9547312" cy="6644640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98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6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6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48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Physical</a:t>
                      </a:r>
                      <a:r>
                        <a:rPr lang="en-US" sz="2000" baseline="0" dirty="0"/>
                        <a:t> address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Virtual address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Memory map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Page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Array</a:t>
                      </a:r>
                      <a:r>
                        <a:rPr lang="en-US" sz="2000" baseline="0" dirty="0"/>
                        <a:t> cell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9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14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17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18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A5B9-BCA0-9541-A331-62F14ACD7923}"/>
              </a:ext>
            </a:extLst>
          </p:cNvPr>
          <p:cNvSpPr txBox="1"/>
          <p:nvPr/>
        </p:nvSpPr>
        <p:spPr>
          <a:xfrm>
            <a:off x="9705279" y="2610257"/>
            <a:ext cx="2304585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3: 0-3,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4: 4-7,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5: 8-11,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6: 12-15,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7: 16-19</a:t>
            </a:r>
          </a:p>
        </p:txBody>
      </p:sp>
    </p:spTree>
    <p:extLst>
      <p:ext uri="{BB962C8B-B14F-4D97-AF65-F5344CB8AC3E}">
        <p14:creationId xmlns:p14="http://schemas.microsoft.com/office/powerpoint/2010/main" val="39623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607608"/>
              </p:ext>
            </p:extLst>
          </p:nvPr>
        </p:nvGraphicFramePr>
        <p:xfrm>
          <a:off x="157967" y="106680"/>
          <a:ext cx="9547312" cy="6644640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98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6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6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48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Physical</a:t>
                      </a:r>
                      <a:r>
                        <a:rPr lang="en-US" sz="2000" baseline="0" dirty="0"/>
                        <a:t> address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Virtual address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Memory map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Page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Array</a:t>
                      </a:r>
                      <a:r>
                        <a:rPr lang="en-US" sz="2000" baseline="0" dirty="0"/>
                        <a:t> cell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9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14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17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18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05279" y="2610257"/>
            <a:ext cx="2304585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3: 0-3,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4: 4-7,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5: 8-11,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6: 12-15,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7: 16-19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BB095-F40B-0B46-AD48-BA2D5A1384CB}"/>
              </a:ext>
            </a:extLst>
          </p:cNvPr>
          <p:cNvSpPr txBox="1"/>
          <p:nvPr/>
        </p:nvSpPr>
        <p:spPr>
          <a:xfrm>
            <a:off x="2779414" y="383814"/>
            <a:ext cx="309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L" sz="1200" dirty="0"/>
              <a:t>Frame1     Frame2    Frame3     Frame4</a:t>
            </a:r>
          </a:p>
          <a:p>
            <a:pPr marL="0" algn="l" defTabSz="914400" rtl="0" eaLnBrk="1" latinLnBrk="0" hangingPunct="1"/>
            <a:r>
              <a:rPr lang="en-IL" sz="1200" dirty="0"/>
              <a:t>   0-7             8-15        16-23          24-31  </a:t>
            </a:r>
          </a:p>
        </p:txBody>
      </p:sp>
    </p:spTree>
    <p:extLst>
      <p:ext uri="{BB962C8B-B14F-4D97-AF65-F5344CB8AC3E}">
        <p14:creationId xmlns:p14="http://schemas.microsoft.com/office/powerpoint/2010/main" val="74818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406039"/>
              </p:ext>
            </p:extLst>
          </p:nvPr>
        </p:nvGraphicFramePr>
        <p:xfrm>
          <a:off x="157967" y="106680"/>
          <a:ext cx="9547312" cy="6644640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98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6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6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48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Physical</a:t>
                      </a:r>
                      <a:r>
                        <a:rPr lang="en-US" sz="2000" baseline="0" dirty="0"/>
                        <a:t> address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Virtual address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Memory map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Page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Array</a:t>
                      </a:r>
                      <a:r>
                        <a:rPr lang="en-US" sz="2000" baseline="0" dirty="0"/>
                        <a:t> cell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9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14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17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18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05279" y="2610257"/>
            <a:ext cx="2304585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3: 0-3,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4: 4-7,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5: 8-11,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6: 12-15,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7: 16-19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BB095-F40B-0B46-AD48-BA2D5A1384CB}"/>
              </a:ext>
            </a:extLst>
          </p:cNvPr>
          <p:cNvSpPr txBox="1"/>
          <p:nvPr/>
        </p:nvSpPr>
        <p:spPr>
          <a:xfrm>
            <a:off x="2779414" y="383814"/>
            <a:ext cx="309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L" sz="1200" dirty="0"/>
              <a:t>Frame1     Frame2    Frame3     Frame4</a:t>
            </a:r>
          </a:p>
          <a:p>
            <a:pPr marL="0" algn="l" defTabSz="914400" rtl="0" eaLnBrk="1" latinLnBrk="0" hangingPunct="1"/>
            <a:r>
              <a:rPr lang="en-IL" sz="1200" dirty="0"/>
              <a:t>   0-7             8-15        16-23          24-31  </a:t>
            </a:r>
          </a:p>
        </p:txBody>
      </p:sp>
    </p:spTree>
    <p:extLst>
      <p:ext uri="{BB962C8B-B14F-4D97-AF65-F5344CB8AC3E}">
        <p14:creationId xmlns:p14="http://schemas.microsoft.com/office/powerpoint/2010/main" val="375620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448431"/>
              </p:ext>
            </p:extLst>
          </p:nvPr>
        </p:nvGraphicFramePr>
        <p:xfrm>
          <a:off x="157967" y="106680"/>
          <a:ext cx="9547312" cy="6644640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98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6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6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48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Physical</a:t>
                      </a:r>
                      <a:r>
                        <a:rPr lang="en-US" sz="2000" baseline="0" dirty="0"/>
                        <a:t> address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Virtual address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Memory map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Page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Array</a:t>
                      </a:r>
                      <a:r>
                        <a:rPr lang="en-US" sz="2000" baseline="0" dirty="0"/>
                        <a:t> cell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10,11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26,27</a:t>
                      </a:r>
                      <a:endParaRPr lang="he-IL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12,13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28,29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22,23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38,39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26,27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42,43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9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12,13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52,53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14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18,19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58,59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17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20,21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60,61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18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30,31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30,31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24,25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24,25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8,9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48,49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12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20,21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44,45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26,27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34,35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5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28,29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36,37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14,15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62,63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7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19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4458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16,17</a:t>
                      </a:r>
                      <a:endParaRPr lang="he-IL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24,25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/>
                        <a:t>קוד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he-IL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</a:t>
                      </a:r>
                      <a:endParaRPr lang="he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05279" y="2610257"/>
            <a:ext cx="2304585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l" rtl="0"/>
            <a:r>
              <a:rPr lang="en-US" dirty="0"/>
              <a:t>Cell indexes: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3: 0-3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4: 4-7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5: 8-11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6: 12-15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7: 16-19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BB095-F40B-0B46-AD48-BA2D5A1384CB}"/>
              </a:ext>
            </a:extLst>
          </p:cNvPr>
          <p:cNvSpPr txBox="1"/>
          <p:nvPr/>
        </p:nvSpPr>
        <p:spPr>
          <a:xfrm>
            <a:off x="2779414" y="383814"/>
            <a:ext cx="309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L" sz="1200" dirty="0"/>
              <a:t>Frame1     Frame2    Frame3     Frame4</a:t>
            </a:r>
          </a:p>
          <a:p>
            <a:pPr marL="0" algn="l" defTabSz="914400" rtl="0" eaLnBrk="1" latinLnBrk="0" hangingPunct="1"/>
            <a:r>
              <a:rPr lang="en-IL" sz="1200" dirty="0"/>
              <a:t>   0-7             8-15        16-23          24-31  </a:t>
            </a:r>
          </a:p>
        </p:txBody>
      </p:sp>
    </p:spTree>
    <p:extLst>
      <p:ext uri="{BB962C8B-B14F-4D97-AF65-F5344CB8AC3E}">
        <p14:creationId xmlns:p14="http://schemas.microsoft.com/office/powerpoint/2010/main" val="355805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אלגוריתמים להחלפת דפים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342148"/>
            <a:ext cx="10554574" cy="41388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he-IL" sz="2000" b="1" dirty="0"/>
              <a:t>אלגוריתם אופטימלי</a:t>
            </a:r>
          </a:p>
          <a:p>
            <a:r>
              <a:rPr lang="en-US" sz="2000" b="1" dirty="0"/>
              <a:t>FIFO</a:t>
            </a:r>
            <a:r>
              <a:rPr lang="he-IL" sz="2000" dirty="0"/>
              <a:t> </a:t>
            </a:r>
          </a:p>
          <a:p>
            <a:r>
              <a:rPr lang="en-US" sz="2000" b="1" dirty="0"/>
              <a:t>FIFO second chance</a:t>
            </a:r>
            <a:r>
              <a:rPr lang="he-IL" sz="2000" b="1" dirty="0"/>
              <a:t> </a:t>
            </a:r>
          </a:p>
          <a:p>
            <a:r>
              <a:rPr lang="en-US" sz="2000" b="1" dirty="0"/>
              <a:t>LRU</a:t>
            </a:r>
            <a:r>
              <a:rPr lang="he-IL" sz="2000" b="1" dirty="0"/>
              <a:t> (</a:t>
            </a:r>
            <a:r>
              <a:rPr lang="en-US" sz="2000" b="1" dirty="0"/>
              <a:t>least recently used</a:t>
            </a:r>
            <a:r>
              <a:rPr lang="he-IL" sz="2000" b="1" dirty="0"/>
              <a:t>) </a:t>
            </a:r>
          </a:p>
          <a:p>
            <a:r>
              <a:rPr lang="en-US" sz="2000" b="1" dirty="0"/>
              <a:t>NRU</a:t>
            </a:r>
            <a:r>
              <a:rPr lang="he-IL" sz="2000" b="1" dirty="0"/>
              <a:t> (</a:t>
            </a:r>
            <a:r>
              <a:rPr lang="en-US" sz="2000" b="1" dirty="0"/>
              <a:t>not recently used</a:t>
            </a:r>
            <a:r>
              <a:rPr lang="he-IL" sz="2000" b="1" dirty="0"/>
              <a:t>) </a:t>
            </a:r>
            <a:endParaRPr lang="he-IL" sz="20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52" y="3015914"/>
            <a:ext cx="711034" cy="461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16" y="3685751"/>
            <a:ext cx="711034" cy="461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26" y="4146962"/>
            <a:ext cx="711034" cy="461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18" y="4608173"/>
            <a:ext cx="711034" cy="4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NRU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074" y="2222287"/>
            <a:ext cx="10202212" cy="3636511"/>
          </a:xfrm>
        </p:spPr>
        <p:txBody>
          <a:bodyPr>
            <a:normAutofit lnSpcReduction="10000"/>
          </a:bodyPr>
          <a:lstStyle/>
          <a:p>
            <a:r>
              <a:rPr lang="he-IL" sz="2400" dirty="0"/>
              <a:t>מתייחס לעובדה שדף שצריך לצאת והתבצעו בו שינויים, נדרש עדכון של הדף בדיסק (פעולה יקרה יותר).</a:t>
            </a:r>
          </a:p>
          <a:p>
            <a:r>
              <a:rPr lang="he-IL" sz="2400" dirty="0"/>
              <a:t>נשתמש בביט נוסף –</a:t>
            </a:r>
            <a:r>
              <a:rPr lang="en-US" sz="2400" dirty="0"/>
              <a:t> modified</a:t>
            </a:r>
            <a:r>
              <a:rPr lang="he-IL" sz="2400" dirty="0"/>
              <a:t>.</a:t>
            </a:r>
          </a:p>
          <a:p>
            <a:r>
              <a:rPr lang="he-IL" sz="2400" dirty="0"/>
              <a:t>נשים לב שכל דף יכול להיות מצוי באחד מהמצבים הבאים:</a:t>
            </a:r>
          </a:p>
          <a:p>
            <a:r>
              <a:rPr lang="he-IL" sz="2400" dirty="0"/>
              <a:t>כאשר יש </a:t>
            </a:r>
            <a:r>
              <a:rPr lang="en-US" sz="2400" dirty="0"/>
              <a:t>PF</a:t>
            </a:r>
            <a:r>
              <a:rPr lang="he-IL" sz="2400" dirty="0"/>
              <a:t> נוציא דף ממחלקת השקילות הנמוכה ביותר (עדיפות גבוהה יותר להוצאה).</a:t>
            </a:r>
          </a:p>
          <a:p>
            <a:r>
              <a:rPr lang="he-IL" sz="2400" dirty="0"/>
              <a:t>בכל פסיקת שעון נאפס את הביט </a:t>
            </a:r>
            <a:r>
              <a:rPr lang="en-US" sz="2400" dirty="0"/>
              <a:t>R</a:t>
            </a:r>
            <a:r>
              <a:rPr lang="he-IL" sz="2400" dirty="0"/>
              <a:t> בכולם.</a:t>
            </a:r>
          </a:p>
          <a:p>
            <a:r>
              <a:rPr lang="he-IL" sz="2400" i="1" dirty="0"/>
              <a:t>כאן כן מדליקים את הביט </a:t>
            </a:r>
            <a:r>
              <a:rPr lang="en-US" sz="2400" i="1" dirty="0"/>
              <a:t>R</a:t>
            </a:r>
            <a:r>
              <a:rPr lang="he-IL" sz="2400" i="1" dirty="0"/>
              <a:t> בהכנסה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25877"/>
              </p:ext>
            </p:extLst>
          </p:nvPr>
        </p:nvGraphicFramePr>
        <p:xfrm>
          <a:off x="117186" y="4718030"/>
          <a:ext cx="3490332" cy="2103120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163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13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עדיפות</a:t>
                      </a:r>
                      <a:r>
                        <a:rPr lang="he-IL" baseline="0" dirty="0"/>
                        <a:t> להוצאה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9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9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9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29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44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 – 2010ב שאלה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b="1" dirty="0"/>
              <a:t>סעיף ב:</a:t>
            </a:r>
          </a:p>
          <a:p>
            <a:pPr marL="342900" lvl="1" indent="-342900"/>
            <a:r>
              <a:rPr lang="he-IL" sz="1800" dirty="0"/>
              <a:t>נניח מערכת עם זיכרון וירטואלי ובו </a:t>
            </a:r>
            <a:r>
              <a:rPr lang="en-US" sz="1800" dirty="0"/>
              <a:t>3</a:t>
            </a:r>
            <a:r>
              <a:rPr lang="he-IL" sz="1800" dirty="0"/>
              <a:t> מסגרות ותהליך בודד</a:t>
            </a:r>
            <a:r>
              <a:rPr lang="en-US" sz="1800" dirty="0"/>
              <a:t> </a:t>
            </a:r>
            <a:r>
              <a:rPr lang="he-IL" sz="1800" dirty="0"/>
              <a:t>עם 4 דפים. </a:t>
            </a:r>
          </a:p>
          <a:p>
            <a:pPr marL="342900" lvl="1" indent="-342900"/>
            <a:r>
              <a:rPr lang="he-IL" sz="1800" dirty="0"/>
              <a:t>נתונה סדרת פניות של התהליך לדפים. כאשר </a:t>
            </a:r>
            <a:r>
              <a:rPr lang="en-US" sz="1800" dirty="0"/>
              <a:t>R</a:t>
            </a:r>
            <a:r>
              <a:rPr lang="he-IL" sz="1800" dirty="0"/>
              <a:t> מסמל פעולת קריאה, </a:t>
            </a:r>
            <a:r>
              <a:rPr lang="en-US" sz="1800" dirty="0"/>
              <a:t>W</a:t>
            </a:r>
            <a:r>
              <a:rPr lang="he-IL" sz="1800" dirty="0"/>
              <a:t> מסמל פעולת כתיבה, ובכל קו מודגש מתרחשת פסיקת שעון. </a:t>
            </a:r>
          </a:p>
          <a:p>
            <a:pPr marL="342900" lvl="1" indent="-342900"/>
            <a:r>
              <a:rPr lang="he-IL" sz="1800" dirty="0"/>
              <a:t>הראו אילו דפים יהיו במסגרות עבור כל מדיניות החלפת דפים להלן. עבור כל דף הנמצא במסגרת</a:t>
            </a:r>
            <a:r>
              <a:rPr lang="en-US" sz="1800" dirty="0"/>
              <a:t>,</a:t>
            </a:r>
            <a:r>
              <a:rPr lang="he-IL" sz="1800" dirty="0"/>
              <a:t> רשמו האם הוא </a:t>
            </a:r>
            <a:r>
              <a:rPr lang="en-US" sz="1800" dirty="0"/>
              <a:t>referenced</a:t>
            </a:r>
            <a:r>
              <a:rPr lang="he-IL" sz="1800" dirty="0"/>
              <a:t> ו-</a:t>
            </a:r>
            <a:r>
              <a:rPr lang="en-US" sz="1800" dirty="0"/>
              <a:t>modified</a:t>
            </a:r>
            <a:r>
              <a:rPr lang="he-IL" sz="1800" dirty="0"/>
              <a:t> (</a:t>
            </a:r>
            <a:r>
              <a:rPr lang="he-IL" sz="1800" dirty="0" err="1"/>
              <a:t>רישמו</a:t>
            </a:r>
            <a:r>
              <a:rPr lang="he-IL" sz="1800" dirty="0"/>
              <a:t> </a:t>
            </a:r>
            <a:r>
              <a:rPr lang="en-US" sz="1800" dirty="0"/>
              <a:t>r</a:t>
            </a:r>
            <a:r>
              <a:rPr lang="he-IL" sz="1800" dirty="0"/>
              <a:t> ו-</a:t>
            </a:r>
            <a:r>
              <a:rPr lang="en-US" sz="1800" dirty="0"/>
              <a:t>m</a:t>
            </a:r>
            <a:r>
              <a:rPr lang="he-IL" sz="1800" dirty="0"/>
              <a:t> ליד מספר הדף אם יש צורך). </a:t>
            </a:r>
          </a:p>
          <a:p>
            <a:pPr marL="342900" lvl="1" indent="-342900"/>
            <a:r>
              <a:rPr lang="he-IL" sz="1800" dirty="0"/>
              <a:t>רשמו בשורת ה-</a:t>
            </a:r>
            <a:r>
              <a:rPr lang="en-US" sz="1800" dirty="0"/>
              <a:t>PF </a:t>
            </a:r>
            <a:r>
              <a:rPr lang="he-IL" sz="1800" dirty="0"/>
              <a:t> סימן </a:t>
            </a:r>
            <a:r>
              <a:rPr lang="en-US" sz="1800" dirty="0"/>
              <a:t>X</a:t>
            </a:r>
            <a:r>
              <a:rPr lang="he-IL" sz="1800" dirty="0"/>
              <a:t> כאשר מתרחש </a:t>
            </a:r>
            <a:r>
              <a:rPr lang="en-US" sz="1800" dirty="0"/>
              <a:t>page fault</a:t>
            </a:r>
            <a:r>
              <a:rPr lang="he-IL" sz="1800" dirty="0"/>
              <a:t>, ומתחת לשם האלגוריתם את סה"כ כמות ה-</a:t>
            </a:r>
            <a:r>
              <a:rPr lang="en-US" sz="1800" dirty="0"/>
              <a:t>page faults</a:t>
            </a:r>
            <a:r>
              <a:rPr lang="he-IL" sz="1800" dirty="0"/>
              <a:t> שהאלגוריתם ביצע. (אם ישנם שני דפים שהאלגוריתם לא קובע מי מהם לפנות, מפנים את זה עם האינדקס הקטן יותר).</a:t>
            </a:r>
            <a:endParaRPr lang="en-US" sz="18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798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674804"/>
          </a:xfrm>
        </p:spPr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725144"/>
              </p:ext>
            </p:extLst>
          </p:nvPr>
        </p:nvGraphicFramePr>
        <p:xfrm>
          <a:off x="228795" y="1121992"/>
          <a:ext cx="11734407" cy="573600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683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64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02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64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11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138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9009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1</a:t>
                      </a: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4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1</a:t>
                      </a: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4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2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מדיניות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אופטימלי</a:t>
                      </a:r>
                      <a:endParaRPr lang="en-US" dirty="0"/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PF: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LRU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PF: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473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NRU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621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8473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PF: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68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674804"/>
          </a:xfrm>
        </p:spPr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098681"/>
              </p:ext>
            </p:extLst>
          </p:nvPr>
        </p:nvGraphicFramePr>
        <p:xfrm>
          <a:off x="228795" y="1121992"/>
          <a:ext cx="11734407" cy="573600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683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3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1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64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02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64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11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138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9009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1</a:t>
                      </a: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4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1</a:t>
                      </a: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2</a:t>
                      </a:r>
                      <a:r>
                        <a:rPr lang="en-US" sz="1800">
                          <a:effectLst/>
                        </a:rPr>
                        <a:t>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מדיניות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אופטימלי</a:t>
                      </a:r>
                      <a:endParaRPr lang="en-US" dirty="0"/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PF:6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LRU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PF:7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473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r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r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r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r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r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r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NRU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621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/>
                        <a:t>rm</a:t>
                      </a:r>
                      <a:endParaRPr lang="en-US" dirty="0"/>
                    </a:p>
                  </a:txBody>
                  <a:tcPr marL="67130" marR="6713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8473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r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m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rm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r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/>
                        <a:t> </a:t>
                      </a:r>
                      <a:endParaRPr lang="en-US"/>
                    </a:p>
                  </a:txBody>
                  <a:tcPr marL="67130" marR="671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he-IL" dirty="0"/>
                        <a:t> </a:t>
                      </a:r>
                      <a:endParaRPr lang="en-US" dirty="0"/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36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/>
                        <a:t>-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7130" marR="6713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PF:7</a:t>
                      </a:r>
                    </a:p>
                  </a:txBody>
                  <a:tcPr marL="67130" marR="671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27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100000"/>
              </a:schemeClr>
            </a:gs>
            <a:gs pos="100000">
              <a:schemeClr val="bg1">
                <a:tint val="84000"/>
                <a:shade val="84000"/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5171402" cy="4493064"/>
          </a:xfrm>
        </p:spPr>
        <p:txBody>
          <a:bodyPr>
            <a:noAutofit/>
          </a:bodyPr>
          <a:lstStyle/>
          <a:p>
            <a:pPr algn="r"/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נגמר התרגול... </a:t>
            </a: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he-IL" sz="6000" b="1" dirty="0">
                <a:solidFill>
                  <a:schemeClr val="accent1">
                    <a:lumMod val="50000"/>
                  </a:schemeClr>
                </a:solidFill>
              </a:rPr>
              <a:t>שאלות?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4943"/>
          <a:stretch>
            <a:fillRect/>
          </a:stretch>
        </p:blipFill>
        <p:spPr>
          <a:xfrm>
            <a:off x="6591006" y="1649059"/>
            <a:ext cx="3637515" cy="3645955"/>
          </a:xfrm>
        </p:spPr>
      </p:pic>
    </p:spTree>
    <p:extLst>
      <p:ext uri="{BB962C8B-B14F-4D97-AF65-F5344CB8AC3E}">
        <p14:creationId xmlns:p14="http://schemas.microsoft.com/office/powerpoint/2010/main" val="7447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חישובים בהקשר של זיכרון וירטואלי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sz="2400" dirty="0"/>
                  <a:t>מספר הדפים המרבית =גודל זיכרון הווירטואלי מרבי לחלק ל- גודל הדף. </a:t>
                </a:r>
              </a:p>
              <a:p>
                <a:r>
                  <a:rPr lang="he-IL" sz="2400" dirty="0"/>
                  <a:t>כמות מסגרות המרבית = גודל הזיכרון הפיזי המרבי לחלק ל- גודל המסגרת. </a:t>
                </a:r>
              </a:p>
              <a:p>
                <a:r>
                  <a:rPr lang="he-IL" sz="2400" dirty="0" err="1"/>
                  <a:t>בהנתן</a:t>
                </a:r>
                <a:r>
                  <a:rPr lang="he-IL" sz="2400" dirty="0"/>
                  <a:t> </a:t>
                </a:r>
                <a:r>
                  <a:rPr lang="en-US" sz="2400" dirty="0"/>
                  <a:t>BUS</a:t>
                </a:r>
                <a:r>
                  <a:rPr lang="he-IL" sz="2400" dirty="0"/>
                  <a:t> בגודל </a:t>
                </a:r>
                <a:r>
                  <a:rPr lang="en-US" sz="2400" dirty="0"/>
                  <a:t>K</a:t>
                </a:r>
                <a:r>
                  <a:rPr lang="he-IL" sz="2400" dirty="0"/>
                  <a:t> ביט: </a:t>
                </a:r>
                <a:br>
                  <a:rPr lang="en-US" sz="2400" dirty="0"/>
                </a:br>
                <a:r>
                  <a:rPr lang="en-US" sz="2400" dirty="0"/>
                  <a:t>m</a:t>
                </a:r>
                <a:r>
                  <a:rPr lang="he-IL" sz="2400" dirty="0"/>
                  <a:t> ביטים למספר דף כלומר מספר הדפים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400" dirty="0"/>
                  <a:t>.</a:t>
                </a:r>
                <a:br>
                  <a:rPr lang="en-US" sz="2400" dirty="0"/>
                </a:br>
                <a:r>
                  <a:rPr lang="he-IL" sz="2400" dirty="0"/>
                  <a:t>ולכן נשאר </a:t>
                </a:r>
                <a:r>
                  <a:rPr lang="en-US" sz="2400" dirty="0"/>
                  <a:t>k-m</a:t>
                </a:r>
                <a:r>
                  <a:rPr lang="he-IL" sz="2400" dirty="0"/>
                  <a:t> ביטים להיסט כלומר גודל הדף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sz="2400" dirty="0"/>
                  <a:t> מילים.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77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C03E-449F-D944-9EA9-6529DFF4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to Physical Address Translation: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D2945-DAA5-CD49-BAAF-1B62B8F8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83" y="2236573"/>
            <a:ext cx="6508986" cy="43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 – 2014 ב 1.6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768" y="2222287"/>
                <a:ext cx="6127518" cy="4371018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he-IL" sz="2000" dirty="0"/>
                  <a:t>נתון מחשב עם מילים בגודל 1 בית וכתובת וירטואלית בגודל 1</a:t>
                </a:r>
                <a:r>
                  <a:rPr lang="en-US" sz="2000" dirty="0"/>
                  <a:t> </a:t>
                </a:r>
                <a:r>
                  <a:rPr lang="he-IL" sz="2000" dirty="0"/>
                  <a:t>בית. השרטוט הבא מתאר את טבלת הדפים במערכת:</a:t>
                </a:r>
              </a:p>
              <a:p>
                <a:r>
                  <a:rPr lang="he-IL" sz="2000" dirty="0"/>
                  <a:t>1. מהו גודל דף במערכת?</a:t>
                </a:r>
              </a:p>
              <a:p>
                <a:r>
                  <a:rPr lang="he-IL" sz="2000" dirty="0"/>
                  <a:t>פתרון:</a:t>
                </a:r>
              </a:p>
              <a:p>
                <a:r>
                  <a:rPr lang="he-IL" sz="2000" dirty="0"/>
                  <a:t>8 דפים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he-IL" sz="2000" dirty="0"/>
                  <a:t> </a:t>
                </a:r>
              </a:p>
              <a:p>
                <a:r>
                  <a:rPr lang="he-IL" sz="2000" dirty="0"/>
                  <a:t>כתובת וירטואלית = </a:t>
                </a:r>
                <a:r>
                  <a:rPr lang="en-US" sz="2000" dirty="0"/>
                  <a:t>B</a:t>
                </a:r>
                <a:r>
                  <a:rPr lang="he-IL" sz="2000" dirty="0"/>
                  <a:t>1 = 8 ביט =&gt; 3 ביט לדף,  5 להיסט.</a:t>
                </a:r>
              </a:p>
              <a:p>
                <a:r>
                  <a:rPr lang="he-IL" sz="2000" dirty="0"/>
                  <a:t>גודל דף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 sz="2000" dirty="0"/>
                  <a:t> מילים 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B</a:t>
                </a:r>
                <a:r>
                  <a:rPr lang="he-IL" sz="2000" dirty="0">
                    <a:solidFill>
                      <a:srgbClr val="FF0000"/>
                    </a:solidFill>
                  </a:rPr>
                  <a:t>32</a:t>
                </a:r>
                <a:r>
                  <a:rPr lang="he-IL" sz="2000" dirty="0"/>
                  <a:t> = גודל מסגרת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768" y="2222287"/>
                <a:ext cx="6127518" cy="43710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3" y="2994516"/>
            <a:ext cx="4259949" cy="3307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9041" y="2598821"/>
            <a:ext cx="11871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דפים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0881" y="2598821"/>
            <a:ext cx="11871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מסגרות</a:t>
            </a:r>
          </a:p>
        </p:txBody>
      </p:sp>
    </p:spTree>
    <p:extLst>
      <p:ext uri="{BB962C8B-B14F-4D97-AF65-F5344CB8AC3E}">
        <p14:creationId xmlns:p14="http://schemas.microsoft.com/office/powerpoint/2010/main" val="41771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 – 2014 ב 1.6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768" y="2000250"/>
            <a:ext cx="6127518" cy="459305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he-IL" sz="2000" dirty="0"/>
              <a:t>נתון מחשב עם מילים בגודל 1 בית וכתובת וירטואלית בגודל 1 בית. השרטוט הבא מתאר את טבלת הדפים במערכת:</a:t>
            </a:r>
          </a:p>
          <a:p>
            <a:r>
              <a:rPr lang="he-IL" sz="2000" dirty="0"/>
              <a:t>2. תרגמו את הכתובות הבאות:</a:t>
            </a:r>
          </a:p>
          <a:p>
            <a:pPr lvl="1">
              <a:buFont typeface="+mj-lt"/>
              <a:buAutoNum type="arabicPeriod"/>
            </a:pPr>
            <a:r>
              <a:rPr lang="he-IL" sz="2000" dirty="0"/>
              <a:t>פיזית 37 , וירטואלית </a:t>
            </a:r>
            <a:r>
              <a:rPr lang="he-IL" sz="2000" dirty="0">
                <a:solidFill>
                  <a:srgbClr val="FF0000"/>
                </a:solidFill>
              </a:rPr>
              <a:t>?</a:t>
            </a:r>
          </a:p>
          <a:p>
            <a:pPr marL="914400" lvl="2" indent="0">
              <a:buNone/>
            </a:pPr>
            <a:r>
              <a:rPr lang="he-IL" sz="2000" b="1" dirty="0"/>
              <a:t>פיזית 37 </a:t>
            </a:r>
            <a:r>
              <a:rPr lang="he-IL" sz="2000" dirty="0"/>
              <a:t>– מסגרת 1 – דף 2 – 64+ היסט = 64+ (37-32) = </a:t>
            </a:r>
            <a:r>
              <a:rPr lang="he-IL" sz="2000" dirty="0">
                <a:solidFill>
                  <a:srgbClr val="FF0000"/>
                </a:solidFill>
              </a:rPr>
              <a:t>69</a:t>
            </a:r>
          </a:p>
          <a:p>
            <a:pPr lvl="1">
              <a:buFont typeface="+mj-lt"/>
              <a:buAutoNum type="arabicPeriod"/>
            </a:pPr>
            <a:r>
              <a:rPr lang="he-IL" sz="2000" dirty="0"/>
              <a:t>פיזית </a:t>
            </a:r>
            <a:r>
              <a:rPr lang="he-IL" sz="2000" dirty="0">
                <a:solidFill>
                  <a:srgbClr val="FF0000"/>
                </a:solidFill>
              </a:rPr>
              <a:t>?</a:t>
            </a:r>
            <a:r>
              <a:rPr lang="he-IL" sz="2000" dirty="0"/>
              <a:t> , וירטואלית 37</a:t>
            </a:r>
          </a:p>
          <a:p>
            <a:pPr marL="914400" lvl="2" indent="0">
              <a:buNone/>
            </a:pPr>
            <a:r>
              <a:rPr lang="he-IL" sz="2000" b="1" dirty="0"/>
              <a:t>וירטואלית 37</a:t>
            </a:r>
            <a:r>
              <a:rPr lang="he-IL" sz="2000" dirty="0"/>
              <a:t> – דף 1 – מסגרת 0 – 37-32 = </a:t>
            </a:r>
            <a:r>
              <a:rPr lang="he-IL" sz="2000" dirty="0">
                <a:solidFill>
                  <a:srgbClr val="FF0000"/>
                </a:solidFill>
              </a:rPr>
              <a:t>5</a:t>
            </a:r>
            <a:endParaRPr lang="he-IL" sz="2000" dirty="0"/>
          </a:p>
          <a:p>
            <a:pPr lvl="1">
              <a:buFont typeface="+mj-lt"/>
              <a:buAutoNum type="arabicPeriod"/>
            </a:pPr>
            <a:r>
              <a:rPr lang="he-IL" sz="2000" dirty="0"/>
              <a:t>פיזית </a:t>
            </a:r>
            <a:r>
              <a:rPr lang="he-IL" sz="2000" dirty="0">
                <a:solidFill>
                  <a:srgbClr val="FF0000"/>
                </a:solidFill>
              </a:rPr>
              <a:t>?</a:t>
            </a:r>
            <a:r>
              <a:rPr lang="he-IL" sz="2000" dirty="0"/>
              <a:t> , וירטואלית 55</a:t>
            </a:r>
          </a:p>
          <a:p>
            <a:pPr marL="914400" lvl="2" indent="0">
              <a:buNone/>
            </a:pPr>
            <a:r>
              <a:rPr lang="he-IL" sz="2000" b="1" dirty="0"/>
              <a:t>וירטואלית 55 </a:t>
            </a:r>
            <a:r>
              <a:rPr lang="he-IL" sz="2000" dirty="0"/>
              <a:t>– דף 1 – מסגרת 0 – 55-32 = </a:t>
            </a:r>
            <a:r>
              <a:rPr lang="he-IL" sz="2000" dirty="0">
                <a:solidFill>
                  <a:srgbClr val="FF0000"/>
                </a:solidFill>
              </a:rPr>
              <a:t>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3" y="2994516"/>
            <a:ext cx="4259949" cy="3307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9041" y="2598821"/>
            <a:ext cx="11871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דפים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0881" y="2598821"/>
            <a:ext cx="11871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מסגרות</a:t>
            </a:r>
          </a:p>
        </p:txBody>
      </p:sp>
    </p:spTree>
    <p:extLst>
      <p:ext uri="{BB962C8B-B14F-4D97-AF65-F5344CB8AC3E}">
        <p14:creationId xmlns:p14="http://schemas.microsoft.com/office/powerpoint/2010/main" val="386304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אלגוריתמים להחלפת דפים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342148"/>
            <a:ext cx="10554574" cy="41388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he-IL" sz="2000" b="1" dirty="0"/>
              <a:t>אלגוריתם אופטימלי</a:t>
            </a:r>
          </a:p>
          <a:p>
            <a:r>
              <a:rPr lang="en-US" sz="2000" b="1" dirty="0"/>
              <a:t>FIFO</a:t>
            </a:r>
            <a:r>
              <a:rPr lang="he-IL" sz="2000" dirty="0"/>
              <a:t> </a:t>
            </a:r>
          </a:p>
          <a:p>
            <a:r>
              <a:rPr lang="en-US" sz="2000" b="1" dirty="0"/>
              <a:t>FIFO second chance</a:t>
            </a:r>
            <a:r>
              <a:rPr lang="he-IL" sz="2000" b="1" dirty="0"/>
              <a:t> </a:t>
            </a:r>
          </a:p>
          <a:p>
            <a:r>
              <a:rPr lang="en-US" sz="2000" b="1" dirty="0"/>
              <a:t>LRU</a:t>
            </a:r>
            <a:r>
              <a:rPr lang="he-IL" sz="2000" b="1" dirty="0"/>
              <a:t> (</a:t>
            </a:r>
            <a:r>
              <a:rPr lang="en-US" sz="2000" b="1" dirty="0"/>
              <a:t>least recently used</a:t>
            </a:r>
            <a:r>
              <a:rPr lang="he-IL" sz="2000" b="1" dirty="0"/>
              <a:t>) - </a:t>
            </a:r>
            <a:r>
              <a:rPr lang="he-IL" sz="2000" dirty="0"/>
              <a:t>נשים </a:t>
            </a:r>
            <a:r>
              <a:rPr lang="en-US" sz="2000" dirty="0"/>
              <a:t>timestamp</a:t>
            </a:r>
            <a:r>
              <a:rPr lang="he-IL" sz="2000" dirty="0"/>
              <a:t> לכל </a:t>
            </a:r>
            <a:r>
              <a:rPr lang="en-US" sz="2000" dirty="0"/>
              <a:t>frame</a:t>
            </a:r>
            <a:r>
              <a:rPr lang="he-IL" sz="2000" dirty="0"/>
              <a:t> </a:t>
            </a:r>
          </a:p>
          <a:p>
            <a:r>
              <a:rPr lang="en-US" sz="2000" b="1" dirty="0"/>
              <a:t>NRU</a:t>
            </a:r>
            <a:r>
              <a:rPr lang="he-IL" sz="2000" b="1" dirty="0"/>
              <a:t> (</a:t>
            </a:r>
            <a:r>
              <a:rPr lang="en-US" sz="2000" b="1" dirty="0"/>
              <a:t>not recently used</a:t>
            </a:r>
            <a:r>
              <a:rPr lang="he-IL" sz="2000" b="1" dirty="0"/>
              <a:t>) </a:t>
            </a:r>
            <a:endParaRPr lang="he-IL" sz="20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64" y="3291918"/>
            <a:ext cx="711034" cy="461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914" y="3685751"/>
            <a:ext cx="711034" cy="461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347" y="4089914"/>
            <a:ext cx="711034" cy="4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 – 2015א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42329"/>
            <a:ext cx="12192000" cy="525378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he-IL" dirty="0"/>
              <a:t>נתון מחשב עם </a:t>
            </a:r>
            <a:r>
              <a:rPr lang="en-US" dirty="0"/>
              <a:t>BUS</a:t>
            </a:r>
            <a:r>
              <a:rPr lang="he-IL" dirty="0"/>
              <a:t> ברוחב 8 ביט, ומנגנון זיכרון וירטואלי התומך ב 32 דפים לכל תהליך.</a:t>
            </a:r>
          </a:p>
          <a:p>
            <a:r>
              <a:rPr lang="he-IL" dirty="0"/>
              <a:t>למחשב זיכרון ראשי </a:t>
            </a:r>
            <a:r>
              <a:rPr lang="en-US" dirty="0"/>
              <a:t>RAM</a:t>
            </a:r>
            <a:r>
              <a:rPr lang="he-IL" dirty="0"/>
              <a:t> בגודל </a:t>
            </a:r>
            <a:r>
              <a:rPr lang="en-US" dirty="0"/>
              <a:t>64B</a:t>
            </a:r>
            <a:r>
              <a:rPr lang="he-IL" dirty="0"/>
              <a:t> וגודל מילה </a:t>
            </a:r>
            <a:r>
              <a:rPr lang="en-US" dirty="0"/>
              <a:t>2B</a:t>
            </a:r>
            <a:r>
              <a:rPr lang="he-IL" dirty="0"/>
              <a:t>.</a:t>
            </a:r>
          </a:p>
          <a:p>
            <a:r>
              <a:rPr lang="he-IL" dirty="0"/>
              <a:t>גודל מסגרת הוא כגודל דף וגודל הדיסק אינו מוגבל.</a:t>
            </a:r>
          </a:p>
          <a:p>
            <a:r>
              <a:rPr lang="he-IL" dirty="0"/>
              <a:t>א. מה גודל המסגרת וכמה מסגרות ישנם בזיכרון הראשי?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8 bit =&gt; 256 addresses, 256/32 = 8 words in each page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16B page size = 16B frame size</a:t>
            </a:r>
            <a:endParaRPr lang="he-IL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64B / 16B = 4 frames</a:t>
            </a:r>
            <a:endParaRPr lang="he-IL" sz="1800" dirty="0">
              <a:solidFill>
                <a:srgbClr val="FF0000"/>
              </a:solidFill>
            </a:endParaRPr>
          </a:p>
          <a:p>
            <a:r>
              <a:rPr lang="he-IL" dirty="0"/>
              <a:t>ב. כמה זיכרון ניתן להקצות לכל היותר לתהליך במערכת?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512B = 256 X 2B</a:t>
            </a:r>
            <a:endParaRPr lang="he-IL" sz="1800" dirty="0">
              <a:solidFill>
                <a:srgbClr val="FF0000"/>
              </a:solidFill>
            </a:endParaRPr>
          </a:p>
          <a:p>
            <a:r>
              <a:rPr lang="he-IL" dirty="0"/>
              <a:t>ג. עבור תהליך </a:t>
            </a:r>
            <a:r>
              <a:rPr lang="en-US" dirty="0"/>
              <a:t>p1</a:t>
            </a:r>
            <a:r>
              <a:rPr lang="he-IL" dirty="0"/>
              <a:t> ידוע כי מערך </a:t>
            </a:r>
            <a:r>
              <a:rPr lang="en-US" dirty="0"/>
              <a:t>a</a:t>
            </a:r>
            <a:r>
              <a:rPr lang="he-IL" dirty="0"/>
              <a:t> בגודל 20 תאים (כל תא תופס 2 מילים), מוקצה החל מכתובת ווירטואלית 24. חלקו את תאי המערך לדפים בהם הם יושבים: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4 array cells per page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p3 0-3, p4 4-7, p5 8-11, p6 12-15, p7 16-19</a:t>
            </a:r>
          </a:p>
        </p:txBody>
      </p:sp>
    </p:spTree>
    <p:extLst>
      <p:ext uri="{BB962C8B-B14F-4D97-AF65-F5344CB8AC3E}">
        <p14:creationId xmlns:p14="http://schemas.microsoft.com/office/powerpoint/2010/main" val="16474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49528"/>
          </a:xfrm>
        </p:spPr>
        <p:txBody>
          <a:bodyPr/>
          <a:lstStyle/>
          <a:p>
            <a:pPr algn="r"/>
            <a:r>
              <a:rPr lang="he-IL" dirty="0"/>
              <a:t>תרגיל 2 - המשך שאלה </a:t>
            </a:r>
            <a:br>
              <a:rPr lang="he-IL" dirty="0"/>
            </a:br>
            <a:r>
              <a:rPr lang="he-IL" dirty="0"/>
              <a:t>2015א 2 סעיף 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000" dirty="0"/>
              <a:t>נתונה סדרת הגישות הבאה לתאים במערך(משמאל לימין):</a:t>
            </a:r>
          </a:p>
          <a:p>
            <a:r>
              <a:rPr lang="he-IL" sz="2000" dirty="0"/>
              <a:t>1,2,7,8,14,17,18,3,0,12,10,5,6,19,0</a:t>
            </a:r>
          </a:p>
          <a:p>
            <a:r>
              <a:rPr lang="he-IL" sz="2000" dirty="0"/>
              <a:t>נניח שימוש במדיניות </a:t>
            </a:r>
            <a:r>
              <a:rPr lang="en-US" sz="2000" dirty="0"/>
              <a:t>LRU</a:t>
            </a:r>
            <a:r>
              <a:rPr lang="he-IL" sz="2000" dirty="0"/>
              <a:t> להוצאת דפים (שימוש במסגרות ריקות עפ"י אינדקס מינימלי).</a:t>
            </a:r>
          </a:p>
          <a:p>
            <a:r>
              <a:rPr lang="he-IL" sz="2000" dirty="0"/>
              <a:t>מהם הכתובות הווירטואליות (</a:t>
            </a:r>
            <a:r>
              <a:rPr lang="he-IL" sz="2000" dirty="0" err="1"/>
              <a:t>דף+היסט</a:t>
            </a:r>
            <a:r>
              <a:rPr lang="he-IL" sz="2000" dirty="0"/>
              <a:t>) והפיזיות (</a:t>
            </a:r>
            <a:r>
              <a:rPr lang="he-IL" sz="2000" dirty="0" err="1"/>
              <a:t>מסגרת+היסט</a:t>
            </a:r>
            <a:r>
              <a:rPr lang="he-IL" sz="2000" dirty="0"/>
              <a:t>) שאליהם ייגש התהליך בהינתן סדרת הגישות להלן.</a:t>
            </a:r>
          </a:p>
          <a:p>
            <a:r>
              <a:rPr lang="he-IL" sz="2000" dirty="0"/>
              <a:t>הניחו כי הזיכרון הפיזי מכיל במסגרת 0 את קוד התכנית, וכי בתחילת סדרת הגישות שאר המסגרות בזיכרון ריקות.</a:t>
            </a:r>
          </a:p>
          <a:p>
            <a:r>
              <a:rPr lang="he-IL" sz="2000" dirty="0"/>
              <a:t>יש לרשום את הגישות לדפי ה</a:t>
            </a:r>
            <a:r>
              <a:rPr lang="en-US" sz="2000" dirty="0"/>
              <a:t>data</a:t>
            </a:r>
            <a:r>
              <a:rPr lang="he-IL" sz="2000" dirty="0"/>
              <a:t> של התהליך.</a:t>
            </a:r>
          </a:p>
          <a:p>
            <a:r>
              <a:rPr lang="he-IL" sz="2000" dirty="0"/>
              <a:t>בעמודת ה</a:t>
            </a:r>
            <a:r>
              <a:rPr lang="en-US" sz="2000" dirty="0"/>
              <a:t>memory map</a:t>
            </a:r>
            <a:r>
              <a:rPr lang="he-IL" sz="2000" dirty="0"/>
              <a:t> יש לרשום את מיקום הדפים במסגרות משמאל לימין לאחר ביצוע הגישה.</a:t>
            </a:r>
          </a:p>
        </p:txBody>
      </p:sp>
    </p:spTree>
    <p:extLst>
      <p:ext uri="{BB962C8B-B14F-4D97-AF65-F5344CB8AC3E}">
        <p14:creationId xmlns:p14="http://schemas.microsoft.com/office/powerpoint/2010/main" val="325861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8FAD45-4CCE-2447-8701-92028CB7D29C}"/>
              </a:ext>
            </a:extLst>
          </p:cNvPr>
          <p:cNvSpPr txBox="1"/>
          <p:nvPr/>
        </p:nvSpPr>
        <p:spPr>
          <a:xfrm>
            <a:off x="9705279" y="2610257"/>
            <a:ext cx="2304585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3: 0-3,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4: 4-7,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5: 8-11,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6: 12-15, </a:t>
            </a:r>
          </a:p>
          <a:p>
            <a:pPr marL="2857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Page 7: 16-19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09180F-C98B-F84B-ACF7-6ADCC9A69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05535"/>
              </p:ext>
            </p:extLst>
          </p:nvPr>
        </p:nvGraphicFramePr>
        <p:xfrm>
          <a:off x="810000" y="2360385"/>
          <a:ext cx="2476500" cy="345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9826810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3565193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389398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Array Cell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76010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24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IL" sz="1200" u="none" strike="noStrike">
                          <a:effectLst/>
                        </a:rPr>
                        <a:t>3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0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0091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25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89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26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1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5661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27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101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28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2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05295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29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245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30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3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6101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31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975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32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IL" sz="1200" u="none" strike="noStrike">
                          <a:effectLst/>
                        </a:rPr>
                        <a:t>4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4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37695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33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1481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34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5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35339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35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49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36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6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33595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37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393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38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0831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 dirty="0">
                          <a:effectLst/>
                        </a:rPr>
                        <a:t>39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8865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0B9ABC-5323-8F4B-8819-C377E1E42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81552"/>
              </p:ext>
            </p:extLst>
          </p:nvPr>
        </p:nvGraphicFramePr>
        <p:xfrm>
          <a:off x="3619499" y="2360385"/>
          <a:ext cx="2476500" cy="345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2258323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5086452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783173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Array Cell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58467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40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IL" sz="1200" u="none" strike="noStrike">
                          <a:effectLst/>
                        </a:rPr>
                        <a:t>5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8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488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41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7402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42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9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26912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43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889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44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10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0289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45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475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46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11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10479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47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212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48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IL" sz="1200" u="none" strike="noStrike">
                          <a:effectLst/>
                        </a:rPr>
                        <a:t>6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12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835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49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21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50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13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46763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51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543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52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14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1343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53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7286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54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15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1870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 dirty="0">
                          <a:effectLst/>
                        </a:rPr>
                        <a:t>55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870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396548-11DC-8844-AF3C-4BDF32C52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23353"/>
              </p:ext>
            </p:extLst>
          </p:nvPr>
        </p:nvGraphicFramePr>
        <p:xfrm>
          <a:off x="6428998" y="2360385"/>
          <a:ext cx="2476500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53415415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8991156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771774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Array Cell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8952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56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IL" sz="1200" u="none" strike="noStrike">
                          <a:effectLst/>
                        </a:rPr>
                        <a:t>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16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57014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57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834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58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17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7014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59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140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60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18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73977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61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0803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62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19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41919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200" u="none" strike="noStrike">
                          <a:effectLst/>
                        </a:rPr>
                        <a:t>63</a:t>
                      </a:r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036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457200" rtl="1" eaLnBrk="1" fontAlgn="b" latinLnBrk="0" hangingPunct="1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099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06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37964</TotalTime>
  <Words>1699</Words>
  <Application>Microsoft Macintosh PowerPoint</Application>
  <PresentationFormat>Widescreen</PresentationFormat>
  <Paragraphs>794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Wingdings 2</vt:lpstr>
      <vt:lpstr>Quotable</vt:lpstr>
      <vt:lpstr>Operating System Practice session 10</vt:lpstr>
      <vt:lpstr>חישובים בהקשר של זיכרון וירטואלי</vt:lpstr>
      <vt:lpstr>Virtual to Physical Address Translation:</vt:lpstr>
      <vt:lpstr>תרגיל 1 – 2014 ב 1.6</vt:lpstr>
      <vt:lpstr>תרגיל 1 – 2014 ב 1.6</vt:lpstr>
      <vt:lpstr>אלגוריתמים להחלפת דפים</vt:lpstr>
      <vt:lpstr>תרגיל 2 – 2015א 2</vt:lpstr>
      <vt:lpstr>תרגיל 2 - המשך שאלה  2015א 2 סעיף ה</vt:lpstr>
      <vt:lpstr>פתרון</vt:lpstr>
      <vt:lpstr>פתרון</vt:lpstr>
      <vt:lpstr>פתרון</vt:lpstr>
      <vt:lpstr>פתרון</vt:lpstr>
      <vt:lpstr>פתרון</vt:lpstr>
      <vt:lpstr>אלגוריתמים להחלפת דפים</vt:lpstr>
      <vt:lpstr>NRU</vt:lpstr>
      <vt:lpstr>תרגיל 3 – 2010ב שאלה 2</vt:lpstr>
      <vt:lpstr>פתרון</vt:lpstr>
      <vt:lpstr>פתרון</vt:lpstr>
      <vt:lpstr>נגמר התרגול...    שאלות?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Practice session 1</dc:title>
  <dc:creator>user</dc:creator>
  <cp:lastModifiedBy>Vitaly Dyadyuk</cp:lastModifiedBy>
  <cp:revision>611</cp:revision>
  <dcterms:created xsi:type="dcterms:W3CDTF">2017-03-22T14:00:41Z</dcterms:created>
  <dcterms:modified xsi:type="dcterms:W3CDTF">2020-06-11T05:42:47Z</dcterms:modified>
</cp:coreProperties>
</file>