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notesMasterIdLst>
    <p:notesMasterId r:id="rId25"/>
  </p:notesMasterIdLst>
  <p:sldIdLst>
    <p:sldId id="256" r:id="rId2"/>
    <p:sldId id="423" r:id="rId3"/>
    <p:sldId id="409" r:id="rId4"/>
    <p:sldId id="421" r:id="rId5"/>
    <p:sldId id="422" r:id="rId6"/>
    <p:sldId id="445" r:id="rId7"/>
    <p:sldId id="446" r:id="rId8"/>
    <p:sldId id="447" r:id="rId9"/>
    <p:sldId id="257" r:id="rId10"/>
    <p:sldId id="283" r:id="rId11"/>
    <p:sldId id="284" r:id="rId12"/>
    <p:sldId id="285" r:id="rId13"/>
    <p:sldId id="288" r:id="rId14"/>
    <p:sldId id="290" r:id="rId15"/>
    <p:sldId id="294" r:id="rId16"/>
    <p:sldId id="296" r:id="rId17"/>
    <p:sldId id="258" r:id="rId18"/>
    <p:sldId id="300" r:id="rId19"/>
    <p:sldId id="299" r:id="rId20"/>
    <p:sldId id="298" r:id="rId21"/>
    <p:sldId id="295" r:id="rId22"/>
    <p:sldId id="448" r:id="rId23"/>
    <p:sldId id="275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77686" autoAdjust="0"/>
  </p:normalViewPr>
  <p:slideViewPr>
    <p:cSldViewPr snapToGrid="0">
      <p:cViewPr varScale="1">
        <p:scale>
          <a:sx n="66" d="100"/>
          <a:sy n="66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81A0293-C373-43E9-952E-88DC72E14232}" type="datetimeFigureOut">
              <a:rPr lang="he-IL" smtClean="0"/>
              <a:t>כ"ו/סיון/תש"פ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CB97322-9E56-4D88-82D4-B08BEE39E2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50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19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88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משתמשים</a:t>
            </a:r>
            <a:r>
              <a:rPr lang="he-IL" baseline="0" dirty="0"/>
              <a:t> בזה לקבצים שהם </a:t>
            </a:r>
            <a:r>
              <a:rPr lang="en-US" baseline="0" dirty="0"/>
              <a:t>read only</a:t>
            </a:r>
            <a:endParaRPr lang="he-IL" baseline="0" dirty="0"/>
          </a:p>
          <a:p>
            <a:r>
              <a:rPr lang="he-IL" baseline="0" dirty="0"/>
              <a:t>סובל מהחסרונות של מערכים</a:t>
            </a:r>
          </a:p>
          <a:p>
            <a:endParaRPr lang="he-IL" baseline="0" dirty="0"/>
          </a:p>
          <a:p>
            <a:r>
              <a:rPr lang="he-IL" baseline="0" dirty="0"/>
              <a:t>לא נוכל להגדיל את גודל הקובץ מבלי לדרוס את זיכרון הקובץ הבא אחריו.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122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309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2347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771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7436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56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76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2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4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כ"ו/סיון/תש"פ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12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3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0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4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כ"ו/סיון/תש"פ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2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כ"ו/סיון/תש"פ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7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כ"ו/סיון/תש"פ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0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96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899161E-8CFE-4924-97D3-C6D2683290F2}" type="datetimeFigureOut">
              <a:rPr lang="he-IL" smtClean="0"/>
              <a:t>כ"ו/סיון/תש"פ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899161E-8CFE-4924-97D3-C6D2683290F2}" type="datetimeFigureOut">
              <a:rPr lang="he-IL" smtClean="0"/>
              <a:t>כ"ו/סיון/תש"פ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63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br>
              <a:rPr lang="en-US" dirty="0"/>
            </a:br>
            <a:r>
              <a:rPr lang="en-US" dirty="0"/>
              <a:t>Practice session 11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168552"/>
            <a:ext cx="10572000" cy="1689448"/>
          </a:xfrm>
        </p:spPr>
        <p:txBody>
          <a:bodyPr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 dirty="0"/>
              <a:t>Garbage Collection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e-IL" sz="2800" dirty="0"/>
              <a:t>קבצים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07" y="1449147"/>
            <a:ext cx="2466975" cy="1847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604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הקצאה רציפה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51229"/>
          </a:xfrm>
        </p:spPr>
        <p:txBody>
          <a:bodyPr>
            <a:noAutofit/>
          </a:bodyPr>
          <a:lstStyle/>
          <a:p>
            <a:r>
              <a:rPr lang="he-IL" sz="2000" dirty="0"/>
              <a:t>הקבצים מוקצים ברצף בדיסק. לכל קובץ מקצים מספר בלוקים. הנתונים נשמרים בבלוקים עוקבים. </a:t>
            </a:r>
          </a:p>
          <a:p>
            <a:r>
              <a:rPr lang="he-IL" sz="2000" b="1" u="sng" dirty="0"/>
              <a:t>יתרונות: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he-IL" sz="2000" dirty="0"/>
              <a:t>פשוט למימוש.</a:t>
            </a:r>
            <a:endParaRPr lang="en-US" sz="2000" dirty="0"/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he-IL" sz="2000" dirty="0"/>
              <a:t>כאשר קוראים את כל הקובץ לזיכרון אין תנועה של הראש קורא כותב (מהיר יותר).</a:t>
            </a:r>
            <a:endParaRPr lang="en-US" sz="2000" dirty="0"/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sz="2000" dirty="0"/>
              <a:t>Random access</a:t>
            </a:r>
            <a:r>
              <a:rPr lang="he-IL" sz="2000" dirty="0"/>
              <a:t> - ניתן לגשת למקום באמצע הקובץ ישירות.</a:t>
            </a:r>
            <a:endParaRPr lang="he-IL" sz="2000" b="1" u="sng" dirty="0"/>
          </a:p>
          <a:p>
            <a:r>
              <a:rPr lang="he-IL" sz="2000" b="1" u="sng" dirty="0"/>
              <a:t>חסרונות: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he-IL" sz="2000" dirty="0"/>
              <a:t>לא תומך בשינויים</a:t>
            </a:r>
          </a:p>
        </p:txBody>
      </p:sp>
    </p:spTree>
    <p:extLst>
      <p:ext uri="{BB962C8B-B14F-4D97-AF65-F5344CB8AC3E}">
        <p14:creationId xmlns:p14="http://schemas.microsoft.com/office/powerpoint/2010/main" val="122801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הקצאה משורשרת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87060"/>
          </a:xfrm>
        </p:spPr>
        <p:txBody>
          <a:bodyPr>
            <a:normAutofit/>
          </a:bodyPr>
          <a:lstStyle/>
          <a:p>
            <a:r>
              <a:rPr lang="he-IL" sz="2000" dirty="0"/>
              <a:t>כל קובץ הוא רשימה מקושרת של בלוקים, כאשר הבלוקים אינם יושבים בצורה רציפה בדיסק. כל בלוק מצביע לבלוק הבא בקובץ.</a:t>
            </a:r>
          </a:p>
          <a:p>
            <a:r>
              <a:rPr lang="he-IL" sz="2000" b="1" u="sng" dirty="0"/>
              <a:t>יתרונות:</a:t>
            </a:r>
          </a:p>
          <a:p>
            <a:pPr lvl="1"/>
            <a:r>
              <a:rPr lang="he-IL" sz="2000" dirty="0"/>
              <a:t>הגדלת הקובץ לא דורשת הזזות.</a:t>
            </a:r>
            <a:endParaRPr lang="en-US" sz="2000" dirty="0"/>
          </a:p>
          <a:p>
            <a:r>
              <a:rPr lang="he-IL" sz="2000" b="1" u="sng" dirty="0"/>
              <a:t>חסרונות:</a:t>
            </a:r>
          </a:p>
          <a:p>
            <a:pPr lvl="1"/>
            <a:r>
              <a:rPr lang="he-IL" sz="2000" dirty="0"/>
              <a:t>קריאה של בלוק </a:t>
            </a:r>
            <a:r>
              <a:rPr lang="en-US" sz="2000" dirty="0"/>
              <a:t>N</a:t>
            </a:r>
            <a:r>
              <a:rPr lang="he-IL" sz="2000" dirty="0"/>
              <a:t> דורשת </a:t>
            </a:r>
            <a:r>
              <a:rPr lang="en-US" sz="2000" dirty="0"/>
              <a:t>N</a:t>
            </a:r>
            <a:r>
              <a:rPr lang="he-IL" sz="2000" dirty="0"/>
              <a:t> פעולות קריאה</a:t>
            </a:r>
          </a:p>
          <a:p>
            <a:pPr lvl="1"/>
            <a:r>
              <a:rPr lang="he-IL" sz="2000" dirty="0"/>
              <a:t>בזבוז – בכל בלוק יש מספר בתים שלא קשורים לנתוני הקובץ (שומרים את הכתובת הבאה).</a:t>
            </a:r>
            <a:endParaRPr lang="en-US" sz="2000" dirty="0"/>
          </a:p>
          <a:p>
            <a:pPr lvl="1"/>
            <a:r>
              <a:rPr lang="he-IL" sz="2000" dirty="0"/>
              <a:t>זמן גישה גדול - כאשר הבלוקים נמצאים במסילות שונות, הראש של הדיסק כל הזמן זז.</a:t>
            </a:r>
          </a:p>
          <a:p>
            <a:pPr lvl="1"/>
            <a:r>
              <a:rPr lang="he-IL" sz="2000" dirty="0"/>
              <a:t>אין </a:t>
            </a:r>
            <a:r>
              <a:rPr lang="en-US" sz="2000" dirty="0"/>
              <a:t> Random access</a:t>
            </a:r>
            <a:r>
              <a:rPr lang="he-IL" sz="2000" dirty="0"/>
              <a:t>- לא ניתן לגשת למקום באמצע הקובץ ישירות.</a:t>
            </a:r>
          </a:p>
          <a:p>
            <a:pPr lvl="1"/>
            <a:r>
              <a:rPr lang="he-IL" sz="2000" dirty="0"/>
              <a:t>כאשר בלוק אחד הולך לאיבוד מאבדים את שאר הקובץ.</a:t>
            </a:r>
          </a:p>
        </p:txBody>
      </p:sp>
    </p:spTree>
    <p:extLst>
      <p:ext uri="{BB962C8B-B14F-4D97-AF65-F5344CB8AC3E}">
        <p14:creationId xmlns:p14="http://schemas.microsoft.com/office/powerpoint/2010/main" val="181363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FAT</a:t>
            </a:r>
            <a:r>
              <a:rPr lang="he-IL" dirty="0"/>
              <a:t> = </a:t>
            </a:r>
            <a:r>
              <a:rPr lang="en-US" dirty="0"/>
              <a:t>FILE ALLOCATION TABLE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459" y="1905582"/>
            <a:ext cx="6897539" cy="3548735"/>
          </a:xfrm>
        </p:spPr>
        <p:txBody>
          <a:bodyPr>
            <a:normAutofit/>
          </a:bodyPr>
          <a:lstStyle/>
          <a:p>
            <a:r>
              <a:rPr lang="he-IL" sz="2000" dirty="0"/>
              <a:t>נפריד בין מבנה הרשימה אשר שמור ב </a:t>
            </a:r>
            <a:r>
              <a:rPr lang="en-US" sz="2000" dirty="0"/>
              <a:t>RAM</a:t>
            </a:r>
            <a:r>
              <a:rPr lang="he-IL" sz="2000" dirty="0"/>
              <a:t> למידע השמור ב דיסק הקשיח.</a:t>
            </a:r>
          </a:p>
          <a:p>
            <a:r>
              <a:rPr lang="he-IL" sz="2000" dirty="0"/>
              <a:t>לכל בלוק בדיסק תהייה כניסה בטבלה, והכניסה תכיל את כתובתו של הבלוק הבא אחריו בקובץ. </a:t>
            </a:r>
          </a:p>
          <a:p>
            <a:r>
              <a:rPr lang="en-US" sz="2000" dirty="0"/>
              <a:t>X</a:t>
            </a:r>
            <a:r>
              <a:rPr lang="he-IL" sz="2000" dirty="0"/>
              <a:t> – בלוק אחרון בקובץ</a:t>
            </a:r>
          </a:p>
          <a:p>
            <a:r>
              <a:rPr lang="he-IL" sz="2000" dirty="0"/>
              <a:t>הטבלה נשמרת כמערך בזיכרון.</a:t>
            </a:r>
          </a:p>
          <a:p>
            <a:r>
              <a:rPr lang="he-IL" sz="2000" dirty="0"/>
              <a:t>בגישה הזו החיפוש של התא הרצוי נעשה על הטבלה (כלומר בזיכרון הראשי) ולא בדיסק ולכן זה הרבה יותר מהיר.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69902"/>
              </p:ext>
            </p:extLst>
          </p:nvPr>
        </p:nvGraphicFramePr>
        <p:xfrm>
          <a:off x="304217" y="1845753"/>
          <a:ext cx="2519192" cy="487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59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מספר הבלוק הבא בקובץ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מספר</a:t>
                      </a:r>
                      <a:r>
                        <a:rPr lang="he-IL" sz="2000" baseline="0" dirty="0"/>
                        <a:t> בלוק בקובץ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8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8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449057" y="5293896"/>
            <a:ext cx="1684420" cy="3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Block 7 | 2</a:t>
            </a:r>
            <a:endParaRPr lang="he-IL" sz="2000" dirty="0"/>
          </a:p>
        </p:txBody>
      </p:sp>
      <p:sp>
        <p:nvSpPr>
          <p:cNvPr id="6" name="Rectangle 5"/>
          <p:cNvSpPr/>
          <p:nvPr/>
        </p:nvSpPr>
        <p:spPr>
          <a:xfrm>
            <a:off x="7844589" y="5285875"/>
            <a:ext cx="1684420" cy="3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Block 5 | X</a:t>
            </a:r>
            <a:endParaRPr lang="he-IL" sz="2000" dirty="0"/>
          </a:p>
        </p:txBody>
      </p:sp>
      <p:sp>
        <p:nvSpPr>
          <p:cNvPr id="7" name="Rectangle 6"/>
          <p:cNvSpPr/>
          <p:nvPr/>
        </p:nvSpPr>
        <p:spPr>
          <a:xfrm>
            <a:off x="5646823" y="5285875"/>
            <a:ext cx="1684420" cy="3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Block 2 |5</a:t>
            </a:r>
            <a:endParaRPr lang="he-IL" sz="2000" dirty="0"/>
          </a:p>
        </p:txBody>
      </p:sp>
      <p:sp>
        <p:nvSpPr>
          <p:cNvPr id="8" name="Rectangle 7"/>
          <p:cNvSpPr/>
          <p:nvPr/>
        </p:nvSpPr>
        <p:spPr>
          <a:xfrm>
            <a:off x="3449057" y="5877593"/>
            <a:ext cx="1684420" cy="3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Block 3 | 1</a:t>
            </a:r>
            <a:endParaRPr lang="he-IL" sz="2000" dirty="0"/>
          </a:p>
        </p:txBody>
      </p:sp>
      <p:sp>
        <p:nvSpPr>
          <p:cNvPr id="9" name="Rectangle 8"/>
          <p:cNvSpPr/>
          <p:nvPr/>
        </p:nvSpPr>
        <p:spPr>
          <a:xfrm>
            <a:off x="5646823" y="5877593"/>
            <a:ext cx="1684420" cy="3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Block 1 | 4</a:t>
            </a:r>
            <a:endParaRPr lang="he-IL" sz="2000" dirty="0"/>
          </a:p>
        </p:txBody>
      </p:sp>
      <p:sp>
        <p:nvSpPr>
          <p:cNvPr id="10" name="Rectangle 9"/>
          <p:cNvSpPr/>
          <p:nvPr/>
        </p:nvSpPr>
        <p:spPr>
          <a:xfrm>
            <a:off x="10042355" y="5877593"/>
            <a:ext cx="1684420" cy="3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Block 8 | X</a:t>
            </a:r>
            <a:endParaRPr lang="he-IL" sz="2000" dirty="0"/>
          </a:p>
        </p:txBody>
      </p:sp>
      <p:sp>
        <p:nvSpPr>
          <p:cNvPr id="11" name="Rectangle 10"/>
          <p:cNvSpPr/>
          <p:nvPr/>
        </p:nvSpPr>
        <p:spPr>
          <a:xfrm>
            <a:off x="7844589" y="5877593"/>
            <a:ext cx="1684420" cy="3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Block 4 | 8</a:t>
            </a:r>
            <a:endParaRPr lang="he-IL" sz="2000" dirty="0"/>
          </a:p>
        </p:txBody>
      </p: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5133477" y="5446296"/>
            <a:ext cx="513346" cy="8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1"/>
          </p:cNvCxnSpPr>
          <p:nvPr/>
        </p:nvCxnSpPr>
        <p:spPr>
          <a:xfrm>
            <a:off x="7331243" y="5446296"/>
            <a:ext cx="5133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5133477" y="6038014"/>
            <a:ext cx="5133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>
            <a:off x="7331243" y="6038014"/>
            <a:ext cx="5133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0" idx="1"/>
          </p:cNvCxnSpPr>
          <p:nvPr/>
        </p:nvCxnSpPr>
        <p:spPr>
          <a:xfrm>
            <a:off x="9529009" y="6038014"/>
            <a:ext cx="5133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99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חישובים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/>
                  <a:t>גודל מצביע הוא </a:t>
                </a:r>
                <a:r>
                  <a:rPr lang="en-US" dirty="0"/>
                  <a:t>K</a:t>
                </a:r>
                <a:r>
                  <a:rPr lang="he-IL" dirty="0"/>
                  <a:t> ביט -&gt; יש לכל היותר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he-I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בלוקים</a:t>
                </a:r>
              </a:p>
              <a:p>
                <a:r>
                  <a:rPr lang="he-IL" dirty="0"/>
                  <a:t>גודל דיסק לחלק לגודל בלוק = כמות הבלוקים שיכולים להיות בדיסק.</a:t>
                </a:r>
              </a:p>
              <a:p>
                <a:r>
                  <a:rPr lang="he-IL" dirty="0"/>
                  <a:t>כל תא בטבלת </a:t>
                </a:r>
                <a:r>
                  <a:rPr lang="en-US" dirty="0"/>
                  <a:t>FAT</a:t>
                </a:r>
                <a:r>
                  <a:rPr lang="he-IL" dirty="0"/>
                  <a:t> צריך להכיל מצביע לבלוק + ביט המציין תא פנוי + ביט המציין סוף קובץ.</a:t>
                </a:r>
              </a:p>
              <a:p>
                <a:r>
                  <a:rPr lang="he-IL" dirty="0"/>
                  <a:t>תזכורת - המרות:</a:t>
                </a:r>
              </a:p>
              <a:p>
                <a:pPr lvl="1" algn="l" rtl="0"/>
                <a:r>
                  <a:rPr lang="en-US" dirty="0"/>
                  <a:t>1 Byte = 8 bit</a:t>
                </a:r>
              </a:p>
              <a:p>
                <a:pPr lvl="1" algn="l" rtl="0"/>
                <a:r>
                  <a:rPr lang="en-US" dirty="0"/>
                  <a:t>1 KB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Byte</a:t>
                </a:r>
              </a:p>
              <a:p>
                <a:pPr lvl="1" algn="l" rtl="0"/>
                <a:r>
                  <a:rPr lang="en-US" dirty="0"/>
                  <a:t>1 MB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Byte</a:t>
                </a:r>
              </a:p>
              <a:p>
                <a:pPr lvl="1" algn="l" rtl="0"/>
                <a:r>
                  <a:rPr lang="en-US" dirty="0"/>
                  <a:t>1 GB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Byte</a:t>
                </a:r>
              </a:p>
              <a:p>
                <a:pPr lvl="1" algn="l" rtl="0"/>
                <a:r>
                  <a:rPr lang="en-US" dirty="0"/>
                  <a:t>1 TB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Byte</a:t>
                </a:r>
                <a:endParaRPr lang="he-IL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58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4312328"/>
              </a:xfr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r>
                  <a:rPr lang="he-IL" dirty="0"/>
                  <a:t>נתון דיסק שגודלו </a:t>
                </a:r>
                <a:r>
                  <a:rPr lang="en-US" dirty="0"/>
                  <a:t>2GB</a:t>
                </a:r>
                <a:r>
                  <a:rPr lang="he-IL" dirty="0"/>
                  <a:t>, כאשר גודל הבלוק הוא </a:t>
                </a:r>
                <a:r>
                  <a:rPr lang="en-US" dirty="0"/>
                  <a:t> 1KB</a:t>
                </a:r>
                <a:r>
                  <a:rPr lang="he-IL" dirty="0"/>
                  <a:t> וגודל מילה הוא </a:t>
                </a:r>
                <a:r>
                  <a:rPr lang="en-US" dirty="0"/>
                  <a:t>1Byte</a:t>
                </a:r>
                <a:r>
                  <a:rPr lang="he-IL" dirty="0"/>
                  <a:t>.</a:t>
                </a:r>
              </a:p>
              <a:p>
                <a:r>
                  <a:rPr lang="he-IL" dirty="0"/>
                  <a:t>מה גודל כל כניסה בטבלת </a:t>
                </a:r>
                <a:r>
                  <a:rPr lang="en-US" dirty="0"/>
                  <a:t>FAT</a:t>
                </a:r>
                <a:r>
                  <a:rPr lang="he-IL" dirty="0"/>
                  <a:t> הנדרשת לניהול הדיסק? </a:t>
                </a:r>
              </a:p>
              <a:p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𝟐𝟏</m:t>
                        </m:r>
                      </m:sup>
                    </m:sSup>
                  </m:oMath>
                </a14:m>
                <a:r>
                  <a:rPr lang="he-IL" dirty="0"/>
                  <a:t> מספר הבלוקים</a:t>
                </a:r>
              </a:p>
              <a:p>
                <a:r>
                  <a:rPr lang="he-IL" dirty="0"/>
                  <a:t>כלומר נצטרך </a:t>
                </a:r>
                <a:r>
                  <a:rPr lang="en-US" dirty="0"/>
                  <a:t>21bit</a:t>
                </a:r>
                <a:r>
                  <a:rPr lang="he-IL" dirty="0"/>
                  <a:t> לייצוג אינדקס לבלוק. </a:t>
                </a:r>
              </a:p>
              <a:p>
                <a:r>
                  <a:rPr lang="he-IL" dirty="0"/>
                  <a:t>צריך עוד ביט לייצוג סוף קובץ (</a:t>
                </a:r>
                <a:r>
                  <a:rPr lang="en-US" dirty="0"/>
                  <a:t>X</a:t>
                </a:r>
                <a:r>
                  <a:rPr lang="he-IL" dirty="0"/>
                  <a:t>) ובלוק פנוי.</a:t>
                </a:r>
              </a:p>
              <a:p>
                <a:r>
                  <a:rPr lang="he-IL" dirty="0"/>
                  <a:t>סך הכול נצטרך</a:t>
                </a:r>
                <a:r>
                  <a:rPr lang="en-US" dirty="0"/>
                  <a:t>  23bits </a:t>
                </a:r>
                <a:r>
                  <a:rPr lang="he-IL" dirty="0"/>
                  <a:t> (21 + 1 + 1).</a:t>
                </a:r>
                <a:r>
                  <a:rPr lang="en-US" dirty="0"/>
                  <a:t> </a:t>
                </a:r>
                <a:r>
                  <a:rPr lang="he-IL" dirty="0"/>
                  <a:t>בעיגול לחלוקה בגודל מילה נצטרך 24 </a:t>
                </a:r>
                <a:r>
                  <a:rPr lang="en-US" dirty="0"/>
                  <a:t>bits</a:t>
                </a:r>
                <a:r>
                  <a:rPr lang="he-IL" dirty="0"/>
                  <a:t> שהם 3 מילים כלומר </a:t>
                </a:r>
                <a:r>
                  <a:rPr lang="en-US" dirty="0"/>
                  <a:t>.</a:t>
                </a:r>
                <a:r>
                  <a:rPr lang="en-US" dirty="0">
                    <a:solidFill>
                      <a:srgbClr val="FF0000"/>
                    </a:solidFill>
                  </a:rPr>
                  <a:t>3Byte</a:t>
                </a:r>
                <a:endParaRPr lang="he-IL" dirty="0">
                  <a:solidFill>
                    <a:srgbClr val="FF0000"/>
                  </a:solidFill>
                </a:endParaRPr>
              </a:p>
              <a:p>
                <a:r>
                  <a:rPr lang="he-IL" dirty="0"/>
                  <a:t>מה גודל טבלת ה-</a:t>
                </a:r>
                <a:r>
                  <a:rPr lang="en-US" dirty="0"/>
                  <a:t>   ? FAT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𝟐𝟏</m:t>
                        </m:r>
                      </m:sup>
                    </m:sSup>
                    <m:r>
                      <m:rPr>
                        <m:nor/>
                      </m:rPr>
                      <a:rPr lang="he-IL" dirty="0"/>
                      <m:t>×</m:t>
                    </m:r>
                  </m:oMath>
                </a14:m>
                <a:r>
                  <a:rPr lang="en-US" dirty="0"/>
                  <a:t> 3 Byte  = 6MB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4312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91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i</a:t>
            </a:r>
            <a:r>
              <a:rPr lang="en-US" dirty="0"/>
              <a:t>-node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470" y="2069431"/>
            <a:ext cx="10554574" cy="3465096"/>
          </a:xfrm>
        </p:spPr>
        <p:txBody>
          <a:bodyPr>
            <a:noAutofit/>
          </a:bodyPr>
          <a:lstStyle/>
          <a:p>
            <a:r>
              <a:rPr lang="he-IL" sz="2000" dirty="0">
                <a:solidFill>
                  <a:schemeClr val="tx1"/>
                </a:solidFill>
              </a:rPr>
              <a:t>הבלוק ה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-node</a:t>
            </a:r>
            <a:r>
              <a:rPr lang="he-IL" sz="2000" dirty="0">
                <a:solidFill>
                  <a:schemeClr val="tx1"/>
                </a:solidFill>
              </a:rPr>
              <a:t> של הקובץ מכיל:</a:t>
            </a:r>
          </a:p>
          <a:p>
            <a:pPr lvl="1"/>
            <a:r>
              <a:rPr lang="he-IL" sz="2000" dirty="0">
                <a:solidFill>
                  <a:schemeClr val="tx1"/>
                </a:solidFill>
              </a:rPr>
              <a:t>מידע על תכונות הקובץ (</a:t>
            </a:r>
            <a:r>
              <a:rPr lang="en-US" sz="2000" dirty="0">
                <a:solidFill>
                  <a:schemeClr val="tx1"/>
                </a:solidFill>
              </a:rPr>
              <a:t>Date created, last modified ,Size, Read\Write permissions, Owner</a:t>
            </a:r>
            <a:r>
              <a:rPr lang="he-IL" sz="2000" dirty="0">
                <a:solidFill>
                  <a:schemeClr val="tx1"/>
                </a:solidFill>
              </a:rPr>
              <a:t>).</a:t>
            </a:r>
          </a:p>
          <a:p>
            <a:pPr lvl="1"/>
            <a:r>
              <a:rPr lang="he-IL" sz="2000" dirty="0">
                <a:solidFill>
                  <a:schemeClr val="tx1"/>
                </a:solidFill>
              </a:rPr>
              <a:t>מצביעים (כתובות) לכל בלוקי הקובץ על פי הסדר. </a:t>
            </a:r>
          </a:p>
        </p:txBody>
      </p:sp>
    </p:spTree>
    <p:extLst>
      <p:ext uri="{BB962C8B-B14F-4D97-AF65-F5344CB8AC3E}">
        <p14:creationId xmlns:p14="http://schemas.microsoft.com/office/powerpoint/2010/main" val="390744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i</a:t>
            </a:r>
            <a:r>
              <a:rPr lang="en-US" dirty="0"/>
              <a:t>-node</a:t>
            </a:r>
            <a:r>
              <a:rPr lang="he-IL" dirty="0"/>
              <a:t> – שיטות הצבעה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5596" y="1892968"/>
                <a:ext cx="10554574" cy="4965032"/>
              </a:xfrm>
            </p:spPr>
            <p:txBody>
              <a:bodyPr>
                <a:noAutofit/>
              </a:bodyPr>
              <a:lstStyle/>
              <a:p>
                <a:pPr lvl="1">
                  <a:buFont typeface="+mj-lt"/>
                  <a:buAutoNum type="arabicPeriod"/>
                </a:pPr>
                <a:r>
                  <a:rPr lang="en-US" sz="1800" b="1" dirty="0"/>
                  <a:t>direct</a:t>
                </a:r>
                <a:r>
                  <a:rPr lang="he-IL" sz="1800" dirty="0"/>
                  <a:t> - המצביע מכיל כתובת של הבלוק שבו יושב החלק הבא בקובץ.</a:t>
                </a:r>
              </a:p>
              <a:p>
                <a:pPr lvl="2"/>
                <a:r>
                  <a:rPr lang="he-IL" sz="1800" dirty="0"/>
                  <a:t>מצביע </a:t>
                </a:r>
                <a:r>
                  <a:rPr lang="en-US" sz="1800" dirty="0"/>
                  <a:t> direct </a:t>
                </a:r>
                <a:r>
                  <a:rPr lang="he-IL" sz="1800" dirty="0"/>
                  <a:t>אחד ימפה לבלוק אחד של הקובץ. </a:t>
                </a:r>
                <a:endParaRPr lang="en-US" sz="18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800" b="1" dirty="0"/>
                  <a:t>single indirect</a:t>
                </a:r>
                <a:r>
                  <a:rPr lang="he-IL" sz="1800" b="1" dirty="0"/>
                  <a:t> </a:t>
                </a:r>
                <a:r>
                  <a:rPr lang="he-IL" sz="1800" dirty="0"/>
                  <a:t>- המצביע מכיל כתובת של בלוק אחר, אשר מכיל רשימה של מצבעים מסוג </a:t>
                </a:r>
                <a:r>
                  <a:rPr lang="en-US" sz="1800" dirty="0"/>
                  <a:t>direct</a:t>
                </a:r>
                <a:r>
                  <a:rPr lang="he-IL" sz="1800" dirty="0"/>
                  <a:t>. </a:t>
                </a:r>
              </a:p>
              <a:p>
                <a:pPr lvl="2"/>
                <a:r>
                  <a:rPr lang="he-IL" sz="1800" dirty="0"/>
                  <a:t>בהינתן שבלוק ריק יכול להכיל </a:t>
                </a:r>
                <a:r>
                  <a:rPr lang="en-US" sz="1800" dirty="0"/>
                  <a:t>N</a:t>
                </a:r>
                <a:r>
                  <a:rPr lang="he-IL" sz="1800" dirty="0"/>
                  <a:t> מצבעים אז ע"י  </a:t>
                </a:r>
                <a:r>
                  <a:rPr lang="en-US" sz="1800" dirty="0"/>
                  <a:t>single indirect</a:t>
                </a:r>
                <a:r>
                  <a:rPr lang="he-IL" sz="1800" dirty="0"/>
                  <a:t> אחד יהיה אפשר למפות ל-</a:t>
                </a:r>
                <a:r>
                  <a:rPr lang="en-US" sz="1800" dirty="0"/>
                  <a:t>N</a:t>
                </a:r>
                <a:r>
                  <a:rPr lang="he-IL" sz="1800" dirty="0"/>
                  <a:t> בלוקים של הקובץ. 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800" b="1" dirty="0"/>
                  <a:t>double indirect</a:t>
                </a:r>
                <a:r>
                  <a:rPr lang="he-IL" sz="1800" b="1" dirty="0"/>
                  <a:t> </a:t>
                </a:r>
                <a:r>
                  <a:rPr lang="he-IL" sz="1800" dirty="0"/>
                  <a:t>- המצביע מכיל כתובת של בלוק אחר, אשר מכיל רשימה של מצבעים מסוג </a:t>
                </a:r>
                <a:r>
                  <a:rPr lang="en-US" sz="1800" dirty="0"/>
                  <a:t>single indirect</a:t>
                </a:r>
                <a:r>
                  <a:rPr lang="he-IL" sz="1800" dirty="0"/>
                  <a:t> </a:t>
                </a:r>
              </a:p>
              <a:p>
                <a:pPr lvl="2"/>
                <a:r>
                  <a:rPr lang="he-IL" sz="1800" dirty="0"/>
                  <a:t>בהינתן שבלוק ריק יכול להכיל </a:t>
                </a:r>
                <a:r>
                  <a:rPr lang="en-US" sz="1800" dirty="0"/>
                  <a:t>N</a:t>
                </a:r>
                <a:r>
                  <a:rPr lang="he-IL" sz="1800" dirty="0"/>
                  <a:t> מצבעים אז ע"י </a:t>
                </a:r>
                <a:r>
                  <a:rPr lang="en-US" sz="1800" dirty="0"/>
                  <a:t>double indirect </a:t>
                </a:r>
                <a:r>
                  <a:rPr lang="he-IL" sz="1800" dirty="0"/>
                  <a:t> אחד אפשר למפות ל-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/>
                          </a:rPr>
                          <m:t>N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he-IL" sz="1800" dirty="0"/>
                  <a:t> בלוקים של הקובץ. 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800" b="1" dirty="0"/>
                  <a:t>Triples indirect</a:t>
                </a:r>
                <a:r>
                  <a:rPr lang="he-IL" sz="1800" b="1" dirty="0"/>
                  <a:t> </a:t>
                </a:r>
                <a:r>
                  <a:rPr lang="he-IL" sz="1800" dirty="0"/>
                  <a:t>- המצביע מכיל כתובת של בלוק אחר, אשר מכיל רשימה של מצבעים מסוג </a:t>
                </a:r>
                <a:r>
                  <a:rPr lang="en-US" sz="1800" dirty="0"/>
                  <a:t>double indirect</a:t>
                </a:r>
                <a:r>
                  <a:rPr lang="he-IL" sz="1800" dirty="0"/>
                  <a:t>. </a:t>
                </a:r>
              </a:p>
              <a:p>
                <a:pPr lvl="2"/>
                <a:r>
                  <a:rPr lang="he-IL" sz="1800" dirty="0"/>
                  <a:t>בהינתן שבלוק ריק יכול להכיל </a:t>
                </a:r>
                <a:r>
                  <a:rPr lang="en-US" sz="1800" dirty="0"/>
                  <a:t>N</a:t>
                </a:r>
                <a:r>
                  <a:rPr lang="he-IL" sz="1800" dirty="0"/>
                  <a:t> מצבעים אז ע"י שימוש ב </a:t>
                </a:r>
                <a:r>
                  <a:rPr lang="en-US" sz="1800" dirty="0"/>
                  <a:t> Triples indirect </a:t>
                </a:r>
                <a:r>
                  <a:rPr lang="he-IL" sz="1800" dirty="0"/>
                  <a:t>אחד אפשר למפות</a:t>
                </a:r>
                <a:br>
                  <a:rPr lang="en-US" sz="1800" dirty="0"/>
                </a:br>
                <a:r>
                  <a:rPr lang="he-IL" sz="1800" dirty="0"/>
                  <a:t> ל-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/>
                          </a:rPr>
                          <m:t>N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he-IL" sz="1800" dirty="0"/>
                  <a:t> בלוקים של הקובץ.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96" y="1892968"/>
                <a:ext cx="10554574" cy="49650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86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2015א 1ד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912" y="1940623"/>
            <a:ext cx="10266381" cy="1524522"/>
          </a:xfrm>
        </p:spPr>
        <p:txBody>
          <a:bodyPr/>
          <a:lstStyle/>
          <a:p>
            <a:r>
              <a:rPr lang="he-IL" dirty="0"/>
              <a:t>נתונה מערכת עם </a:t>
            </a:r>
            <a:r>
              <a:rPr lang="en-US" dirty="0" err="1"/>
              <a:t>i</a:t>
            </a:r>
            <a:r>
              <a:rPr lang="en-US" dirty="0"/>
              <a:t>-nodes</a:t>
            </a:r>
            <a:r>
              <a:rPr lang="he-IL" dirty="0"/>
              <a:t>. גודל בלוק הינו 8 מילים, וגודל מילה </a:t>
            </a:r>
            <a:r>
              <a:rPr lang="en-US" dirty="0"/>
              <a:t>1Byte</a:t>
            </a:r>
            <a:r>
              <a:rPr lang="he-IL" dirty="0"/>
              <a:t> . ב </a:t>
            </a:r>
            <a:r>
              <a:rPr lang="en-US" dirty="0" err="1"/>
              <a:t>i</a:t>
            </a:r>
            <a:r>
              <a:rPr lang="en-US" dirty="0"/>
              <a:t>-node</a:t>
            </a:r>
            <a:r>
              <a:rPr lang="he-IL" dirty="0"/>
              <a:t> 4 הבתים הראשונים שמורים עבור </a:t>
            </a:r>
            <a:r>
              <a:rPr lang="en-US" dirty="0"/>
              <a:t>METADATA</a:t>
            </a:r>
            <a:r>
              <a:rPr lang="he-IL" dirty="0"/>
              <a:t> וישנם 3 מצביעים ישירים ומצביע אחד </a:t>
            </a:r>
            <a:r>
              <a:rPr lang="en-US" dirty="0"/>
              <a:t>single-indirect</a:t>
            </a:r>
            <a:r>
              <a:rPr lang="he-IL" dirty="0"/>
              <a:t>. </a:t>
            </a:r>
          </a:p>
          <a:p>
            <a:r>
              <a:rPr lang="he-IL" dirty="0"/>
              <a:t>נתון בטבלה את תוכן הבלוקים הראשנים בדיסק. כמו כן, נתון כי בלוק 0 הוא ה</a:t>
            </a:r>
            <a:r>
              <a:rPr lang="en-US" dirty="0" err="1"/>
              <a:t>i</a:t>
            </a:r>
            <a:r>
              <a:rPr lang="en-US" dirty="0"/>
              <a:t>-node</a:t>
            </a:r>
            <a:r>
              <a:rPr lang="he-IL" dirty="0"/>
              <a:t> של קובץ. </a:t>
            </a:r>
          </a:p>
          <a:p>
            <a:r>
              <a:rPr lang="he-IL" dirty="0"/>
              <a:t>רשמו את רשימת בלוקי המידע השייכים לקובץ לפי הסדר.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0"/>
          <a:stretch/>
        </p:blipFill>
        <p:spPr>
          <a:xfrm>
            <a:off x="310463" y="4647300"/>
            <a:ext cx="7859340" cy="1999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95" y="4406783"/>
            <a:ext cx="7702475" cy="26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4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2015א 1ד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912" y="1940623"/>
            <a:ext cx="10266381" cy="1524522"/>
          </a:xfrm>
        </p:spPr>
        <p:txBody>
          <a:bodyPr/>
          <a:lstStyle/>
          <a:p>
            <a:r>
              <a:rPr lang="he-IL" dirty="0"/>
              <a:t>נתונה מערכת עם </a:t>
            </a:r>
            <a:r>
              <a:rPr lang="en-US" dirty="0" err="1"/>
              <a:t>i</a:t>
            </a:r>
            <a:r>
              <a:rPr lang="en-US" dirty="0"/>
              <a:t>-nodes</a:t>
            </a:r>
            <a:r>
              <a:rPr lang="he-IL" dirty="0"/>
              <a:t>. גודל בלוק הינו 8 מילים, וגודל מילה </a:t>
            </a:r>
            <a:r>
              <a:rPr lang="en-US" dirty="0"/>
              <a:t>1Byte</a:t>
            </a:r>
            <a:r>
              <a:rPr lang="he-IL" dirty="0"/>
              <a:t> . ב </a:t>
            </a:r>
            <a:r>
              <a:rPr lang="en-US" dirty="0" err="1"/>
              <a:t>i</a:t>
            </a:r>
            <a:r>
              <a:rPr lang="en-US" dirty="0"/>
              <a:t>-node</a:t>
            </a:r>
            <a:r>
              <a:rPr lang="he-IL" dirty="0"/>
              <a:t> 4 הבתים הראשונים שמורים עבור </a:t>
            </a:r>
            <a:r>
              <a:rPr lang="en-US" dirty="0"/>
              <a:t>METADATA</a:t>
            </a:r>
            <a:r>
              <a:rPr lang="he-IL" dirty="0"/>
              <a:t> וישנם 3 מצביעים ישירים ומצביע אחד </a:t>
            </a:r>
            <a:r>
              <a:rPr lang="en-US" dirty="0"/>
              <a:t>single-indirect</a:t>
            </a:r>
            <a:r>
              <a:rPr lang="he-IL" dirty="0"/>
              <a:t>. </a:t>
            </a:r>
          </a:p>
          <a:p>
            <a:r>
              <a:rPr lang="he-IL" dirty="0"/>
              <a:t>נתון בטבלה את תוכן הבלוקים הראשנים בדיסק. כמו כן, נתון כי בלוק 0 הוא ה</a:t>
            </a:r>
            <a:r>
              <a:rPr lang="en-US" dirty="0" err="1"/>
              <a:t>i</a:t>
            </a:r>
            <a:r>
              <a:rPr lang="en-US" dirty="0"/>
              <a:t>-node</a:t>
            </a:r>
            <a:r>
              <a:rPr lang="he-IL" dirty="0"/>
              <a:t> של קובץ. </a:t>
            </a:r>
          </a:p>
          <a:p>
            <a:r>
              <a:rPr lang="he-IL" dirty="0"/>
              <a:t>רשמו את רשימת בלוקי המידע השייכים לקובץ לפי הסדר.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0"/>
          <a:stretch/>
        </p:blipFill>
        <p:spPr>
          <a:xfrm>
            <a:off x="310463" y="4647300"/>
            <a:ext cx="7859340" cy="1999048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16200000">
            <a:off x="2895291" y="1929485"/>
            <a:ext cx="302439" cy="3416737"/>
          </a:xfrm>
          <a:prstGeom prst="rightBrace">
            <a:avLst>
              <a:gd name="adj1" fmla="val 8333"/>
              <a:gd name="adj2" fmla="val 503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925982" y="3151202"/>
            <a:ext cx="16838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metadata</a:t>
            </a:r>
            <a:endParaRPr lang="he-IL" dirty="0">
              <a:solidFill>
                <a:schemeClr val="accent6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5846982" y="2428432"/>
            <a:ext cx="268539" cy="2452744"/>
          </a:xfrm>
          <a:prstGeom prst="rightBrace">
            <a:avLst>
              <a:gd name="adj1" fmla="val 8333"/>
              <a:gd name="adj2" fmla="val 503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5361172" y="3198051"/>
            <a:ext cx="10423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direct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6989" y="3499046"/>
            <a:ext cx="19253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Single- indirect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58911" y="4938938"/>
            <a:ext cx="33595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פתרון:</a:t>
            </a:r>
            <a:endParaRPr lang="en-US" sz="2000" b="1" u="sng" dirty="0"/>
          </a:p>
          <a:p>
            <a:r>
              <a:rPr lang="en-US" sz="2000" b="1" dirty="0"/>
              <a:t>6,3,8,22,11,18,16,2,32,1,7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95" y="3826728"/>
            <a:ext cx="7702475" cy="26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6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2016א 1ה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074" y="2419815"/>
            <a:ext cx="11127960" cy="3345365"/>
          </a:xfrm>
        </p:spPr>
        <p:txBody>
          <a:bodyPr>
            <a:normAutofit/>
          </a:bodyPr>
          <a:lstStyle/>
          <a:p>
            <a:pPr lvl="0"/>
            <a:r>
              <a:rPr lang="he-IL" dirty="0"/>
              <a:t>נתונה מערכת המשתמשת ב-</a:t>
            </a:r>
            <a:r>
              <a:rPr lang="en-US" dirty="0" err="1"/>
              <a:t>i</a:t>
            </a:r>
            <a:r>
              <a:rPr lang="en-US" dirty="0"/>
              <a:t>-node</a:t>
            </a:r>
            <a:r>
              <a:rPr lang="he-IL" dirty="0"/>
              <a:t> על מנת לשמור את מבנה הקבצים. </a:t>
            </a:r>
          </a:p>
          <a:p>
            <a:pPr lvl="0"/>
            <a:r>
              <a:rPr lang="he-IL" dirty="0"/>
              <a:t>גודל הבלוק במערכת הינו </a:t>
            </a:r>
            <a:r>
              <a:rPr lang="en-US" dirty="0"/>
              <a:t>1KB</a:t>
            </a:r>
            <a:r>
              <a:rPr lang="he-IL" dirty="0"/>
              <a:t>, וגודל מילה </a:t>
            </a:r>
            <a:r>
              <a:rPr lang="en-US" dirty="0"/>
              <a:t>2byte</a:t>
            </a:r>
            <a:r>
              <a:rPr lang="he-IL" dirty="0"/>
              <a:t>. דרושות 256 מילים על מנת לשמור את תכונות הקובץ. המערכת תומכת בדיסקים בגודל של עד </a:t>
            </a:r>
            <a:r>
              <a:rPr lang="en-US" dirty="0"/>
              <a:t>1TB</a:t>
            </a:r>
            <a:r>
              <a:rPr lang="he-IL" dirty="0"/>
              <a:t>. </a:t>
            </a:r>
          </a:p>
          <a:p>
            <a:pPr lvl="0"/>
            <a:r>
              <a:rPr lang="he-IL" dirty="0"/>
              <a:t>ב-</a:t>
            </a:r>
            <a:r>
              <a:rPr lang="en-US" dirty="0" err="1"/>
              <a:t>i</a:t>
            </a:r>
            <a:r>
              <a:rPr lang="en-US" dirty="0"/>
              <a:t>-node</a:t>
            </a:r>
            <a:r>
              <a:rPr lang="he-IL" dirty="0"/>
              <a:t> ישנם שני מצביעי </a:t>
            </a:r>
            <a:r>
              <a:rPr lang="en-US" dirty="0"/>
              <a:t>single indirect</a:t>
            </a:r>
            <a:r>
              <a:rPr lang="he-IL" dirty="0"/>
              <a:t>, מצביע אחד </a:t>
            </a:r>
            <a:r>
              <a:rPr lang="en-US" dirty="0"/>
              <a:t>double indirect</a:t>
            </a:r>
            <a:r>
              <a:rPr lang="he-IL" dirty="0"/>
              <a:t>, ושאר המקום מוקדש למצביעים ישירים. </a:t>
            </a:r>
          </a:p>
          <a:p>
            <a:pPr lvl="0"/>
            <a:r>
              <a:rPr lang="he-IL" dirty="0"/>
              <a:t>עבור קובץ בגודל מקסימלי, כמה בלוקים יוקדשו </a:t>
            </a:r>
            <a:r>
              <a:rPr lang="he-IL" u="sng" dirty="0"/>
              <a:t>לשמירת מבנה הקובץ</a:t>
            </a:r>
            <a:r>
              <a:rPr lang="he-IL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0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427056" cy="3636511"/>
          </a:xfrm>
        </p:spPr>
        <p:txBody>
          <a:bodyPr>
            <a:normAutofit/>
          </a:bodyPr>
          <a:lstStyle/>
          <a:p>
            <a:pPr algn="l" rtl="0"/>
            <a:r>
              <a:rPr lang="en-US" sz="2800" b="1" dirty="0"/>
              <a:t>Reference counting</a:t>
            </a:r>
          </a:p>
          <a:p>
            <a:pPr algn="l" rtl="0"/>
            <a:r>
              <a:rPr lang="en-US" sz="2800" b="1" dirty="0"/>
              <a:t>Mark &amp; sweep</a:t>
            </a:r>
          </a:p>
          <a:p>
            <a:pPr algn="l" rtl="0"/>
            <a:r>
              <a:rPr lang="en-US" sz="2800" b="1" dirty="0"/>
              <a:t>Semi spaces</a:t>
            </a:r>
            <a:endParaRPr lang="he-IL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745354"/>
            <a:ext cx="2984112" cy="25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44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2016א 1ה </a:t>
            </a:r>
            <a:r>
              <a:rPr lang="he-IL"/>
              <a:t>- פתרון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129883"/>
                <a:ext cx="11797033" cy="4293219"/>
              </a:xfrm>
              <a:solidFill>
                <a:schemeClr val="bg1"/>
              </a:solidFill>
            </p:spPr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he-IL" dirty="0"/>
                  <a:t>גודל הבלוק </a:t>
                </a:r>
                <a:r>
                  <a:rPr lang="en-US" dirty="0"/>
                  <a:t>1KB</a:t>
                </a:r>
                <a:r>
                  <a:rPr lang="he-IL" dirty="0"/>
                  <a:t>, וגודל מילה </a:t>
                </a:r>
                <a:r>
                  <a:rPr lang="en-US" dirty="0"/>
                  <a:t>2byte</a:t>
                </a:r>
                <a:r>
                  <a:rPr lang="he-IL" dirty="0"/>
                  <a:t>. דרושות 256 מילים עבור תכונות הקובץ. דיסק בגודל של עד </a:t>
                </a:r>
                <a:r>
                  <a:rPr lang="en-US" dirty="0"/>
                  <a:t>1TB</a:t>
                </a:r>
                <a:r>
                  <a:rPr lang="he-IL" dirty="0"/>
                  <a:t>. </a:t>
                </a:r>
              </a:p>
              <a:p>
                <a:pPr lvl="0"/>
                <a:r>
                  <a:rPr lang="he-IL" dirty="0"/>
                  <a:t>ב-</a:t>
                </a:r>
                <a:r>
                  <a:rPr lang="en-US" dirty="0" err="1"/>
                  <a:t>i</a:t>
                </a:r>
                <a:r>
                  <a:rPr lang="en-US" dirty="0"/>
                  <a:t>-node</a:t>
                </a:r>
                <a:r>
                  <a:rPr lang="he-IL" dirty="0"/>
                  <a:t> ישנם שני מצביעי </a:t>
                </a:r>
                <a:r>
                  <a:rPr lang="en-US" dirty="0"/>
                  <a:t>single indirect</a:t>
                </a:r>
                <a:r>
                  <a:rPr lang="he-IL" dirty="0"/>
                  <a:t>, מצביע אחד </a:t>
                </a:r>
                <a:r>
                  <a:rPr lang="en-US" dirty="0"/>
                  <a:t>double indirect</a:t>
                </a:r>
                <a:r>
                  <a:rPr lang="he-IL" dirty="0"/>
                  <a:t>, והשאר</a:t>
                </a:r>
                <a:r>
                  <a:rPr lang="en-US" dirty="0"/>
                  <a:t>direct </a:t>
                </a:r>
                <a:r>
                  <a:rPr lang="he-IL" dirty="0"/>
                  <a:t>. </a:t>
                </a:r>
              </a:p>
              <a:p>
                <a:pPr lvl="0"/>
                <a:r>
                  <a:rPr lang="he-IL" dirty="0"/>
                  <a:t>כמה בלוקים יוקדשו </a:t>
                </a:r>
                <a:r>
                  <a:rPr lang="he-IL" u="sng" dirty="0"/>
                  <a:t>לשמירת מבנה הקובץ ולא לתוכן</a:t>
                </a:r>
                <a:r>
                  <a:rPr lang="he-IL" dirty="0"/>
                  <a:t>?</a:t>
                </a:r>
                <a:endParaRPr lang="en-US" dirty="0"/>
              </a:p>
              <a:p>
                <a:endParaRPr lang="he-IL" u="sng" dirty="0"/>
              </a:p>
              <a:p>
                <a:r>
                  <a:rPr lang="he-IL" u="sng" dirty="0"/>
                  <a:t>פתרון:</a:t>
                </a:r>
                <a:endParaRPr lang="he-IL" dirty="0"/>
              </a:p>
              <a:p>
                <a:r>
                  <a:rPr lang="he-IL" dirty="0"/>
                  <a:t>כמות הבלוקים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he-IL" dirty="0"/>
              </a:p>
              <a:p>
                <a:r>
                  <a:rPr lang="he-IL" dirty="0"/>
                  <a:t>כלומר צריכים 30 ביטים לייצוג מצביע </a:t>
                </a:r>
                <a:br>
                  <a:rPr lang="en-US" dirty="0"/>
                </a:br>
                <a:r>
                  <a:rPr lang="en-US" dirty="0"/>
                  <a:t>2</a:t>
                </a:r>
                <a:r>
                  <a:rPr lang="he-IL" dirty="0"/>
                  <a:t> מילים -&gt; </a:t>
                </a:r>
                <a:r>
                  <a:rPr lang="en-US" dirty="0"/>
                  <a:t>4Byte</a:t>
                </a:r>
              </a:p>
              <a:p>
                <a:r>
                  <a:rPr lang="he-IL" dirty="0"/>
                  <a:t>בלוק =</a:t>
                </a:r>
                <a:r>
                  <a:rPr lang="en-US" dirty="0"/>
                  <a:t>B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he-IL" dirty="0"/>
                  <a:t> -&gt; כמה מצביעים בבלוק ריק?</a:t>
                </a:r>
                <a:br>
                  <a:rPr lang="en-US" dirty="0"/>
                </a:br>
                <a:r>
                  <a:rPr lang="he-IL" dirty="0"/>
                  <a:t>גודל הבלוק חלקי גודל מצביע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he-IL" dirty="0"/>
                  <a:t> = 256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-node = 1, single = 2, double = 1+256</a:t>
                </a:r>
              </a:p>
              <a:p>
                <a:r>
                  <a:rPr lang="en-US" dirty="0"/>
                  <a:t>1+2+257 = </a:t>
                </a:r>
                <a:r>
                  <a:rPr lang="en-US" b="1" dirty="0"/>
                  <a:t>260</a:t>
                </a:r>
                <a:endParaRPr lang="he-IL" b="1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29883"/>
                <a:ext cx="11797033" cy="4293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71450" y="3088700"/>
            <a:ext cx="6247613" cy="28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2015ב 1ב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57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he-IL" dirty="0"/>
              <a:t>נתונה מערכת התומכת בדיסק בגודל </a:t>
            </a:r>
            <a:r>
              <a:rPr lang="en-US" dirty="0"/>
              <a:t>1TB</a:t>
            </a:r>
            <a:r>
              <a:rPr lang="he-IL" dirty="0"/>
              <a:t> לכל היותר, גודל בלוק הוא </a:t>
            </a:r>
            <a:r>
              <a:rPr lang="en-US" dirty="0"/>
              <a:t> 8KB</a:t>
            </a:r>
            <a:r>
              <a:rPr lang="he-IL" dirty="0"/>
              <a:t> וגודל מילה הוא </a:t>
            </a:r>
            <a:r>
              <a:rPr lang="en-US" dirty="0"/>
              <a:t>2Byte</a:t>
            </a:r>
            <a:r>
              <a:rPr lang="he-IL" dirty="0"/>
              <a:t>.</a:t>
            </a:r>
          </a:p>
          <a:p>
            <a:r>
              <a:rPr lang="he-IL" dirty="0"/>
              <a:t>במערכת יש </a:t>
            </a:r>
            <a:r>
              <a:rPr lang="en-US" dirty="0" err="1"/>
              <a:t>i</a:t>
            </a:r>
            <a:r>
              <a:rPr lang="en-US" dirty="0"/>
              <a:t>-nodes</a:t>
            </a:r>
            <a:r>
              <a:rPr lang="he-IL" dirty="0"/>
              <a:t> עם </a:t>
            </a:r>
            <a:r>
              <a:rPr lang="en-US" dirty="0"/>
              <a:t>2KB</a:t>
            </a:r>
            <a:r>
              <a:rPr lang="he-IL" dirty="0"/>
              <a:t> של מידע על הקובץ (</a:t>
            </a:r>
            <a:r>
              <a:rPr lang="en-US" dirty="0"/>
              <a:t>METADATA</a:t>
            </a:r>
            <a:r>
              <a:rPr lang="he-IL" dirty="0"/>
              <a:t>), 128 מצביעים ל- </a:t>
            </a:r>
            <a:r>
              <a:rPr lang="en-US" dirty="0"/>
              <a:t>double indirect</a:t>
            </a:r>
            <a:r>
              <a:rPr lang="he-IL" dirty="0"/>
              <a:t> ו-256 מצביעים ל-</a:t>
            </a:r>
            <a:r>
              <a:rPr lang="en-US" dirty="0"/>
              <a:t>single indirect</a:t>
            </a:r>
            <a:r>
              <a:rPr lang="he-IL" dirty="0"/>
              <a:t> ושאר המקום מוקדש למצביעי </a:t>
            </a:r>
            <a:r>
              <a:rPr lang="en-US" dirty="0"/>
              <a:t>direct</a:t>
            </a:r>
            <a:r>
              <a:rPr lang="he-IL" dirty="0"/>
              <a:t>.</a:t>
            </a:r>
          </a:p>
          <a:p>
            <a:r>
              <a:rPr lang="he-IL" dirty="0"/>
              <a:t>כמה מידע לכל היותר ניתן לשמור בקובץ במערכת הזאת?</a:t>
            </a:r>
          </a:p>
          <a:p>
            <a:r>
              <a:rPr lang="he-IL" u="sng" dirty="0"/>
              <a:t>פתרון:</a:t>
            </a:r>
          </a:p>
        </p:txBody>
      </p:sp>
    </p:spTree>
    <p:extLst>
      <p:ext uri="{BB962C8B-B14F-4D97-AF65-F5344CB8AC3E}">
        <p14:creationId xmlns:p14="http://schemas.microsoft.com/office/powerpoint/2010/main" val="1251815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2015ב 1ב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711" y="2071869"/>
                <a:ext cx="11022189" cy="4496200"/>
              </a:xfrm>
              <a:solidFill>
                <a:schemeClr val="bg1"/>
              </a:solidFill>
            </p:spPr>
            <p:txBody>
              <a:bodyPr>
                <a:normAutofit fontScale="62500" lnSpcReduction="20000"/>
              </a:bodyPr>
              <a:lstStyle/>
              <a:p>
                <a:pPr algn="r"/>
                <a:r>
                  <a:rPr lang="he-IL" u="sng" dirty="0"/>
                  <a:t>פתרון:</a:t>
                </a:r>
                <a:endParaRPr lang="en-US" u="sng" dirty="0"/>
              </a:p>
              <a:p>
                <a:pPr algn="l" rtl="0"/>
                <a:r>
                  <a:rPr lang="en-US" dirty="0"/>
                  <a:t>Disk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:pPr algn="l" rtl="0"/>
                <a:r>
                  <a:rPr lang="en-US" dirty="0"/>
                  <a:t>Block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:pPr algn="l" rtl="0"/>
                <a:r>
                  <a:rPr lang="en-US" dirty="0"/>
                  <a:t>MD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endParaRPr lang="en-US" b="0" dirty="0"/>
              </a:p>
              <a:p>
                <a:pPr algn="l" rtl="0"/>
                <a:r>
                  <a:rPr lang="en-US" dirty="0"/>
                  <a:t>W= 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𝑏𝑙𝑜𝑐𝑘𝑠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sup>
                    </m:sSup>
                  </m:oMath>
                </a14:m>
                <a:endParaRPr lang="en-US" b="0" dirty="0"/>
              </a:p>
              <a:p>
                <a:pPr algn="l" rtl="0"/>
                <a:r>
                  <a:rPr lang="en-US" b="0" dirty="0"/>
                  <a:t>Size of pointer = 2w=4B(32 bit)</a:t>
                </a:r>
                <a:r>
                  <a:rPr lang="en-US" dirty="0"/>
                  <a:t> (we need only 27 bits but we round to byte alignment)</a:t>
                </a:r>
                <a:endParaRPr lang="en-US" b="0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מצביעים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בבלוק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ריק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𝑏𝑙𝑜𝑐𝑘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𝑝𝑜𝑖𝑛𝑡𝑒𝑟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he-IL" b="0" dirty="0"/>
                  <a:t>כמות מצביעי </a:t>
                </a:r>
                <a:r>
                  <a:rPr lang="en-US" b="0" dirty="0"/>
                  <a:t>direct</a:t>
                </a:r>
                <a:r>
                  <a:rPr lang="he-IL" b="0" dirty="0"/>
                  <a:t> ב-</a:t>
                </a:r>
                <a:r>
                  <a:rPr lang="en-US" b="0" dirty="0" err="1"/>
                  <a:t>inode</a:t>
                </a:r>
                <a:endParaRPr lang="he-IL" b="0" dirty="0"/>
              </a:p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𝑝𝑜𝑖𝑛𝑡𝑒𝑟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4608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𝑑𝑖𝑟𝑒𝑐𝑡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𝑝𝑜𝑖𝑛𝑡𝑒𝑟𝑠</m:t>
                    </m:r>
                  </m:oMath>
                </a14:m>
                <a:endParaRPr lang="en-US" b="0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4608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/4B = 1152 direct pointers</a:t>
                </a:r>
              </a:p>
              <a:p>
                <a:pPr algn="r"/>
                <a:r>
                  <a:rPr lang="he-IL" b="0" dirty="0"/>
                  <a:t>סה"כ בלוקי מידע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1152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𝑠𝑖𝑛𝑔𝑙𝑒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537396352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𝑏𝑙𝑜𝑐𝑘𝑠</m:t>
                    </m:r>
                  </m:oMath>
                </a14:m>
                <a:endParaRPr lang="en-US" b="0" dirty="0"/>
              </a:p>
              <a:p>
                <a:pPr algn="r"/>
                <a:r>
                  <a:rPr lang="he-IL" b="0" dirty="0"/>
                  <a:t>גודל מידע שניתן לשמור לכל היותר במערכת הקבצים?</a:t>
                </a:r>
              </a:p>
              <a:p>
                <a:pPr algn="l" rtl="0"/>
                <a:r>
                  <a:rPr lang="en-US" dirty="0"/>
                  <a:t>537396352*8KB=4TB</a:t>
                </a:r>
                <a:endParaRPr lang="en-US" b="0" dirty="0"/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1" y="2071869"/>
                <a:ext cx="11022189" cy="449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846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5171402" cy="4493064"/>
          </a:xfrm>
        </p:spPr>
        <p:txBody>
          <a:bodyPr>
            <a:noAutofit/>
          </a:bodyPr>
          <a:lstStyle/>
          <a:p>
            <a:pPr algn="r"/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נגמר התרגול... </a:t>
            </a: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שאלות?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 b="4943"/>
          <a:stretch>
            <a:fillRect/>
          </a:stretch>
        </p:blipFill>
        <p:spPr>
          <a:xfrm>
            <a:off x="6591006" y="1649059"/>
            <a:ext cx="3637515" cy="3645955"/>
          </a:xfrm>
        </p:spPr>
      </p:pic>
    </p:spTree>
    <p:extLst>
      <p:ext uri="{BB962C8B-B14F-4D97-AF65-F5344CB8AC3E}">
        <p14:creationId xmlns:p14="http://schemas.microsoft.com/office/powerpoint/2010/main" val="74472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Reference counting</a:t>
            </a:r>
            <a:r>
              <a:rPr lang="he-IL" sz="2800" dirty="0"/>
              <a:t>- </a:t>
            </a:r>
            <a:r>
              <a:rPr lang="he-IL" sz="2800" i="1" dirty="0"/>
              <a:t>זיכרון אינו בשימוש כשאין אליו מצביעים. </a:t>
            </a:r>
          </a:p>
          <a:p>
            <a:pPr lvl="1"/>
            <a:r>
              <a:rPr lang="he-IL" sz="2400" dirty="0"/>
              <a:t>נחזיק שדה מיוחד באובייקט שסופר את כמות ההצבעות.</a:t>
            </a:r>
          </a:p>
          <a:p>
            <a:pPr lvl="1"/>
            <a:r>
              <a:rPr lang="he-IL" sz="2400" dirty="0"/>
              <a:t>שינויים בשדה ה</a:t>
            </a:r>
            <a:r>
              <a:rPr lang="en-US" sz="2400" dirty="0"/>
              <a:t>counter</a:t>
            </a:r>
            <a:r>
              <a:rPr lang="he-IL" sz="2400" dirty="0"/>
              <a:t> מתבצעים:</a:t>
            </a:r>
          </a:p>
          <a:p>
            <a:pPr lvl="2"/>
            <a:r>
              <a:rPr lang="he-IL" sz="2000" dirty="0"/>
              <a:t>באופרטור השמה</a:t>
            </a:r>
          </a:p>
          <a:p>
            <a:pPr lvl="2"/>
            <a:r>
              <a:rPr lang="he-IL" sz="2000" dirty="0"/>
              <a:t>בקריאות ויציאות מפונקציות עבור משתנים לוקליים וארגומנטים</a:t>
            </a:r>
          </a:p>
          <a:p>
            <a:pPr lvl="1"/>
            <a:r>
              <a:rPr lang="he-IL" sz="2400" b="1" dirty="0"/>
              <a:t>בעיה – הצבעה מעגלית</a:t>
            </a:r>
            <a:r>
              <a:rPr lang="he-IL" sz="2400" dirty="0"/>
              <a:t>: 2 אובייקטים הנמצאים ב</a:t>
            </a:r>
            <a:r>
              <a:rPr lang="en-US" sz="2400" dirty="0"/>
              <a:t>heap</a:t>
            </a:r>
            <a:r>
              <a:rPr lang="he-IL" sz="2400" dirty="0"/>
              <a:t> מצביעים אחד על השני, כאשר אף אחד לא מצביע אליהם מה</a:t>
            </a:r>
            <a:r>
              <a:rPr lang="en-US" sz="2400" dirty="0"/>
              <a:t>stack</a:t>
            </a:r>
            <a:r>
              <a:rPr lang="he-IL" sz="2400" dirty="0"/>
              <a:t> . אין גישה למשאבים אך המונה לא יראה 0.</a:t>
            </a:r>
          </a:p>
        </p:txBody>
      </p:sp>
    </p:spTree>
    <p:extLst>
      <p:ext uri="{BB962C8B-B14F-4D97-AF65-F5344CB8AC3E}">
        <p14:creationId xmlns:p14="http://schemas.microsoft.com/office/powerpoint/2010/main" val="343878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Mark &amp; sweep</a:t>
            </a:r>
            <a:r>
              <a:rPr lang="he-IL" sz="2800" dirty="0"/>
              <a:t> – </a:t>
            </a:r>
            <a:r>
              <a:rPr lang="he-IL" sz="2800" i="1" dirty="0"/>
              <a:t>אובייקטים שאינם נגישים מה</a:t>
            </a:r>
            <a:r>
              <a:rPr lang="en-US" sz="2800" i="1" dirty="0"/>
              <a:t>stack</a:t>
            </a:r>
            <a:r>
              <a:rPr lang="he-IL" sz="2800" i="1" dirty="0"/>
              <a:t> הם מיותרים ולכן ניתן למחוק אותם. </a:t>
            </a:r>
          </a:p>
          <a:p>
            <a:pPr lvl="1"/>
            <a:r>
              <a:rPr lang="he-IL" sz="2400" u="sng" dirty="0"/>
              <a:t>האלגוריתם: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sz="2400" dirty="0"/>
              <a:t>אתחול- נסמן את כל האובייקטים שיש אליהם מצביע מה</a:t>
            </a:r>
            <a:r>
              <a:rPr lang="en-US" sz="2400" dirty="0"/>
              <a:t> stack</a:t>
            </a:r>
            <a:r>
              <a:rPr lang="he-IL" sz="2400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sz="2400" dirty="0"/>
              <a:t>נסמן כל אובייקט שיש אליו הצבעה מאובייקט מסומן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sz="2400" dirty="0"/>
              <a:t>חזור ל-2 עד שלא מזהים אובייקטים שלא סומנו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sz="2400" dirty="0"/>
              <a:t>נמחק את כל האובייקטים שלא סומנו</a:t>
            </a:r>
          </a:p>
        </p:txBody>
      </p:sp>
      <p:sp>
        <p:nvSpPr>
          <p:cNvPr id="5" name="Cloud 4"/>
          <p:cNvSpPr/>
          <p:nvPr/>
        </p:nvSpPr>
        <p:spPr>
          <a:xfrm>
            <a:off x="81774" y="4620881"/>
            <a:ext cx="3512634" cy="1944720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אובייקטים נחוצים = אובייקטים שיש אליהם גישה מה</a:t>
            </a:r>
            <a:r>
              <a:rPr lang="en-US" sz="2000" dirty="0">
                <a:solidFill>
                  <a:schemeClr val="tx1"/>
                </a:solidFill>
              </a:rPr>
              <a:t> stack</a:t>
            </a:r>
            <a:r>
              <a:rPr lang="he-IL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ight Brace 6"/>
          <p:cNvSpPr/>
          <p:nvPr/>
        </p:nvSpPr>
        <p:spPr>
          <a:xfrm>
            <a:off x="10871960" y="3941728"/>
            <a:ext cx="501326" cy="117398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11255027" y="4373222"/>
            <a:ext cx="9107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Mark</a:t>
            </a:r>
            <a:endParaRPr lang="he-IL" sz="20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5442" y="5377926"/>
            <a:ext cx="123917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Sweep</a:t>
            </a:r>
            <a:endParaRPr lang="he-IL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6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Semi spaces</a:t>
            </a:r>
            <a:r>
              <a:rPr lang="he-IL" sz="2800" dirty="0"/>
              <a:t> – נחלק את הזיכרון ל2 חלקים: </a:t>
            </a:r>
            <a:r>
              <a:rPr lang="en-US" sz="2800" dirty="0"/>
              <a:t>from space, to space</a:t>
            </a:r>
          </a:p>
          <a:p>
            <a:pPr lvl="1">
              <a:buFont typeface="+mj-lt"/>
              <a:buAutoNum type="arabicPeriod"/>
            </a:pPr>
            <a:r>
              <a:rPr lang="en-US" sz="2600" dirty="0"/>
              <a:t>Mark</a:t>
            </a:r>
            <a:r>
              <a:rPr lang="he-IL" sz="2600" dirty="0"/>
              <a:t> (כמו באלגוריתם הקודם)</a:t>
            </a:r>
          </a:p>
          <a:p>
            <a:pPr lvl="1">
              <a:buFont typeface="+mj-lt"/>
              <a:buAutoNum type="arabicPeriod"/>
            </a:pPr>
            <a:r>
              <a:rPr lang="he-IL" sz="2600" dirty="0"/>
              <a:t>נעתיק ל</a:t>
            </a:r>
            <a:r>
              <a:rPr lang="en-US" sz="2600" dirty="0"/>
              <a:t>to space</a:t>
            </a:r>
            <a:r>
              <a:rPr lang="he-IL" sz="2600" dirty="0"/>
              <a:t> את האובייקטים הנחוצים</a:t>
            </a:r>
          </a:p>
          <a:p>
            <a:pPr lvl="1">
              <a:buFont typeface="+mj-lt"/>
              <a:buAutoNum type="arabicPeriod"/>
            </a:pPr>
            <a:r>
              <a:rPr lang="he-IL" sz="2600" dirty="0"/>
              <a:t>נחליף את תפקיד החצאים</a:t>
            </a:r>
            <a:endParaRPr lang="en-US" sz="2600" dirty="0"/>
          </a:p>
          <a:p>
            <a:pPr marL="0" indent="0">
              <a:buNone/>
            </a:pPr>
            <a:endParaRPr lang="he-IL" sz="2800" dirty="0"/>
          </a:p>
        </p:txBody>
      </p:sp>
      <p:sp>
        <p:nvSpPr>
          <p:cNvPr id="4" name="Rectangle 3"/>
          <p:cNvSpPr/>
          <p:nvPr/>
        </p:nvSpPr>
        <p:spPr>
          <a:xfrm>
            <a:off x="468351" y="3791415"/>
            <a:ext cx="1326995" cy="14162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From space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1795346" y="3791414"/>
            <a:ext cx="1326995" cy="14162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To space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576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7EDADD-E03E-4041-A261-B12B4309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 – 2016 מועד ב'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9A7D73-7638-4E7A-B06F-3EA40410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168" y="2190441"/>
            <a:ext cx="4330801" cy="3636511"/>
          </a:xfrm>
        </p:spPr>
        <p:txBody>
          <a:bodyPr>
            <a:normAutofit/>
          </a:bodyPr>
          <a:lstStyle/>
          <a:p>
            <a:r>
              <a:rPr lang="he-IL" sz="2000" dirty="0"/>
              <a:t>נתונה מערכת </a:t>
            </a:r>
            <a:r>
              <a:rPr lang="en-US" sz="2000" dirty="0"/>
              <a:t>garbage collection</a:t>
            </a:r>
            <a:r>
              <a:rPr lang="he-IL" sz="2000" dirty="0"/>
              <a:t> על ידי שיטת </a:t>
            </a:r>
            <a:r>
              <a:rPr lang="en-US" sz="2000" dirty="0"/>
              <a:t>semi-space</a:t>
            </a:r>
            <a:r>
              <a:rPr lang="he-IL" sz="2000" dirty="0"/>
              <a:t>. להלן תמונת הזיכרון לפני ביצוע איסוף הזבל. מהי תמונת הזיכרון לאחר הביצוע?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7BD0214-CD41-4CCB-8F28-3FECC37B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" y="2908119"/>
            <a:ext cx="70961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1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7EDADD-E03E-4041-A261-B12B4309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 – 2016 מועד ב' -פתרון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7BD0214-CD41-4CCB-8F28-3FECC37B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9" y="2450917"/>
            <a:ext cx="10943479" cy="3701687"/>
          </a:xfrm>
          <a:prstGeom prst="rect">
            <a:avLst/>
          </a:prstGeom>
        </p:spPr>
      </p:pic>
      <p:sp>
        <p:nvSpPr>
          <p:cNvPr id="6" name="אליפסה 5">
            <a:extLst>
              <a:ext uri="{FF2B5EF4-FFF2-40B4-BE49-F238E27FC236}">
                <a16:creationId xmlns:a16="http://schemas.microsoft.com/office/drawing/2014/main" id="{F9B0A899-9B56-46B8-B02E-E0ACEBC90033}"/>
              </a:ext>
            </a:extLst>
          </p:cNvPr>
          <p:cNvSpPr/>
          <p:nvPr/>
        </p:nvSpPr>
        <p:spPr>
          <a:xfrm>
            <a:off x="3331029" y="4310743"/>
            <a:ext cx="117566" cy="1436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75B6CBF0-1E7F-4E32-A543-6EE2625057ED}"/>
              </a:ext>
            </a:extLst>
          </p:cNvPr>
          <p:cNvSpPr/>
          <p:nvPr/>
        </p:nvSpPr>
        <p:spPr>
          <a:xfrm>
            <a:off x="3435534" y="3409406"/>
            <a:ext cx="117566" cy="1436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6C3382FC-595C-4CE9-A127-ED80050168D7}"/>
              </a:ext>
            </a:extLst>
          </p:cNvPr>
          <p:cNvSpPr/>
          <p:nvPr/>
        </p:nvSpPr>
        <p:spPr>
          <a:xfrm>
            <a:off x="3213463" y="5538652"/>
            <a:ext cx="117566" cy="1436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2EBC85C3-E085-44D7-A692-4F248D38A82B}"/>
              </a:ext>
            </a:extLst>
          </p:cNvPr>
          <p:cNvSpPr/>
          <p:nvPr/>
        </p:nvSpPr>
        <p:spPr>
          <a:xfrm>
            <a:off x="4454438" y="4441372"/>
            <a:ext cx="117566" cy="1436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E2A9B337-D216-4070-9C41-501F23AD4C90}"/>
              </a:ext>
            </a:extLst>
          </p:cNvPr>
          <p:cNvSpPr/>
          <p:nvPr/>
        </p:nvSpPr>
        <p:spPr>
          <a:xfrm>
            <a:off x="5656221" y="3605344"/>
            <a:ext cx="117566" cy="1436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283FE43E-7049-4A08-9424-9366CA54C610}"/>
              </a:ext>
            </a:extLst>
          </p:cNvPr>
          <p:cNvSpPr/>
          <p:nvPr/>
        </p:nvSpPr>
        <p:spPr>
          <a:xfrm>
            <a:off x="6165678" y="3644534"/>
            <a:ext cx="117566" cy="1436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DA206FF8-383B-4A13-99F0-ED9538E5FB0C}"/>
              </a:ext>
            </a:extLst>
          </p:cNvPr>
          <p:cNvSpPr/>
          <p:nvPr/>
        </p:nvSpPr>
        <p:spPr>
          <a:xfrm>
            <a:off x="5656224" y="4362996"/>
            <a:ext cx="117566" cy="1436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FF618-E6CE-4861-8FA4-15A26A7B4B7F}"/>
              </a:ext>
            </a:extLst>
          </p:cNvPr>
          <p:cNvSpPr txBox="1"/>
          <p:nvPr/>
        </p:nvSpPr>
        <p:spPr>
          <a:xfrm>
            <a:off x="3943350" y="2522357"/>
            <a:ext cx="18304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ACTIVE</a:t>
            </a:r>
            <a:endParaRPr lang="he-IL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807F2D-A2CE-4C70-8F9C-3AC0CDD9AEB6}"/>
              </a:ext>
            </a:extLst>
          </p:cNvPr>
          <p:cNvSpPr txBox="1"/>
          <p:nvPr/>
        </p:nvSpPr>
        <p:spPr>
          <a:xfrm>
            <a:off x="7753358" y="2546170"/>
            <a:ext cx="18304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INACTIVE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66721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557CCB-E427-403B-8BAA-BB71E92D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 – 2016 מועד ב' -פתרון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1B4781F-97EE-40C2-B001-02F4D29823F0}"/>
              </a:ext>
            </a:extLst>
          </p:cNvPr>
          <p:cNvSpPr/>
          <p:nvPr/>
        </p:nvSpPr>
        <p:spPr>
          <a:xfrm>
            <a:off x="1401974" y="2599509"/>
            <a:ext cx="9265930" cy="2926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25B2A08B-5314-4239-A0D9-899529C5310C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034939" y="2599509"/>
            <a:ext cx="0" cy="292608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מלבן 7">
            <a:extLst>
              <a:ext uri="{FF2B5EF4-FFF2-40B4-BE49-F238E27FC236}">
                <a16:creationId xmlns:a16="http://schemas.microsoft.com/office/drawing/2014/main" id="{4AFA5E2B-A3FE-43B7-A735-398AA972F4B1}"/>
              </a:ext>
            </a:extLst>
          </p:cNvPr>
          <p:cNvSpPr/>
          <p:nvPr/>
        </p:nvSpPr>
        <p:spPr>
          <a:xfrm>
            <a:off x="118692" y="3771899"/>
            <a:ext cx="1042988" cy="1414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stack</a:t>
            </a:r>
            <a:endParaRPr lang="he-IL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8EA888E-A851-4A25-A4B1-75DBD35647E7}"/>
              </a:ext>
            </a:extLst>
          </p:cNvPr>
          <p:cNvSpPr/>
          <p:nvPr/>
        </p:nvSpPr>
        <p:spPr>
          <a:xfrm>
            <a:off x="6044469" y="4743449"/>
            <a:ext cx="1042988" cy="782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  <a:endParaRPr lang="he-IL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1F5BB982-4543-4930-A5FD-203C5E284DE0}"/>
              </a:ext>
            </a:extLst>
          </p:cNvPr>
          <p:cNvSpPr/>
          <p:nvPr/>
        </p:nvSpPr>
        <p:spPr>
          <a:xfrm>
            <a:off x="7096986" y="4752973"/>
            <a:ext cx="1042988" cy="782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  <a:endParaRPr lang="he-IL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A9A5D88-7BC3-47DB-928F-E8528766A37D}"/>
              </a:ext>
            </a:extLst>
          </p:cNvPr>
          <p:cNvSpPr/>
          <p:nvPr/>
        </p:nvSpPr>
        <p:spPr>
          <a:xfrm>
            <a:off x="8159032" y="5082675"/>
            <a:ext cx="1042988" cy="442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  <a:endParaRPr lang="he-IL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3C811E8-E036-49BD-BD6C-F7F4982946DC}"/>
              </a:ext>
            </a:extLst>
          </p:cNvPr>
          <p:cNvSpPr/>
          <p:nvPr/>
        </p:nvSpPr>
        <p:spPr>
          <a:xfrm>
            <a:off x="9221078" y="4343400"/>
            <a:ext cx="1446826" cy="1191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D</a:t>
            </a:r>
            <a:endParaRPr lang="he-IL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8A9CFBDD-278F-4350-8588-9E9313527936}"/>
              </a:ext>
            </a:extLst>
          </p:cNvPr>
          <p:cNvSpPr/>
          <p:nvPr/>
        </p:nvSpPr>
        <p:spPr>
          <a:xfrm>
            <a:off x="5996851" y="4010026"/>
            <a:ext cx="542050" cy="739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I</a:t>
            </a:r>
            <a:endParaRPr lang="he-IL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4D26901B-CE66-48A7-89A9-9BD32C3F9FD4}"/>
              </a:ext>
            </a:extLst>
          </p:cNvPr>
          <p:cNvSpPr/>
          <p:nvPr/>
        </p:nvSpPr>
        <p:spPr>
          <a:xfrm>
            <a:off x="6539772" y="4200523"/>
            <a:ext cx="542050" cy="548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J</a:t>
            </a:r>
            <a:endParaRPr lang="he-IL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BF59A97B-E1AB-4C5D-BDBE-EC2C5B3C0B15}"/>
              </a:ext>
            </a:extLst>
          </p:cNvPr>
          <p:cNvSpPr/>
          <p:nvPr/>
        </p:nvSpPr>
        <p:spPr>
          <a:xfrm>
            <a:off x="8159032" y="4589213"/>
            <a:ext cx="1023930" cy="491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H</a:t>
            </a:r>
            <a:endParaRPr lang="he-IL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74A8AD-7BF7-4F15-AED0-04327F4B2DED}"/>
              </a:ext>
            </a:extLst>
          </p:cNvPr>
          <p:cNvSpPr txBox="1"/>
          <p:nvPr/>
        </p:nvSpPr>
        <p:spPr>
          <a:xfrm>
            <a:off x="7224755" y="2220653"/>
            <a:ext cx="18304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ACTIVE</a:t>
            </a:r>
            <a:endParaRPr lang="he-IL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EF2ACD-6189-4354-82CE-9FB891394318}"/>
              </a:ext>
            </a:extLst>
          </p:cNvPr>
          <p:cNvSpPr txBox="1"/>
          <p:nvPr/>
        </p:nvSpPr>
        <p:spPr>
          <a:xfrm>
            <a:off x="3014663" y="2220653"/>
            <a:ext cx="18304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INACTIVE</a:t>
            </a:r>
            <a:endParaRPr lang="he-IL" b="1" dirty="0"/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77623130-66D0-492D-B8C4-91A9700903FE}"/>
              </a:ext>
            </a:extLst>
          </p:cNvPr>
          <p:cNvCxnSpPr>
            <a:cxnSpLocks/>
          </p:cNvCxnSpPr>
          <p:nvPr/>
        </p:nvCxnSpPr>
        <p:spPr>
          <a:xfrm>
            <a:off x="1148239" y="3955045"/>
            <a:ext cx="5008823" cy="9842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A9DC75E0-46C8-47AC-A4D7-4BB215C1DB0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61680" y="4479131"/>
            <a:ext cx="6162159" cy="702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8A4981C7-9BA3-45D6-9FCD-347122BA2F2A}"/>
              </a:ext>
            </a:extLst>
          </p:cNvPr>
          <p:cNvCxnSpPr>
            <a:cxnSpLocks/>
          </p:cNvCxnSpPr>
          <p:nvPr/>
        </p:nvCxnSpPr>
        <p:spPr>
          <a:xfrm>
            <a:off x="1148239" y="5075907"/>
            <a:ext cx="7252811" cy="3874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800C28AE-D0BF-4493-8C36-5CA550A8C6B7}"/>
              </a:ext>
            </a:extLst>
          </p:cNvPr>
          <p:cNvCxnSpPr>
            <a:cxnSpLocks/>
          </p:cNvCxnSpPr>
          <p:nvPr/>
        </p:nvCxnSpPr>
        <p:spPr>
          <a:xfrm>
            <a:off x="6957170" y="4909302"/>
            <a:ext cx="52387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0F4E1E84-68FD-4A20-B332-AFF0767A3D72}"/>
              </a:ext>
            </a:extLst>
          </p:cNvPr>
          <p:cNvCxnSpPr>
            <a:cxnSpLocks/>
          </p:cNvCxnSpPr>
          <p:nvPr/>
        </p:nvCxnSpPr>
        <p:spPr>
          <a:xfrm flipH="1" flipV="1">
            <a:off x="6320281" y="4282762"/>
            <a:ext cx="2046546" cy="9051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D14DDB82-E724-4C33-A86C-4DEE211A7034}"/>
              </a:ext>
            </a:extLst>
          </p:cNvPr>
          <p:cNvCxnSpPr>
            <a:cxnSpLocks/>
          </p:cNvCxnSpPr>
          <p:nvPr/>
        </p:nvCxnSpPr>
        <p:spPr>
          <a:xfrm flipV="1">
            <a:off x="6367672" y="4635571"/>
            <a:ext cx="376682" cy="219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28E02238-C2B8-4345-8DA6-3B763D7009C3}"/>
              </a:ext>
            </a:extLst>
          </p:cNvPr>
          <p:cNvCxnSpPr>
            <a:cxnSpLocks/>
          </p:cNvCxnSpPr>
          <p:nvPr/>
        </p:nvCxnSpPr>
        <p:spPr>
          <a:xfrm>
            <a:off x="6392596" y="4052019"/>
            <a:ext cx="2554780" cy="63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מחבר חץ ישר 47">
            <a:extLst>
              <a:ext uri="{FF2B5EF4-FFF2-40B4-BE49-F238E27FC236}">
                <a16:creationId xmlns:a16="http://schemas.microsoft.com/office/drawing/2014/main" id="{708E56FE-88D0-47A8-8B4F-1314BA4C27F5}"/>
              </a:ext>
            </a:extLst>
          </p:cNvPr>
          <p:cNvCxnSpPr>
            <a:cxnSpLocks/>
          </p:cNvCxnSpPr>
          <p:nvPr/>
        </p:nvCxnSpPr>
        <p:spPr>
          <a:xfrm flipV="1">
            <a:off x="6810797" y="5418654"/>
            <a:ext cx="2890416" cy="999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666DA021-5528-47EF-B4F3-BE25E7900B91}"/>
              </a:ext>
            </a:extLst>
          </p:cNvPr>
          <p:cNvCxnSpPr>
            <a:cxnSpLocks/>
          </p:cNvCxnSpPr>
          <p:nvPr/>
        </p:nvCxnSpPr>
        <p:spPr>
          <a:xfrm flipH="1" flipV="1">
            <a:off x="6490588" y="4229000"/>
            <a:ext cx="2932668" cy="4285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6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מימוש קבצים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הקצאה רציפה</a:t>
            </a:r>
          </a:p>
          <a:p>
            <a:r>
              <a:rPr lang="he-IL" dirty="0"/>
              <a:t>רשימה משורשרת</a:t>
            </a:r>
            <a:endParaRPr lang="en-US" dirty="0"/>
          </a:p>
          <a:p>
            <a:r>
              <a:rPr lang="en-US" dirty="0"/>
              <a:t>FAT</a:t>
            </a:r>
            <a:endParaRPr lang="he-IL" dirty="0"/>
          </a:p>
          <a:p>
            <a:r>
              <a:rPr lang="en-US" dirty="0" err="1"/>
              <a:t>i</a:t>
            </a:r>
            <a:r>
              <a:rPr lang="en-US" dirty="0"/>
              <a:t>-node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6231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37998</TotalTime>
  <Words>1352</Words>
  <Application>Microsoft Office PowerPoint</Application>
  <PresentationFormat>מסך רחב</PresentationFormat>
  <Paragraphs>196</Paragraphs>
  <Slides>23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Courier New</vt:lpstr>
      <vt:lpstr>Wingdings 2</vt:lpstr>
      <vt:lpstr>Quotable</vt:lpstr>
      <vt:lpstr>Operating System Practice session 11</vt:lpstr>
      <vt:lpstr>Garbage Collection</vt:lpstr>
      <vt:lpstr>Garbage Collection</vt:lpstr>
      <vt:lpstr>Garbage Collection</vt:lpstr>
      <vt:lpstr>Garbage Collection</vt:lpstr>
      <vt:lpstr>תרגיל 4 – 2016 מועד ב'</vt:lpstr>
      <vt:lpstr>תרגיל 4 – 2016 מועד ב' -פתרון</vt:lpstr>
      <vt:lpstr>תרגיל 4 – 2016 מועד ב' -פתרון</vt:lpstr>
      <vt:lpstr>מימוש קבצים</vt:lpstr>
      <vt:lpstr>הקצאה רציפה</vt:lpstr>
      <vt:lpstr>הקצאה משורשרת</vt:lpstr>
      <vt:lpstr>FAT = FILE ALLOCATION TABLE</vt:lpstr>
      <vt:lpstr>חישובים</vt:lpstr>
      <vt:lpstr>תרגיל </vt:lpstr>
      <vt:lpstr>i-node</vt:lpstr>
      <vt:lpstr>i-node – שיטות הצבעה </vt:lpstr>
      <vt:lpstr>2015א 1ד</vt:lpstr>
      <vt:lpstr>2015א 1ד</vt:lpstr>
      <vt:lpstr>2016א 1ה</vt:lpstr>
      <vt:lpstr>2016א 1ה - פתרון</vt:lpstr>
      <vt:lpstr>2015ב 1ב</vt:lpstr>
      <vt:lpstr>2015ב 1ב</vt:lpstr>
      <vt:lpstr>נגמר התרגול...    שאלות?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Practice session 1</dc:title>
  <dc:creator>user</dc:creator>
  <cp:lastModifiedBy>עדן יבין</cp:lastModifiedBy>
  <cp:revision>654</cp:revision>
  <dcterms:created xsi:type="dcterms:W3CDTF">2017-03-22T14:00:41Z</dcterms:created>
  <dcterms:modified xsi:type="dcterms:W3CDTF">2020-06-18T07:01:31Z</dcterms:modified>
</cp:coreProperties>
</file>