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33"/>
  </p:notesMasterIdLst>
  <p:sldIdLst>
    <p:sldId id="256" r:id="rId2"/>
    <p:sldId id="270" r:id="rId3"/>
    <p:sldId id="271" r:id="rId4"/>
    <p:sldId id="312" r:id="rId5"/>
    <p:sldId id="296" r:id="rId6"/>
    <p:sldId id="311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13" r:id="rId28"/>
    <p:sldId id="314" r:id="rId29"/>
    <p:sldId id="287" r:id="rId30"/>
    <p:sldId id="290" r:id="rId31"/>
    <p:sldId id="275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97"/>
    <p:restoredTop sz="80396" autoAdjust="0"/>
  </p:normalViewPr>
  <p:slideViewPr>
    <p:cSldViewPr snapToGrid="0">
      <p:cViewPr varScale="1">
        <p:scale>
          <a:sx n="127" d="100"/>
          <a:sy n="127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89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7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80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QUANTOM = TIME SLICE</a:t>
            </a:r>
          </a:p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45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4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70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ו'.ניסן.תש"פ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3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8297"/>
          </a:xfrm>
        </p:spPr>
        <p:txBody>
          <a:bodyPr>
            <a:no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/>
              <a:t>אלגוריתמי תזמון</a:t>
            </a:r>
            <a:endParaRPr lang="en-US" sz="2800" dirty="0"/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/>
              <a:t>תקשורת בין תהליכים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68576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4: P0 is next in the queue, P0 is running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P2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6963509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7586506" y="608747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673735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27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5: P0 finished its CPU cycles and accesses disk 2 – will enter IO mode for 2 cycles (disk2).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RR will select the next in the queue.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7586505" y="5681448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7586506" y="608747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6963509" y="644552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724063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19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6: PO is accessing disk2, P1 accessing disk 3.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cannot access disk2 so it is in BLOCKED mode.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process is running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7586505" y="5681448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7586506" y="608747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7586505" y="6472474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3265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38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7: P0 and P1 finished at the same time. Tiebreaker – P0 wins.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now can access disk2 and can enter IO mode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P0 -&gt; 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8209502" y="5681448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8209501" y="6108503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7586505" y="6472474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17893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700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8: P0 still running, P1 still waiting, P2 still in IO.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P0 -&gt; P1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8209502" y="5681448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8209501" y="6108503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7586505" y="6472474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918066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19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9: P1 is running. P0 enters IO mode for disk3. P2 is ready in the queue.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P1 -&gt; 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8832498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8209501" y="6108503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8209500" y="644661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076404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76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10: P0 still in IO.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 finished with CPU and enters IO for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is running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8832498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8832497" y="6074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8209500" y="644661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86438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19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11: P2 finished with CPU, needs access to disk2. But P1 is using disk2 so it enters BLOCKED mode (again)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8832498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8832497" y="6074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8832496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28566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38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12: P0 and P1 finished with their disks at the same time. Tiebreaker – P0 wins (P1 will wait).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can now access disk2 and enters IO mode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P0 -&gt; 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9455493" y="5689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8832496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559362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700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13: P0 still running, P1 still waiting, P2 still in IO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P0 -&gt; P1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9455493" y="5689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8832496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יעילות המערכת - תזכורת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7095" y="2222287"/>
                <a:ext cx="10956191" cy="445122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= ההסתברות של התהליך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/>
                  <a:t>להיות חסום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= ההסתברות שתהליך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ירוץ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sz="2000" dirty="0"/>
                  <a:t> = ההסתברות שתהליך </a:t>
                </a:r>
                <a:r>
                  <a:rPr lang="en-US" sz="2000" dirty="0" err="1"/>
                  <a:t>i</a:t>
                </a:r>
                <a:r>
                  <a:rPr lang="he-IL" sz="2000" dirty="0"/>
                  <a:t> ירצה לרוץ</a:t>
                </a:r>
              </a:p>
              <a:p>
                <a:endParaRPr lang="he-IL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he-IL" sz="2000" dirty="0"/>
                  <a:t>דרך חישוב הסתברותית, למשל עבור 3 תהליכים: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∗{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he-I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095" y="2222287"/>
                <a:ext cx="10956191" cy="44512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2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98792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19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14: P2 finishes IO and enters the queue after P0.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slice is over, now P1 runs.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P1 -&gt; P0 -&gt; P2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9455493" y="5689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9455491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443480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700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15: P1 still running, P0 and P2 waiting in the queue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P1 -&gt; P0 -&gt; P2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9455493" y="5689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9455491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320017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95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29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195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16: Time slice over. P0 is running, P1 to the back of the queue.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P0 -&gt; P2 -&gt;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9455493" y="5689547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9455491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00709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95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29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38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17: P0 is done with CPU and now accesses disk2, enters IO mode.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in the queue is P2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P2 -&gt;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10078488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9455491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45600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95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29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38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18: P2 finishes its IO, waits for disk2 in BLOCKED mode.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 is running now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10078488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9455492" y="6096852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10078487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1348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95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29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656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19: P0 is done. So P2 is free to take disk2 and enter IO mode.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 finishes with CPU and wants access to disk2 which is unavailable – and enters BLOCKED mode.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10078488" y="6045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10078488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70511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95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29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r>
                        <a:rPr lang="he-IL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r>
                        <a:rPr lang="he-IL" dirty="0" err="1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695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20-24: When P2 finishes with disk2 – P1 can enter IO mode for 2 cycles and finish.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runs 1 cycle on the CPU and access disk3 without problem.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390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10078488" y="6045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4F91-0AA9-D646-A5F5-B2CEBEE935B8}"/>
              </a:ext>
            </a:extLst>
          </p:cNvPr>
          <p:cNvSpPr/>
          <p:nvPr/>
        </p:nvSpPr>
        <p:spPr>
          <a:xfrm>
            <a:off x="10078488" y="643094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5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60697"/>
              </p:ext>
            </p:extLst>
          </p:nvPr>
        </p:nvGraphicFramePr>
        <p:xfrm>
          <a:off x="1151178" y="2789752"/>
          <a:ext cx="10463879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3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2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3244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7680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CB10EA-EB98-0D40-9C6D-6634D958C364}"/>
              </a:ext>
            </a:extLst>
          </p:cNvPr>
          <p:cNvSpPr txBox="1"/>
          <p:nvPr/>
        </p:nvSpPr>
        <p:spPr>
          <a:xfrm>
            <a:off x="160773" y="447188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151178" y="2789752"/>
          <a:ext cx="10463879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3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65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2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7349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429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883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121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תקשורת בין תהליכים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9770"/>
          </a:xfrm>
        </p:spPr>
        <p:txBody>
          <a:bodyPr>
            <a:normAutofit/>
          </a:bodyPr>
          <a:lstStyle/>
          <a:p>
            <a:r>
              <a:rPr lang="en-US" sz="2400" dirty="0"/>
              <a:t>Signals</a:t>
            </a:r>
            <a:r>
              <a:rPr lang="he-IL" sz="2400" dirty="0"/>
              <a:t> (</a:t>
            </a:r>
            <a:r>
              <a:rPr lang="en-US" sz="2400" dirty="0"/>
              <a:t>Linux</a:t>
            </a:r>
            <a:r>
              <a:rPr lang="he-IL" sz="2400" dirty="0"/>
              <a:t>)</a:t>
            </a:r>
          </a:p>
          <a:p>
            <a:pPr lvl="1"/>
            <a:r>
              <a:rPr lang="en-US" sz="2000" dirty="0"/>
              <a:t>Software interrupt</a:t>
            </a:r>
            <a:r>
              <a:rPr lang="he-IL" sz="2000" dirty="0"/>
              <a:t> – תהליך </a:t>
            </a:r>
            <a:r>
              <a:rPr lang="en-US" sz="2000" dirty="0"/>
              <a:t>A</a:t>
            </a:r>
            <a:r>
              <a:rPr lang="he-IL" sz="2000" dirty="0"/>
              <a:t> שולח "פסיקה" לתהליך </a:t>
            </a:r>
            <a:r>
              <a:rPr lang="en-US" sz="2000" dirty="0"/>
              <a:t>B</a:t>
            </a:r>
            <a:r>
              <a:rPr lang="he-IL" sz="2000" dirty="0"/>
              <a:t>. פסיקה זו היא ערך מספרי (קוד הפסיקה/מזהה). תהליך </a:t>
            </a:r>
            <a:r>
              <a:rPr lang="en-US" sz="2000" dirty="0"/>
              <a:t>B</a:t>
            </a:r>
            <a:r>
              <a:rPr lang="he-IL" sz="2000" dirty="0"/>
              <a:t> יכול להגדיר לכל קוד פרוצדורה מטפלת.</a:t>
            </a:r>
          </a:p>
          <a:p>
            <a:pPr lvl="2"/>
            <a:r>
              <a:rPr lang="en-US" sz="1800" dirty="0"/>
              <a:t>Signal(SIGINT, Handler)</a:t>
            </a:r>
            <a:r>
              <a:rPr lang="he-IL" sz="1800" dirty="0"/>
              <a:t> – פעולה בה תהליך </a:t>
            </a:r>
            <a:r>
              <a:rPr lang="he-IL" sz="1800" b="1" dirty="0"/>
              <a:t>מגדיר</a:t>
            </a:r>
            <a:r>
              <a:rPr lang="he-IL" sz="1800" dirty="0"/>
              <a:t> מהי הפרוצדורה אשר מטפלת בסיגנל מסוים במידה וישלח אליו.</a:t>
            </a:r>
            <a:endParaRPr lang="en-US" sz="1800" dirty="0"/>
          </a:p>
          <a:p>
            <a:pPr lvl="2"/>
            <a:r>
              <a:rPr lang="en-US" sz="1800" dirty="0"/>
              <a:t>Kill(PID, SIGINT)</a:t>
            </a:r>
            <a:r>
              <a:rPr lang="he-IL" sz="1800" dirty="0"/>
              <a:t> – </a:t>
            </a:r>
            <a:r>
              <a:rPr lang="he-IL" sz="1800" b="1" dirty="0"/>
              <a:t>שליחת הסיגנל </a:t>
            </a:r>
            <a:r>
              <a:rPr lang="he-IL" sz="1800" dirty="0"/>
              <a:t>(בעל הערך </a:t>
            </a:r>
            <a:r>
              <a:rPr lang="en-US" sz="1800" dirty="0"/>
              <a:t>SIGINT</a:t>
            </a:r>
            <a:r>
              <a:rPr lang="he-IL" sz="1800" dirty="0"/>
              <a:t>) מתהליך כלשהו לתהליך </a:t>
            </a:r>
            <a:r>
              <a:rPr lang="en-US" sz="1800" dirty="0"/>
              <a:t>PID</a:t>
            </a:r>
            <a:r>
              <a:rPr lang="he-IL" sz="1800" dirty="0"/>
              <a:t> .</a:t>
            </a:r>
          </a:p>
          <a:p>
            <a:pPr lvl="1"/>
            <a:r>
              <a:rPr lang="he-IL" sz="2000" dirty="0"/>
              <a:t>מה קורה במידה ונשלח סיגנל לתהליך אשר לא הגדיר את הפרוצדורה עבור הפסיקה SIGINT?</a:t>
            </a:r>
          </a:p>
          <a:p>
            <a:pPr lvl="2"/>
            <a:r>
              <a:rPr lang="he-IL" sz="1800" dirty="0"/>
              <a:t>SIGINT – </a:t>
            </a:r>
            <a:r>
              <a:rPr lang="en-US" sz="1800" dirty="0"/>
              <a:t>Interrupt</a:t>
            </a:r>
            <a:r>
              <a:rPr lang="he-IL" sz="1800" dirty="0"/>
              <a:t> – בדרך כלל באמצעות המקלדת (</a:t>
            </a:r>
            <a:r>
              <a:rPr lang="en-US" sz="1800" dirty="0" err="1"/>
              <a:t>Ctrl+C</a:t>
            </a:r>
            <a:r>
              <a:rPr lang="he-IL" sz="1800" dirty="0"/>
              <a:t>) אבל ניתן לשלוח אותו באמצעות </a:t>
            </a:r>
            <a:r>
              <a:rPr lang="en-US" sz="1800" dirty="0"/>
              <a:t>kill(2)</a:t>
            </a:r>
            <a:r>
              <a:rPr lang="he-IL" sz="1800" dirty="0"/>
              <a:t>.</a:t>
            </a:r>
          </a:p>
          <a:p>
            <a:pPr lvl="2"/>
            <a:r>
              <a:rPr lang="he-IL" sz="1800" dirty="0"/>
              <a:t>אם לא הוגדרה פרוצדורה – </a:t>
            </a:r>
            <a:r>
              <a:rPr lang="he-IL" sz="1800" dirty="0" err="1"/>
              <a:t>נקראית</a:t>
            </a:r>
            <a:r>
              <a:rPr lang="he-IL" sz="1800" dirty="0"/>
              <a:t> הפרוצדורה </a:t>
            </a:r>
            <a:r>
              <a:rPr lang="he-IL" sz="1800" dirty="0" err="1"/>
              <a:t>הדיפולטיבית</a:t>
            </a:r>
            <a:r>
              <a:rPr lang="he-IL" sz="1800" dirty="0"/>
              <a:t> של מערכת ההפעלה (להרוג את </a:t>
            </a:r>
            <a:r>
              <a:rPr lang="he-IL" sz="1800" dirty="0" err="1"/>
              <a:t>הפרוסס</a:t>
            </a:r>
            <a:r>
              <a:rPr lang="he-IL" sz="1800" dirty="0"/>
              <a:t>)</a:t>
            </a:r>
          </a:p>
          <a:p>
            <a:pPr lvl="1"/>
            <a:r>
              <a:rPr lang="he-IL" sz="2000" dirty="0"/>
              <a:t>הרצת הפרוצדורה מהווה מעין </a:t>
            </a:r>
            <a:r>
              <a:rPr lang="en-US" sz="2000" dirty="0"/>
              <a:t>context switch</a:t>
            </a:r>
            <a:r>
              <a:rPr lang="he-IL" sz="2000" dirty="0"/>
              <a:t> עבור התהליך שהגדיר אותה.</a:t>
            </a:r>
          </a:p>
        </p:txBody>
      </p:sp>
    </p:spTree>
    <p:extLst>
      <p:ext uri="{BB962C8B-B14F-4D97-AF65-F5344CB8AC3E}">
        <p14:creationId xmlns:p14="http://schemas.microsoft.com/office/powerpoint/2010/main" val="3359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3611" y="1804964"/>
            <a:ext cx="10726514" cy="32480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בזמן 0 מגיעים שלושה תהליכים למערכת. נתון:</a:t>
            </a:r>
            <a:endParaRPr lang="en-US" dirty="0"/>
          </a:p>
          <a:p>
            <a:pPr lvl="0"/>
            <a:r>
              <a:rPr lang="he-IL" dirty="0"/>
              <a:t>תהליך 1 עסוק 40% מהזמן בכתיבה למדפסת.</a:t>
            </a:r>
            <a:endParaRPr lang="en-US" dirty="0"/>
          </a:p>
          <a:p>
            <a:pPr lvl="0"/>
            <a:r>
              <a:rPr lang="he-IL" dirty="0"/>
              <a:t>תהליך 2 עסוק 25% מהזמן בכתיבה לדיסק </a:t>
            </a:r>
            <a:r>
              <a:rPr lang="en-US" dirty="0"/>
              <a:t>C</a:t>
            </a:r>
            <a:r>
              <a:rPr lang="he-IL" dirty="0"/>
              <a:t>.</a:t>
            </a:r>
            <a:endParaRPr lang="en-US" dirty="0"/>
          </a:p>
          <a:p>
            <a:pPr lvl="0"/>
            <a:r>
              <a:rPr lang="he-IL" dirty="0"/>
              <a:t>תהליך 3 עסוק 50% מהזמן בקריאה מהדיסק </a:t>
            </a:r>
            <a:r>
              <a:rPr lang="en-US" dirty="0"/>
              <a:t>D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כאשר שלושת התהליכים פעילים במערכת, איזה אחוז מהזמן כל תהליך במצב</a:t>
            </a:r>
            <a:r>
              <a:rPr lang="en-US" dirty="0"/>
              <a:t> ready, running, blocked </a:t>
            </a:r>
            <a:r>
              <a:rPr lang="he-IL" dirty="0"/>
              <a:t>? (השלימי את הטבלה)</a:t>
            </a: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1CFE7E8-7EA9-4830-B5D5-15789B68A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68645"/>
              </p:ext>
            </p:extLst>
          </p:nvPr>
        </p:nvGraphicFramePr>
        <p:xfrm>
          <a:off x="6095999" y="4749842"/>
          <a:ext cx="5598694" cy="204537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20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554">
                  <a:extLst>
                    <a:ext uri="{9D8B030D-6E8A-4147-A177-3AD203B41FA5}">
                      <a16:colId xmlns:a16="http://schemas.microsoft.com/office/drawing/2014/main" val="2864267421"/>
                    </a:ext>
                  </a:extLst>
                </a:gridCol>
              </a:tblGrid>
              <a:tr h="49668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תהליך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זמן ב-</a:t>
                      </a:r>
                      <a:r>
                        <a:rPr lang="en-US" sz="2000" dirty="0">
                          <a:effectLst/>
                        </a:rPr>
                        <a:t>blocked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Running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</a:t>
                      </a:r>
                      <a:r>
                        <a:rPr lang="he-IL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תרגיל 3 : </a:t>
            </a:r>
            <a:r>
              <a:rPr lang="he-IL" dirty="0"/>
              <a:t>תקשורת בין תהליכים (בוחן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826" y="2074030"/>
            <a:ext cx="6551009" cy="1495674"/>
          </a:xfrm>
        </p:spPr>
        <p:txBody>
          <a:bodyPr>
            <a:normAutofit/>
          </a:bodyPr>
          <a:lstStyle/>
          <a:p>
            <a:r>
              <a:rPr lang="he-IL" dirty="0"/>
              <a:t>נתון קטע הקוד הבא: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28644" y="1989621"/>
            <a:ext cx="428492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Void f(){</a:t>
            </a:r>
          </a:p>
          <a:p>
            <a:pPr algn="l" rtl="0"/>
            <a:r>
              <a:rPr lang="en-US" dirty="0"/>
              <a:t>	print (“f,”);</a:t>
            </a:r>
          </a:p>
          <a:p>
            <a:pPr algn="l" rtl="0"/>
            <a:r>
              <a:rPr lang="en-US" dirty="0"/>
              <a:t>	kill(2, SIGINT);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P1(){</a:t>
            </a:r>
          </a:p>
          <a:p>
            <a:pPr algn="l" rtl="0"/>
            <a:r>
              <a:rPr lang="en-US" dirty="0"/>
              <a:t>	signal(1,f);</a:t>
            </a:r>
          </a:p>
          <a:p>
            <a:pPr algn="l" rtl="0"/>
            <a:r>
              <a:rPr lang="en-US" dirty="0"/>
              <a:t>	while(!ProcessAlive(2));</a:t>
            </a:r>
          </a:p>
          <a:p>
            <a:pPr algn="l" rtl="0"/>
            <a:r>
              <a:rPr lang="en-US" dirty="0"/>
              <a:t>	while(ProcessAlive(2));</a:t>
            </a:r>
          </a:p>
          <a:p>
            <a:pPr algn="l" rtl="0"/>
            <a:r>
              <a:rPr lang="en-US" dirty="0"/>
              <a:t>	print(“p1 done,”);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595317" y="1989621"/>
            <a:ext cx="428492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Void g(){</a:t>
            </a:r>
          </a:p>
          <a:p>
            <a:pPr algn="l" rtl="0"/>
            <a:r>
              <a:rPr lang="en-US" dirty="0"/>
              <a:t>	print (“g,”);</a:t>
            </a:r>
          </a:p>
          <a:p>
            <a:pPr algn="l" rtl="0"/>
            <a:r>
              <a:rPr lang="en-US" dirty="0"/>
              <a:t>	kill(1,1);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P2(){</a:t>
            </a:r>
          </a:p>
          <a:p>
            <a:pPr algn="l" rtl="0"/>
            <a:r>
              <a:rPr lang="en-US" dirty="0"/>
              <a:t>	signal(1,g);</a:t>
            </a:r>
          </a:p>
          <a:p>
            <a:pPr algn="l" rtl="0"/>
            <a:r>
              <a:rPr lang="en-US" dirty="0"/>
              <a:t>	while(!ProcessAlive(1));</a:t>
            </a:r>
          </a:p>
          <a:p>
            <a:pPr algn="l" rtl="0"/>
            <a:r>
              <a:rPr lang="en-US" dirty="0"/>
              <a:t>	kill(1,1);</a:t>
            </a:r>
          </a:p>
          <a:p>
            <a:pPr algn="l" rtl="0"/>
            <a:r>
              <a:rPr lang="en-US" dirty="0"/>
              <a:t>	while(ProcessAlive(1));</a:t>
            </a:r>
          </a:p>
          <a:p>
            <a:pPr algn="l" rtl="0"/>
            <a:r>
              <a:rPr lang="en-US" dirty="0"/>
              <a:t>	print(“p2 done,”);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363579" y="5405941"/>
            <a:ext cx="10482256" cy="18743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/>
              <a:t>קריאת המערכת </a:t>
            </a:r>
            <a:r>
              <a:rPr lang="en-US" dirty="0" err="1"/>
              <a:t>ProcessAlive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)</a:t>
            </a:r>
            <a:r>
              <a:rPr lang="he-IL" dirty="0"/>
              <a:t> מחזירה </a:t>
            </a:r>
            <a:r>
              <a:rPr lang="en-US" dirty="0"/>
              <a:t>true</a:t>
            </a:r>
            <a:r>
              <a:rPr lang="he-IL" dirty="0"/>
              <a:t> אם תהליך עם </a:t>
            </a:r>
            <a:r>
              <a:rPr lang="en-US" dirty="0" err="1"/>
              <a:t>pid</a:t>
            </a:r>
            <a:r>
              <a:rPr lang="he-IL" dirty="0"/>
              <a:t> נתון קיים במערכת וטרם סיים את ריצתו. תהליך עם </a:t>
            </a:r>
            <a:r>
              <a:rPr lang="en-US" dirty="0" err="1"/>
              <a:t>pid</a:t>
            </a:r>
            <a:r>
              <a:rPr lang="en-US" dirty="0"/>
              <a:t>=1</a:t>
            </a:r>
            <a:r>
              <a:rPr lang="he-IL" dirty="0"/>
              <a:t> מריץ את </a:t>
            </a:r>
            <a:r>
              <a:rPr lang="en-US" dirty="0"/>
              <a:t>P1</a:t>
            </a:r>
            <a:r>
              <a:rPr lang="he-IL" dirty="0"/>
              <a:t> ותהליך עם </a:t>
            </a:r>
            <a:r>
              <a:rPr lang="en-US" dirty="0" err="1"/>
              <a:t>pid</a:t>
            </a:r>
            <a:r>
              <a:rPr lang="en-US" dirty="0"/>
              <a:t>=2</a:t>
            </a:r>
            <a:r>
              <a:rPr lang="he-IL" dirty="0"/>
              <a:t> מריץ את </a:t>
            </a:r>
            <a:r>
              <a:rPr lang="en-US" dirty="0"/>
              <a:t>P2</a:t>
            </a:r>
            <a:r>
              <a:rPr lang="he-IL" dirty="0"/>
              <a:t>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/>
              <a:t>מה יהיה הפלט של הקוד? 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>
                <a:solidFill>
                  <a:srgbClr val="FF0000"/>
                </a:solidFill>
              </a:rPr>
              <a:t>תשובה: </a:t>
            </a:r>
            <a:r>
              <a:rPr lang="en-US" dirty="0">
                <a:solidFill>
                  <a:srgbClr val="FF0000"/>
                </a:solidFill>
              </a:rPr>
              <a:t> f, p1 done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960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– תרגיל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307" y="3332681"/>
            <a:ext cx="10726514" cy="32480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1CFE7E8-7EA9-4830-B5D5-15789B68A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73869"/>
              </p:ext>
            </p:extLst>
          </p:nvPr>
        </p:nvGraphicFramePr>
        <p:xfrm>
          <a:off x="7493618" y="2302799"/>
          <a:ext cx="4609172" cy="164335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9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817">
                  <a:extLst>
                    <a:ext uri="{9D8B030D-6E8A-4147-A177-3AD203B41FA5}">
                      <a16:colId xmlns:a16="http://schemas.microsoft.com/office/drawing/2014/main" val="2864267421"/>
                    </a:ext>
                  </a:extLst>
                </a:gridCol>
              </a:tblGrid>
              <a:tr h="82635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תהליך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זמן ב-</a:t>
                      </a:r>
                      <a:r>
                        <a:rPr lang="en-US" sz="1600" dirty="0">
                          <a:effectLst/>
                        </a:rPr>
                        <a:t>blocked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Running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he-IL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13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0.4125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0.2626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7ED53C-D448-40AD-8C21-C10FB9BBBC98}"/>
                  </a:ext>
                </a:extLst>
              </p:cNvPr>
              <p:cNvSpPr/>
              <p:nvPr/>
            </p:nvSpPr>
            <p:spPr>
              <a:xfrm>
                <a:off x="-1239762" y="2302799"/>
                <a:ext cx="10255642" cy="3993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𝟕𝟓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𝟐𝟓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𝟕𝟓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𝑹𝒆𝒂𝒅𝒚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6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𝟕𝟓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𝟔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𝟔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𝟒𝟏𝟐𝟓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𝑹𝒆𝒂𝒅𝒚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𝟒𝟏𝟐𝟓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𝟑𝟑𝟕𝟓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6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𝟔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𝟕𝟓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𝟔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𝟕𝟓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𝟐𝟑𝟕𝟓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𝑹𝒆𝒂𝒅𝒚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𝟐𝟑𝟕𝟓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𝟐𝟔𝟐𝟓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7ED53C-D448-40AD-8C21-C10FB9BBB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9762" y="2302799"/>
                <a:ext cx="10255642" cy="3993594"/>
              </a:xfrm>
              <a:prstGeom prst="rect">
                <a:avLst/>
              </a:prstGeo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2: תזמון (מבחן 2017)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CC15C-C424-4F10-90B2-41A5B7FD3348}"/>
              </a:ext>
            </a:extLst>
          </p:cNvPr>
          <p:cNvSpPr/>
          <p:nvPr/>
        </p:nvSpPr>
        <p:spPr>
          <a:xfrm>
            <a:off x="1315844" y="2205937"/>
            <a:ext cx="10066154" cy="385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300"/>
              </a:spcAft>
              <a:buSzPts val="1300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אינטראקטיבית מריצה את אלגוריתם התזמון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 robin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2. במערכת 3 תהליכים המבצעים את הריצות הבאות: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רשום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CPU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הכוונה היא שהתהליך מבצע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פעולות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cycles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על ה-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גישה לדיסק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לוקחת 2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cycles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וגישה לדיסק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לוקחת 3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cycles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מלאו את הטבלה הבאה – יש לרשום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עבור תהליך רץ,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עבור תהליך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עבור תהליך חסום, ו-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עבור תהליך ממתין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ready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תהליך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מגיע בזמן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במקרה הצורך, שיברו שוויון על פי אינדקס נמוך.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cs typeface="Arial" panose="020B0604020202020204" pitchFamily="34" charset="0"/>
              </a:rPr>
              <a:t>במקרה ושני תהליכים מנסים לגשת לאותו הדיסק – שיברו שוויון על פי אינדקס נמוך, או מי שחיכה לדיסק קודם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501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5097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0: P0 is doing 2 out of 3 CPU cycles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P0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6963509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408663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1: P0 still running, P1 joins the queue and is waiting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P0 -&gt; P1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6963509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985710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0449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2: P1 is next to run, P0 is after, and P2 joins the queue.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P1 -&gt; P0 -&gt; P2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6963509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6963508" y="608747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36035"/>
              </p:ext>
            </p:extLst>
          </p:nvPr>
        </p:nvGraphicFramePr>
        <p:xfrm>
          <a:off x="462225" y="2789752"/>
          <a:ext cx="11152832" cy="2741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0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1124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853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04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8702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P0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13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52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07864-948A-9843-8681-8C56729AA1FB}"/>
              </a:ext>
            </a:extLst>
          </p:cNvPr>
          <p:cNvSpPr txBox="1"/>
          <p:nvPr/>
        </p:nvSpPr>
        <p:spPr>
          <a:xfrm>
            <a:off x="6095999" y="5702476"/>
            <a:ext cx="637065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 CPU, disk2, 2 CPU, disk3,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 CPU, disk3, 1 CPU, disk2, 3 CPU, disk2</a:t>
            </a:r>
          </a:p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 CPU, disk2, 1 CPU, disk2, 1 CPU, disk2, 1 CPU, disk3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DB20-9BFE-6346-8AE2-2102DE31472D}"/>
              </a:ext>
            </a:extLst>
          </p:cNvPr>
          <p:cNvSpPr txBox="1"/>
          <p:nvPr/>
        </p:nvSpPr>
        <p:spPr>
          <a:xfrm>
            <a:off x="176955" y="292216"/>
            <a:ext cx="5992734" cy="1363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3: P1 is running. When it finishes the CPU cycles, it will access the disk and will not require time in the RR and will enter IO mode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599AD-6621-5347-B0BF-4BCFA04D1063}"/>
              </a:ext>
            </a:extLst>
          </p:cNvPr>
          <p:cNvSpPr txBox="1"/>
          <p:nvPr/>
        </p:nvSpPr>
        <p:spPr>
          <a:xfrm>
            <a:off x="8280297" y="1740518"/>
            <a:ext cx="3697338" cy="726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 Queue: P1 -&gt; P0 -&gt; P2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9B6B5-75BC-BF40-AEE6-493DB259AFD1}"/>
              </a:ext>
            </a:extLst>
          </p:cNvPr>
          <p:cNvSpPr/>
          <p:nvPr/>
        </p:nvSpPr>
        <p:spPr>
          <a:xfrm>
            <a:off x="6963509" y="5702476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E9DDA-6789-1648-914B-134577C1C4AC}"/>
              </a:ext>
            </a:extLst>
          </p:cNvPr>
          <p:cNvSpPr/>
          <p:nvPr/>
        </p:nvSpPr>
        <p:spPr>
          <a:xfrm>
            <a:off x="6963508" y="6087475"/>
            <a:ext cx="622997" cy="4270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12332</TotalTime>
  <Words>3346</Words>
  <Application>Microsoft Macintosh PowerPoint</Application>
  <PresentationFormat>Widescreen</PresentationFormat>
  <Paragraphs>1244</Paragraphs>
  <Slides>31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Gisha</vt:lpstr>
      <vt:lpstr>Times New Roman</vt:lpstr>
      <vt:lpstr>Wingdings 2</vt:lpstr>
      <vt:lpstr>Quotable</vt:lpstr>
      <vt:lpstr>Operating System Practice session 3</vt:lpstr>
      <vt:lpstr>יעילות המערכת - תזכורת</vt:lpstr>
      <vt:lpstr>תרגיל 1</vt:lpstr>
      <vt:lpstr>פתרון – תרגיל 1</vt:lpstr>
      <vt:lpstr>תרגיל 2: תזמון (מבחן 2017)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תרגיל 2</vt:lpstr>
      <vt:lpstr>פתרון – תרגיל 2</vt:lpstr>
      <vt:lpstr>פתרון – תרגיל 2</vt:lpstr>
      <vt:lpstr>תקשורת בין תהליכים</vt:lpstr>
      <vt:lpstr>תרגיל 3 : תקשורת בין תהליכים (בוחן 2015)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Microsoft Office User</cp:lastModifiedBy>
  <cp:revision>176</cp:revision>
  <dcterms:created xsi:type="dcterms:W3CDTF">2017-03-22T14:00:41Z</dcterms:created>
  <dcterms:modified xsi:type="dcterms:W3CDTF">2020-03-31T18:34:27Z</dcterms:modified>
</cp:coreProperties>
</file>