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20"/>
  </p:notesMasterIdLst>
  <p:sldIdLst>
    <p:sldId id="256" r:id="rId2"/>
    <p:sldId id="283" r:id="rId3"/>
    <p:sldId id="289" r:id="rId4"/>
    <p:sldId id="281" r:id="rId5"/>
    <p:sldId id="278" r:id="rId6"/>
    <p:sldId id="279" r:id="rId7"/>
    <p:sldId id="285" r:id="rId8"/>
    <p:sldId id="287" r:id="rId9"/>
    <p:sldId id="292" r:id="rId10"/>
    <p:sldId id="293" r:id="rId11"/>
    <p:sldId id="294" r:id="rId12"/>
    <p:sldId id="295" r:id="rId13"/>
    <p:sldId id="297" r:id="rId14"/>
    <p:sldId id="298" r:id="rId15"/>
    <p:sldId id="277" r:id="rId16"/>
    <p:sldId id="282" r:id="rId17"/>
    <p:sldId id="288" r:id="rId18"/>
    <p:sldId id="275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06"/>
    <p:restoredTop sz="80718" autoAdjust="0"/>
  </p:normalViewPr>
  <p:slideViewPr>
    <p:cSldViewPr snapToGrid="0">
      <p:cViewPr varScale="1">
        <p:scale>
          <a:sx n="105" d="100"/>
          <a:sy n="105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193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197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750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50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073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חשוב מאוד לכתוב בצורה כזאת במבחן!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6912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6381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משאב</a:t>
            </a:r>
            <a:r>
              <a:rPr lang="he-IL" baseline="0" dirty="0"/>
              <a:t> משותף - </a:t>
            </a:r>
            <a:r>
              <a:rPr lang="en-US" sz="1200" dirty="0" err="1"/>
              <a:t>lTarget</a:t>
            </a:r>
            <a:endParaRPr lang="he-IL" dirty="0"/>
          </a:p>
          <a:p>
            <a:r>
              <a:rPr lang="he-IL" dirty="0"/>
              <a:t>עד שורה 9 (לא כולל)</a:t>
            </a:r>
            <a:r>
              <a:rPr lang="he-IL" baseline="0" dirty="0"/>
              <a:t> לא נוגעים בכלל במשאב המשותף, לכן לא ייתכנו בשורות 1-8 </a:t>
            </a:r>
            <a:r>
              <a:rPr lang="he-IL" baseline="0" dirty="0" err="1"/>
              <a:t>מירוצים</a:t>
            </a: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025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45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75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86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573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69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04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משאבים</a:t>
            </a:r>
            <a:r>
              <a:rPr lang="he-IL" baseline="0" dirty="0"/>
              <a:t> משותפים:</a:t>
            </a:r>
          </a:p>
          <a:p>
            <a:pPr lvl="0" algn="l" rtl="0"/>
            <a:r>
              <a:rPr lang="en-US" dirty="0"/>
              <a:t>int[] sorted</a:t>
            </a:r>
          </a:p>
          <a:p>
            <a:pPr lvl="0" algn="l" rtl="0"/>
            <a:r>
              <a:rPr lang="en-US" dirty="0"/>
              <a:t>int </a:t>
            </a:r>
            <a:r>
              <a:rPr lang="en-US" dirty="0" err="1"/>
              <a:t>lastSorted</a:t>
            </a:r>
            <a:endParaRPr lang="en-US" dirty="0"/>
          </a:p>
          <a:p>
            <a:pPr lvl="0" algn="r" rtl="1"/>
            <a:r>
              <a:rPr lang="he-IL" dirty="0"/>
              <a:t>נורות אדומות – משאבים משותפים,</a:t>
            </a:r>
            <a:r>
              <a:rPr lang="he-IL" baseline="0" dirty="0"/>
              <a:t> תנאי והשמה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41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חשוב מאוד לכתוב בצורה כזאת במבחן!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65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60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662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כ"ז.ניסן.תש"פ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br>
              <a:rPr lang="en-US" dirty="0"/>
            </a:br>
            <a:r>
              <a:rPr lang="en-US" dirty="0"/>
              <a:t>Practice session 4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28297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dirty="0"/>
              <a:t>Threads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שאלה 2 - בוחן 2015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58522"/>
            <a:ext cx="7459579" cy="4801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DFS(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vStart,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iSearchVertex){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sOpen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sOpen.Push(vStart);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(sOpen.Count &gt; 0){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sOpen.Pop();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(v.ID == iSearchVertex)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vNeighbor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v.Neighbors){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(!vNeighbor.Visited){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vNeighbor.Visited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sOpen.Push(vNeighbor);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algn="l" rtl="0"/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3543" y="2069431"/>
            <a:ext cx="4267200" cy="4379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נתון המימוש להלן עבור חיפוש </a:t>
            </a:r>
            <a:r>
              <a:rPr lang="en-US" sz="2000" dirty="0"/>
              <a:t>depth first search </a:t>
            </a:r>
            <a:r>
              <a:rPr lang="he-IL" sz="2000" dirty="0"/>
              <a:t> בגרף, עם שימוש במחסנית על מנת לשמור את </a:t>
            </a:r>
            <a:r>
              <a:rPr lang="he-IL" sz="2000" dirty="0" err="1"/>
              <a:t>הקודקודים</a:t>
            </a:r>
            <a:r>
              <a:rPr lang="he-IL" sz="2000" dirty="0"/>
              <a:t> בהם טרם ביקרנו. המחלקה </a:t>
            </a:r>
            <a:r>
              <a:rPr lang="en-US" sz="2000" dirty="0"/>
              <a:t>Vertex</a:t>
            </a:r>
            <a:r>
              <a:rPr lang="he-IL" sz="2000" dirty="0"/>
              <a:t> מייצגת </a:t>
            </a:r>
            <a:r>
              <a:rPr lang="he-IL" sz="2000" dirty="0" err="1"/>
              <a:t>קודקוד</a:t>
            </a:r>
            <a:r>
              <a:rPr lang="he-IL" sz="2000" dirty="0"/>
              <a:t> בגרף. </a:t>
            </a:r>
          </a:p>
          <a:p>
            <a:pPr marL="0" indent="0">
              <a:buNone/>
            </a:pPr>
            <a:r>
              <a:rPr lang="he-IL" sz="2000" u="sng" dirty="0"/>
              <a:t>סעיף א: </a:t>
            </a:r>
            <a:r>
              <a:rPr lang="he-IL" sz="2000" dirty="0"/>
              <a:t>הפכו את קוד ה-</a:t>
            </a:r>
            <a:r>
              <a:rPr lang="en-US" sz="2000" dirty="0"/>
              <a:t>DFS</a:t>
            </a:r>
            <a:r>
              <a:rPr lang="he-IL" sz="2000" dirty="0"/>
              <a:t> למקבילי, על ידי הוספת שיטות, שדות ושורות קוד כרצונכם. בסעיף זה אין למחוק או לשנות שורות קיימות, אלא רק להוסיף שורות חדשות.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135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1858522"/>
            <a:ext cx="11373286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Vertex m_vSearchResult; 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ParallrlDFS(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vStart,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iSearchVertex){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lThreads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vNeighbor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vStart.Neighbors){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vNeighbor.Visited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DFS(vNeighbor, iSearchVertex));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lThreads.Add(t);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lThreads)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t.Start();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lThreads)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t.Join();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m_vSearchResult;   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– שאלה 2, סעיף א</a:t>
            </a:r>
          </a:p>
        </p:txBody>
      </p:sp>
    </p:spTree>
    <p:extLst>
      <p:ext uri="{BB962C8B-B14F-4D97-AF65-F5344CB8AC3E}">
        <p14:creationId xmlns:p14="http://schemas.microsoft.com/office/powerpoint/2010/main" val="14233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– שאלה 2, סעיף 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502688"/>
            <a:ext cx="8789437" cy="5355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pPr algn="just" rtl="0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Vertex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m_vSearchResult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DFS(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vStart,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iSearchVertex){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sOpen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sOpen.Push(vStart);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(sOpen.Count &gt; 0){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sOpen.Pop();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(v.ID == iSearchVertex){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m_vSearchResult = v;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vNeighbor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v.Neighbors){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(!vNeighbor.Visited){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vNeighbor.Visited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sOpen.Push(vNeighbor);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693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שאלה 2 - המשך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449" y="2101515"/>
            <a:ext cx="5758549" cy="2470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he-IL" sz="2000" u="sng" dirty="0"/>
              <a:t>סעיף ב: </a:t>
            </a:r>
            <a:r>
              <a:rPr lang="he-IL" sz="2000" dirty="0"/>
              <a:t>המטרה </a:t>
            </a:r>
            <a:r>
              <a:rPr lang="he-IL" sz="2000" dirty="0" err="1"/>
              <a:t>במקבול</a:t>
            </a:r>
            <a:r>
              <a:rPr lang="he-IL" sz="2000" dirty="0"/>
              <a:t> בחיפוש היא למנוע כי שני </a:t>
            </a:r>
            <a:r>
              <a:rPr lang="en-US" sz="2000" dirty="0"/>
              <a:t>threads</a:t>
            </a:r>
            <a:r>
              <a:rPr lang="he-IL" sz="2000" dirty="0"/>
              <a:t> יחפשו יחד על אותו </a:t>
            </a:r>
            <a:r>
              <a:rPr lang="he-IL" sz="2000" dirty="0" err="1"/>
              <a:t>קודקוד</a:t>
            </a:r>
            <a:r>
              <a:rPr lang="he-IL" sz="2000" dirty="0"/>
              <a:t>. תנו דוגמא למרוץ אפשרי בקוד הגורם לשני </a:t>
            </a:r>
            <a:r>
              <a:rPr lang="en-US" sz="2000" dirty="0"/>
              <a:t>threads</a:t>
            </a:r>
            <a:r>
              <a:rPr lang="he-IL" sz="2000" dirty="0"/>
              <a:t> לחפש יחד באותו </a:t>
            </a:r>
            <a:r>
              <a:rPr lang="he-IL" sz="2000" dirty="0" err="1"/>
              <a:t>קודקוד</a:t>
            </a:r>
            <a:r>
              <a:rPr lang="he-IL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570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שאלה 2 סעיף ב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33715" y="2019441"/>
            <a:ext cx="4594345" cy="4721601"/>
          </a:xfrm>
          <a:prstGeom prst="rect">
            <a:avLst/>
          </a:prstGeom>
          <a:solidFill>
            <a:schemeClr val="bg1"/>
          </a:solidFill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u="sng" dirty="0"/>
              <a:t>מירוץ 1:</a:t>
            </a:r>
            <a:endParaRPr lang="en-US" b="1" u="sng" dirty="0"/>
          </a:p>
          <a:p>
            <a:r>
              <a:rPr lang="he-IL" b="1" dirty="0"/>
              <a:t>מצב התחלתי:</a:t>
            </a:r>
            <a:endParaRPr lang="en-US" dirty="0"/>
          </a:p>
          <a:p>
            <a:pPr lvl="1"/>
            <a:r>
              <a:rPr lang="en-US" dirty="0"/>
              <a:t>t1: stack</a:t>
            </a:r>
            <a:r>
              <a:rPr lang="en-US" sz="1050" dirty="0"/>
              <a:t>1 </a:t>
            </a:r>
            <a:r>
              <a:rPr lang="en-US" dirty="0"/>
              <a:t>={1}</a:t>
            </a:r>
          </a:p>
          <a:p>
            <a:pPr lvl="1"/>
            <a:r>
              <a:rPr lang="en-US" dirty="0"/>
              <a:t>t2: stack</a:t>
            </a:r>
            <a:r>
              <a:rPr lang="en-US" sz="1050" dirty="0"/>
              <a:t>2 </a:t>
            </a:r>
            <a:r>
              <a:rPr lang="en-US" dirty="0"/>
              <a:t>={2}</a:t>
            </a:r>
          </a:p>
          <a:p>
            <a:r>
              <a:rPr lang="he-IL" b="1" dirty="0"/>
              <a:t>שלבי הריצה: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t1</a:t>
            </a:r>
            <a:r>
              <a:rPr lang="he-IL" dirty="0"/>
              <a:t> מבצע את שורה 11 על </a:t>
            </a:r>
            <a:r>
              <a:rPr lang="he-IL" dirty="0" err="1"/>
              <a:t>קודקוד</a:t>
            </a:r>
            <a:r>
              <a:rPr lang="he-IL" dirty="0"/>
              <a:t> שכן 3 ונרדם. 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t2</a:t>
            </a:r>
            <a:r>
              <a:rPr lang="he-IL" dirty="0"/>
              <a:t> מבצע את שורות 11-13 על </a:t>
            </a:r>
            <a:r>
              <a:rPr lang="he-IL" dirty="0" err="1"/>
              <a:t>קודקוד</a:t>
            </a:r>
            <a:r>
              <a:rPr lang="he-IL" dirty="0"/>
              <a:t> שכן 3 ומכניס אותו למחסנית </a:t>
            </a:r>
            <a:r>
              <a:rPr lang="en-US" dirty="0"/>
              <a:t>stack</a:t>
            </a:r>
            <a:r>
              <a:rPr lang="en-US" sz="1100" dirty="0"/>
              <a:t>2</a:t>
            </a:r>
            <a:r>
              <a:rPr lang="en-US" dirty="0"/>
              <a:t>={3}</a:t>
            </a:r>
            <a:r>
              <a:rPr lang="he-IL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t1</a:t>
            </a:r>
            <a:r>
              <a:rPr lang="he-IL" dirty="0"/>
              <a:t> מתעורר וממשיך לשורה 13 ומכניס את 3 למחסנית </a:t>
            </a:r>
            <a:r>
              <a:rPr lang="en-US" dirty="0"/>
              <a:t>stack</a:t>
            </a:r>
            <a:r>
              <a:rPr lang="en-US" sz="1000" dirty="0"/>
              <a:t>1 </a:t>
            </a:r>
            <a:r>
              <a:rPr lang="en-US" dirty="0"/>
              <a:t>={3}</a:t>
            </a:r>
            <a:r>
              <a:rPr lang="he-IL" dirty="0"/>
              <a:t>.</a:t>
            </a:r>
            <a:endParaRPr lang="en-US" dirty="0"/>
          </a:p>
          <a:p>
            <a:r>
              <a:rPr lang="he-IL" b="1" dirty="0"/>
              <a:t>תוצאה:</a:t>
            </a:r>
            <a:r>
              <a:rPr lang="he-IL" sz="1600" dirty="0"/>
              <a:t>  </a:t>
            </a:r>
          </a:p>
          <a:p>
            <a:pPr lvl="1"/>
            <a:r>
              <a:rPr lang="he-IL" dirty="0"/>
              <a:t>חיפוש כפול על </a:t>
            </a:r>
            <a:r>
              <a:rPr lang="he-IL" dirty="0" err="1"/>
              <a:t>קודקוד</a:t>
            </a:r>
            <a:r>
              <a:rPr lang="he-IL" dirty="0"/>
              <a:t> 3.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מחבר חץ ישר 7"/>
          <p:cNvCxnSpPr/>
          <p:nvPr/>
        </p:nvCxnSpPr>
        <p:spPr>
          <a:xfrm>
            <a:off x="2125954" y="6271924"/>
            <a:ext cx="97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/>
          <p:cNvSpPr/>
          <p:nvPr/>
        </p:nvSpPr>
        <p:spPr>
          <a:xfrm>
            <a:off x="3120564" y="5870871"/>
            <a:ext cx="946484" cy="80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cxnSp>
        <p:nvCxnSpPr>
          <p:cNvPr id="12" name="מחבר חץ ישר 11"/>
          <p:cNvCxnSpPr/>
          <p:nvPr/>
        </p:nvCxnSpPr>
        <p:spPr>
          <a:xfrm flipV="1">
            <a:off x="4051006" y="5830763"/>
            <a:ext cx="1053556" cy="44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/>
          <p:cNvSpPr/>
          <p:nvPr/>
        </p:nvSpPr>
        <p:spPr>
          <a:xfrm>
            <a:off x="5109785" y="5213143"/>
            <a:ext cx="946484" cy="80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193524" y="83234"/>
            <a:ext cx="7040192" cy="5078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DFS(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vStart,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iSearchVertex){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sOpen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sOpen.Push(vStart);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(sOpen.Count &gt; 0){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sOpen.Pop();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(v.ID == iSearchVertex){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m_vSearchResult = v;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vNeighbor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v.Neighbors){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(!vNeighbor.Visited){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vNeighbor.Visited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sOpen.Push(vNeighbor);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he-IL" dirty="0"/>
          </a:p>
        </p:txBody>
      </p:sp>
      <p:sp>
        <p:nvSpPr>
          <p:cNvPr id="5" name="אליפסה 4"/>
          <p:cNvSpPr/>
          <p:nvPr/>
        </p:nvSpPr>
        <p:spPr>
          <a:xfrm>
            <a:off x="3104522" y="4595525"/>
            <a:ext cx="946484" cy="80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cxnSp>
        <p:nvCxnSpPr>
          <p:cNvPr id="4" name="מחבר חץ ישר 3"/>
          <p:cNvCxnSpPr>
            <a:endCxn id="5" idx="2"/>
          </p:cNvCxnSpPr>
          <p:nvPr/>
        </p:nvCxnSpPr>
        <p:spPr>
          <a:xfrm>
            <a:off x="2125954" y="4996576"/>
            <a:ext cx="97856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>
            <a:off x="4067048" y="4996576"/>
            <a:ext cx="962526" cy="43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שאלה 3 - בוחן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1" y="2101515"/>
            <a:ext cx="7211051" cy="4379496"/>
          </a:xfrm>
        </p:spPr>
        <p:txBody>
          <a:bodyPr>
            <a:normAutofit/>
          </a:bodyPr>
          <a:lstStyle/>
          <a:p>
            <a:r>
              <a:rPr lang="he-IL" sz="2000" dirty="0"/>
              <a:t>נתונות מספר רשימות של מספרים, ויש למזגן לרשימה יחידה, שאינה מכילה חזרות, באופן מקבילי. לשם כך נתונה השיטה הבאה:</a:t>
            </a:r>
            <a:endParaRPr lang="en-US" sz="2000" dirty="0"/>
          </a:p>
          <a:p>
            <a:r>
              <a:rPr lang="he-IL" sz="2000" dirty="0"/>
              <a:t>כאשר מספר </a:t>
            </a:r>
            <a:r>
              <a:rPr lang="en-US" sz="2000" dirty="0"/>
              <a:t>Threads</a:t>
            </a:r>
            <a:r>
              <a:rPr lang="he-IL" sz="2000" dirty="0"/>
              <a:t> מריצים את השיטה, כל ה-</a:t>
            </a:r>
            <a:r>
              <a:rPr lang="en-US" sz="2000" dirty="0"/>
              <a:t>threads</a:t>
            </a:r>
            <a:r>
              <a:rPr lang="he-IL" sz="2000" dirty="0"/>
              <a:t> מקבלים את אותה רשימת היעד (</a:t>
            </a:r>
            <a:r>
              <a:rPr lang="en-US" sz="2000" dirty="0" err="1"/>
              <a:t>lTarget</a:t>
            </a:r>
            <a:r>
              <a:rPr lang="he-IL" sz="2000" dirty="0"/>
              <a:t>) כאשר כל </a:t>
            </a:r>
            <a:r>
              <a:rPr lang="en-US" sz="2000" dirty="0"/>
              <a:t>Thread</a:t>
            </a:r>
            <a:r>
              <a:rPr lang="he-IL" sz="2000" dirty="0"/>
              <a:t> מקבל רשימת מקור אחרת (</a:t>
            </a:r>
            <a:r>
              <a:rPr lang="en-US" sz="2000" dirty="0" err="1"/>
              <a:t>lSource</a:t>
            </a:r>
            <a:r>
              <a:rPr lang="he-IL" sz="2000" dirty="0"/>
              <a:t>). בשאלה זו ניתן להניח כי המחלקה </a:t>
            </a:r>
            <a:r>
              <a:rPr lang="en-US" sz="2000" dirty="0"/>
              <a:t>List</a:t>
            </a:r>
            <a:r>
              <a:rPr lang="he-IL" sz="2000" dirty="0"/>
              <a:t> מגינה על פעולות הכנסה כיאות, כלומר לא יתכנו </a:t>
            </a:r>
            <a:r>
              <a:rPr lang="he-IL" sz="2000" dirty="0" err="1"/>
              <a:t>מירוצים</a:t>
            </a:r>
            <a:r>
              <a:rPr lang="he-IL" sz="2000" dirty="0"/>
              <a:t> בתוך קוד פעולת ההכנסה.</a:t>
            </a:r>
            <a:endParaRPr lang="en-US" sz="2000" dirty="0"/>
          </a:p>
          <a:p>
            <a:pPr marL="457200" indent="-457200">
              <a:buFont typeface="+mj-cs"/>
              <a:buAutoNum type="hebrew2Minus"/>
            </a:pPr>
            <a:r>
              <a:rPr lang="he-IL" sz="2000" dirty="0"/>
              <a:t>תנו דוגמא </a:t>
            </a:r>
            <a:r>
              <a:rPr lang="he-IL" sz="2000" dirty="0" err="1"/>
              <a:t>למירוץ</a:t>
            </a:r>
            <a:r>
              <a:rPr lang="he-IL" sz="2000" dirty="0"/>
              <a:t> בקוד.</a:t>
            </a:r>
          </a:p>
          <a:p>
            <a:pPr marL="457200" indent="-457200">
              <a:buFont typeface="+mj-cs"/>
              <a:buAutoNum type="hebrew2Minus"/>
            </a:pPr>
            <a:r>
              <a:rPr lang="he-IL" sz="2000" dirty="0"/>
              <a:t>אילו שורות מהוות </a:t>
            </a:r>
            <a:r>
              <a:rPr lang="en-US" sz="2000" dirty="0"/>
              <a:t>critical section</a:t>
            </a:r>
            <a:r>
              <a:rPr lang="he-IL" sz="2000" dirty="0"/>
              <a:t> </a:t>
            </a:r>
            <a:r>
              <a:rPr lang="he-IL" sz="2000" dirty="0" err="1"/>
              <a:t>למירוץ</a:t>
            </a:r>
            <a:r>
              <a:rPr lang="he-IL" sz="2000" dirty="0"/>
              <a:t> זה?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01515"/>
            <a:ext cx="6641432" cy="47705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    01    void </a:t>
            </a:r>
            <a:r>
              <a:rPr lang="en-US" sz="1600" dirty="0" err="1"/>
              <a:t>MergeInto</a:t>
            </a:r>
            <a:r>
              <a:rPr lang="en-US" sz="1600" dirty="0"/>
              <a:t>(List&lt;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lSource</a:t>
            </a:r>
            <a:r>
              <a:rPr lang="en-US" sz="1600" dirty="0"/>
              <a:t>, List&lt;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lTarget</a:t>
            </a:r>
            <a:r>
              <a:rPr lang="en-US" sz="1600" dirty="0"/>
              <a:t>)</a:t>
            </a:r>
          </a:p>
          <a:p>
            <a:pPr algn="l" rtl="0"/>
            <a:r>
              <a:rPr lang="en-US" sz="1600" dirty="0"/>
              <a:t>    02    {</a:t>
            </a:r>
          </a:p>
          <a:p>
            <a:pPr algn="l" rtl="0"/>
            <a:r>
              <a:rPr lang="en-US" sz="1600" dirty="0"/>
              <a:t>    03   	int </a:t>
            </a:r>
            <a:r>
              <a:rPr lang="en-US" sz="1600" dirty="0" err="1"/>
              <a:t>i,j</a:t>
            </a:r>
            <a:r>
              <a:rPr lang="en-US" sz="1600" dirty="0"/>
              <a:t>;</a:t>
            </a:r>
          </a:p>
          <a:p>
            <a:pPr algn="l" rtl="0"/>
            <a:r>
              <a:rPr lang="en-US" sz="1600" dirty="0"/>
              <a:t>    04        for 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lSource.Count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algn="l" rtl="0"/>
            <a:r>
              <a:rPr lang="en-US" sz="1600" dirty="0"/>
              <a:t>    05        {</a:t>
            </a:r>
          </a:p>
          <a:p>
            <a:pPr algn="l" rtl="0"/>
            <a:r>
              <a:rPr lang="en-US" sz="1600" dirty="0"/>
              <a:t>    06            bool </a:t>
            </a:r>
            <a:r>
              <a:rPr lang="en-US" sz="1600" dirty="0" err="1"/>
              <a:t>bExists</a:t>
            </a:r>
            <a:r>
              <a:rPr lang="en-US" sz="1600" dirty="0"/>
              <a:t> = false;</a:t>
            </a:r>
          </a:p>
          <a:p>
            <a:pPr algn="l" rtl="0"/>
            <a:r>
              <a:rPr lang="en-US" sz="1600" dirty="0"/>
              <a:t>    07	    int number;</a:t>
            </a:r>
          </a:p>
          <a:p>
            <a:pPr algn="l" rtl="0"/>
            <a:r>
              <a:rPr lang="en-US" sz="1600" dirty="0"/>
              <a:t>    08 	    number= </a:t>
            </a:r>
            <a:r>
              <a:rPr lang="en-US" sz="1600" dirty="0" err="1"/>
              <a:t>lSource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algn="l" rtl="0"/>
            <a:r>
              <a:rPr lang="en-US" sz="1600" dirty="0"/>
              <a:t>    09            for (j = 0; j &lt; </a:t>
            </a:r>
            <a:r>
              <a:rPr lang="en-US" sz="1600" dirty="0" err="1"/>
              <a:t>lTarget.Count</a:t>
            </a:r>
            <a:r>
              <a:rPr lang="en-US" sz="1600" dirty="0"/>
              <a:t> &amp;&amp; !</a:t>
            </a:r>
            <a:r>
              <a:rPr lang="en-US" sz="1600" dirty="0" err="1"/>
              <a:t>bExists</a:t>
            </a:r>
            <a:r>
              <a:rPr lang="en-US" sz="1600" dirty="0"/>
              <a:t>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pPr algn="l" rtl="0"/>
            <a:r>
              <a:rPr lang="en-US" sz="1600" dirty="0"/>
              <a:t>    10            {</a:t>
            </a:r>
          </a:p>
          <a:p>
            <a:pPr algn="l" rtl="0"/>
            <a:r>
              <a:rPr lang="en-US" sz="1600" dirty="0"/>
              <a:t>    11                if (number == </a:t>
            </a:r>
            <a:r>
              <a:rPr lang="en-US" sz="1600" dirty="0" err="1"/>
              <a:t>lTarget</a:t>
            </a:r>
            <a:r>
              <a:rPr lang="en-US" sz="1600" dirty="0"/>
              <a:t>[j])</a:t>
            </a:r>
          </a:p>
          <a:p>
            <a:pPr algn="l" rtl="0"/>
            <a:r>
              <a:rPr lang="en-US" sz="1600" dirty="0"/>
              <a:t>    12                    </a:t>
            </a:r>
            <a:r>
              <a:rPr lang="en-US" sz="1600" dirty="0" err="1"/>
              <a:t>bExists</a:t>
            </a:r>
            <a:r>
              <a:rPr lang="en-US" sz="1600" dirty="0"/>
              <a:t> = true;</a:t>
            </a:r>
          </a:p>
          <a:p>
            <a:pPr algn="l" rtl="0"/>
            <a:r>
              <a:rPr lang="en-US" sz="1600" dirty="0"/>
              <a:t>    13            }</a:t>
            </a:r>
          </a:p>
          <a:p>
            <a:pPr algn="l" rtl="0"/>
            <a:r>
              <a:rPr lang="en-US" sz="1600" dirty="0"/>
              <a:t>    14            if (!</a:t>
            </a:r>
            <a:r>
              <a:rPr lang="en-US" sz="1600" dirty="0" err="1"/>
              <a:t>bExists</a:t>
            </a:r>
            <a:r>
              <a:rPr lang="en-US" sz="1600" dirty="0"/>
              <a:t>)</a:t>
            </a:r>
          </a:p>
          <a:p>
            <a:pPr algn="l" rtl="0"/>
            <a:r>
              <a:rPr lang="en-US" sz="1600" dirty="0"/>
              <a:t>    15                {</a:t>
            </a:r>
          </a:p>
          <a:p>
            <a:pPr algn="l" rtl="0"/>
            <a:r>
              <a:rPr lang="en-US" sz="1600" dirty="0"/>
              <a:t>    16                  </a:t>
            </a:r>
            <a:r>
              <a:rPr lang="en-US" sz="1600" dirty="0" err="1"/>
              <a:t>lTarget.Add</a:t>
            </a:r>
            <a:r>
              <a:rPr lang="en-US" sz="1600" dirty="0"/>
              <a:t>(number);//adds to the end of the list</a:t>
            </a:r>
          </a:p>
          <a:p>
            <a:pPr algn="l" rtl="0"/>
            <a:r>
              <a:rPr lang="en-US" sz="1600" dirty="0"/>
              <a:t>    17                }</a:t>
            </a:r>
          </a:p>
          <a:p>
            <a:pPr algn="l" rtl="0"/>
            <a:r>
              <a:rPr lang="en-US" sz="1600" dirty="0"/>
              <a:t>    18        }</a:t>
            </a:r>
          </a:p>
          <a:p>
            <a:pPr algn="l" rtl="0"/>
            <a:r>
              <a:rPr lang="en-US" sz="1600" dirty="0"/>
              <a:t>    19    }</a:t>
            </a:r>
          </a:p>
        </p:txBody>
      </p:sp>
    </p:spTree>
    <p:extLst>
      <p:ext uri="{BB962C8B-B14F-4D97-AF65-F5344CB8AC3E}">
        <p14:creationId xmlns:p14="http://schemas.microsoft.com/office/powerpoint/2010/main" val="367147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שאלה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01515"/>
            <a:ext cx="6641432" cy="47705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    01    void </a:t>
            </a:r>
            <a:r>
              <a:rPr lang="en-US" sz="1600" dirty="0" err="1"/>
              <a:t>MergeInto</a:t>
            </a:r>
            <a:r>
              <a:rPr lang="en-US" sz="1600" dirty="0"/>
              <a:t>(List&lt;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lSource</a:t>
            </a:r>
            <a:r>
              <a:rPr lang="en-US" sz="1600" dirty="0"/>
              <a:t>, List&lt;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lTarget</a:t>
            </a:r>
            <a:r>
              <a:rPr lang="en-US" sz="1600" dirty="0"/>
              <a:t>)</a:t>
            </a:r>
          </a:p>
          <a:p>
            <a:pPr algn="l" rtl="0"/>
            <a:r>
              <a:rPr lang="en-US" sz="1600" dirty="0"/>
              <a:t>    02    {</a:t>
            </a:r>
          </a:p>
          <a:p>
            <a:pPr algn="l" rtl="0"/>
            <a:r>
              <a:rPr lang="en-US" sz="1600" dirty="0"/>
              <a:t>    03   	int </a:t>
            </a:r>
            <a:r>
              <a:rPr lang="en-US" sz="1600" dirty="0" err="1"/>
              <a:t>i,j</a:t>
            </a:r>
            <a:r>
              <a:rPr lang="en-US" sz="1600" dirty="0"/>
              <a:t>;</a:t>
            </a:r>
          </a:p>
          <a:p>
            <a:pPr algn="l" rtl="0"/>
            <a:r>
              <a:rPr lang="en-US" sz="1600" dirty="0"/>
              <a:t>    04        for 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lSource.Count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algn="l" rtl="0"/>
            <a:r>
              <a:rPr lang="en-US" sz="1600" dirty="0"/>
              <a:t>    05        {</a:t>
            </a:r>
          </a:p>
          <a:p>
            <a:pPr algn="l" rtl="0"/>
            <a:r>
              <a:rPr lang="en-US" sz="1600" dirty="0"/>
              <a:t>    06            bool </a:t>
            </a:r>
            <a:r>
              <a:rPr lang="en-US" sz="1600" dirty="0" err="1"/>
              <a:t>bExists</a:t>
            </a:r>
            <a:r>
              <a:rPr lang="en-US" sz="1600" dirty="0"/>
              <a:t> = false;</a:t>
            </a:r>
          </a:p>
          <a:p>
            <a:pPr algn="l" rtl="0"/>
            <a:r>
              <a:rPr lang="en-US" sz="1600" dirty="0"/>
              <a:t>    07	    int number;</a:t>
            </a:r>
          </a:p>
          <a:p>
            <a:pPr algn="l" rtl="0"/>
            <a:r>
              <a:rPr lang="en-US" sz="1600" dirty="0"/>
              <a:t>    08 	    number= </a:t>
            </a:r>
            <a:r>
              <a:rPr lang="en-US" sz="1600" dirty="0" err="1"/>
              <a:t>lSource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algn="l" rtl="0"/>
            <a:r>
              <a:rPr lang="en-US" sz="1600" dirty="0"/>
              <a:t>    09            for (j = 0; j &lt; </a:t>
            </a:r>
            <a:r>
              <a:rPr lang="en-US" sz="1600" dirty="0" err="1"/>
              <a:t>lTarget.Count</a:t>
            </a:r>
            <a:r>
              <a:rPr lang="en-US" sz="1600" dirty="0"/>
              <a:t> &amp;&amp; !</a:t>
            </a:r>
            <a:r>
              <a:rPr lang="en-US" sz="1600" dirty="0" err="1"/>
              <a:t>bExists</a:t>
            </a:r>
            <a:r>
              <a:rPr lang="en-US" sz="1600" dirty="0"/>
              <a:t>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pPr algn="l" rtl="0"/>
            <a:r>
              <a:rPr lang="en-US" sz="1600" dirty="0"/>
              <a:t>    10            {</a:t>
            </a:r>
          </a:p>
          <a:p>
            <a:pPr algn="l" rtl="0"/>
            <a:r>
              <a:rPr lang="en-US" sz="1600" dirty="0"/>
              <a:t>    11                if (number == </a:t>
            </a:r>
            <a:r>
              <a:rPr lang="en-US" sz="1600" dirty="0" err="1"/>
              <a:t>lTarget</a:t>
            </a:r>
            <a:r>
              <a:rPr lang="en-US" sz="1600" dirty="0"/>
              <a:t>[j])</a:t>
            </a:r>
          </a:p>
          <a:p>
            <a:pPr algn="l" rtl="0"/>
            <a:r>
              <a:rPr lang="en-US" sz="1600" dirty="0"/>
              <a:t>    12                    </a:t>
            </a:r>
            <a:r>
              <a:rPr lang="en-US" sz="1600" dirty="0" err="1"/>
              <a:t>bExists</a:t>
            </a:r>
            <a:r>
              <a:rPr lang="en-US" sz="1600" dirty="0"/>
              <a:t> = true;</a:t>
            </a:r>
          </a:p>
          <a:p>
            <a:pPr algn="l" rtl="0"/>
            <a:r>
              <a:rPr lang="en-US" sz="1600" dirty="0"/>
              <a:t>    13            }</a:t>
            </a:r>
          </a:p>
          <a:p>
            <a:pPr algn="l" rtl="0"/>
            <a:r>
              <a:rPr lang="en-US" sz="1600" dirty="0"/>
              <a:t>    14            if (!</a:t>
            </a:r>
            <a:r>
              <a:rPr lang="en-US" sz="1600" dirty="0" err="1"/>
              <a:t>bExists</a:t>
            </a:r>
            <a:r>
              <a:rPr lang="en-US" sz="1600" dirty="0"/>
              <a:t>)</a:t>
            </a:r>
          </a:p>
          <a:p>
            <a:pPr algn="l" rtl="0"/>
            <a:r>
              <a:rPr lang="en-US" sz="1600" dirty="0"/>
              <a:t>    15                {</a:t>
            </a:r>
          </a:p>
          <a:p>
            <a:pPr algn="l" rtl="0"/>
            <a:r>
              <a:rPr lang="en-US" sz="1600" dirty="0"/>
              <a:t>    16                  </a:t>
            </a:r>
            <a:r>
              <a:rPr lang="en-US" sz="1600" dirty="0" err="1"/>
              <a:t>lTarget.Add</a:t>
            </a:r>
            <a:r>
              <a:rPr lang="en-US" sz="1600" dirty="0"/>
              <a:t>(number);//adds to the end of the list</a:t>
            </a:r>
          </a:p>
          <a:p>
            <a:pPr algn="l" rtl="0"/>
            <a:r>
              <a:rPr lang="en-US" sz="1600" dirty="0"/>
              <a:t>    17                }</a:t>
            </a:r>
          </a:p>
          <a:p>
            <a:pPr algn="l" rtl="0"/>
            <a:r>
              <a:rPr lang="en-US" sz="1600" dirty="0"/>
              <a:t>    18        }</a:t>
            </a:r>
          </a:p>
          <a:p>
            <a:pPr algn="l" rtl="0"/>
            <a:r>
              <a:rPr lang="en-US" sz="1600" dirty="0"/>
              <a:t>    19    }</a:t>
            </a:r>
          </a:p>
        </p:txBody>
      </p:sp>
    </p:spTree>
    <p:extLst>
      <p:ext uri="{BB962C8B-B14F-4D97-AF65-F5344CB8AC3E}">
        <p14:creationId xmlns:p14="http://schemas.microsoft.com/office/powerpoint/2010/main" val="86230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– שאלה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01515"/>
            <a:ext cx="6641432" cy="47705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    01    void </a:t>
            </a:r>
            <a:r>
              <a:rPr lang="en-US" sz="1600" dirty="0" err="1"/>
              <a:t>MergeInto</a:t>
            </a:r>
            <a:r>
              <a:rPr lang="en-US" sz="1600" dirty="0"/>
              <a:t>(List&lt;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lSource</a:t>
            </a:r>
            <a:r>
              <a:rPr lang="en-US" sz="1600" dirty="0"/>
              <a:t>, List&lt;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lTarget</a:t>
            </a:r>
            <a:r>
              <a:rPr lang="en-US" sz="1600" dirty="0"/>
              <a:t>)</a:t>
            </a:r>
          </a:p>
          <a:p>
            <a:pPr algn="l" rtl="0"/>
            <a:r>
              <a:rPr lang="en-US" sz="1600" dirty="0"/>
              <a:t>    02    {</a:t>
            </a:r>
          </a:p>
          <a:p>
            <a:pPr algn="l" rtl="0"/>
            <a:r>
              <a:rPr lang="en-US" sz="1600" dirty="0"/>
              <a:t>    03   	int </a:t>
            </a:r>
            <a:r>
              <a:rPr lang="en-US" sz="1600" dirty="0" err="1"/>
              <a:t>i,j</a:t>
            </a:r>
            <a:r>
              <a:rPr lang="en-US" sz="1600" dirty="0"/>
              <a:t>;</a:t>
            </a:r>
          </a:p>
          <a:p>
            <a:pPr algn="l" rtl="0"/>
            <a:r>
              <a:rPr lang="en-US" sz="1600" dirty="0"/>
              <a:t>    04        for 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lSource.Count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algn="l" rtl="0"/>
            <a:r>
              <a:rPr lang="en-US" sz="1600" dirty="0"/>
              <a:t>    05        {</a:t>
            </a:r>
          </a:p>
          <a:p>
            <a:pPr algn="l" rtl="0"/>
            <a:r>
              <a:rPr lang="en-US" sz="1600" dirty="0"/>
              <a:t>    06            bool </a:t>
            </a:r>
            <a:r>
              <a:rPr lang="en-US" sz="1600" dirty="0" err="1"/>
              <a:t>bExists</a:t>
            </a:r>
            <a:r>
              <a:rPr lang="en-US" sz="1600" dirty="0"/>
              <a:t> = false;</a:t>
            </a:r>
          </a:p>
          <a:p>
            <a:pPr algn="l" rtl="0"/>
            <a:r>
              <a:rPr lang="en-US" sz="1600" dirty="0"/>
              <a:t>    07	    int number;</a:t>
            </a:r>
          </a:p>
          <a:p>
            <a:pPr algn="l" rtl="0"/>
            <a:r>
              <a:rPr lang="en-US" sz="1600" dirty="0"/>
              <a:t>    08 	    number= </a:t>
            </a:r>
            <a:r>
              <a:rPr lang="en-US" sz="1600" dirty="0" err="1"/>
              <a:t>lSource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algn="l" rtl="0"/>
            <a:r>
              <a:rPr lang="en-US" sz="1600" dirty="0"/>
              <a:t>    09            for (j = 0; j &lt; </a:t>
            </a:r>
            <a:r>
              <a:rPr lang="en-US" sz="1600" dirty="0" err="1"/>
              <a:t>lTarget.Count</a:t>
            </a:r>
            <a:r>
              <a:rPr lang="en-US" sz="1600" dirty="0"/>
              <a:t> &amp;&amp; !</a:t>
            </a:r>
            <a:r>
              <a:rPr lang="en-US" sz="1600" dirty="0" err="1"/>
              <a:t>bExists</a:t>
            </a:r>
            <a:r>
              <a:rPr lang="en-US" sz="1600" dirty="0"/>
              <a:t>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pPr algn="l" rtl="0"/>
            <a:r>
              <a:rPr lang="en-US" sz="1600" dirty="0"/>
              <a:t>    10            {</a:t>
            </a:r>
          </a:p>
          <a:p>
            <a:pPr algn="l" rtl="0"/>
            <a:r>
              <a:rPr lang="en-US" sz="1600" dirty="0"/>
              <a:t>    11                if (number == </a:t>
            </a:r>
            <a:r>
              <a:rPr lang="en-US" sz="1600" dirty="0" err="1"/>
              <a:t>lTarget</a:t>
            </a:r>
            <a:r>
              <a:rPr lang="en-US" sz="1600" dirty="0"/>
              <a:t>[j])</a:t>
            </a:r>
          </a:p>
          <a:p>
            <a:pPr algn="l" rtl="0"/>
            <a:r>
              <a:rPr lang="en-US" sz="1600" dirty="0"/>
              <a:t>    12                    </a:t>
            </a:r>
            <a:r>
              <a:rPr lang="en-US" sz="1600" dirty="0" err="1"/>
              <a:t>bExists</a:t>
            </a:r>
            <a:r>
              <a:rPr lang="en-US" sz="1600" dirty="0"/>
              <a:t> = true;</a:t>
            </a:r>
          </a:p>
          <a:p>
            <a:pPr algn="l" rtl="0"/>
            <a:r>
              <a:rPr lang="en-US" sz="1600" dirty="0"/>
              <a:t>    13            }</a:t>
            </a:r>
          </a:p>
          <a:p>
            <a:pPr algn="l" rtl="0"/>
            <a:r>
              <a:rPr lang="en-US" sz="1600" dirty="0"/>
              <a:t>    14            if (!</a:t>
            </a:r>
            <a:r>
              <a:rPr lang="en-US" sz="1600" dirty="0" err="1"/>
              <a:t>bExists</a:t>
            </a:r>
            <a:r>
              <a:rPr lang="en-US" sz="1600" dirty="0"/>
              <a:t>)</a:t>
            </a:r>
          </a:p>
          <a:p>
            <a:pPr algn="l" rtl="0"/>
            <a:r>
              <a:rPr lang="en-US" sz="1600" dirty="0"/>
              <a:t>    15                {</a:t>
            </a:r>
          </a:p>
          <a:p>
            <a:pPr algn="l" rtl="0"/>
            <a:r>
              <a:rPr lang="en-US" sz="1600" dirty="0"/>
              <a:t>    16                  </a:t>
            </a:r>
            <a:r>
              <a:rPr lang="en-US" sz="1600" dirty="0" err="1"/>
              <a:t>lTarget.Add</a:t>
            </a:r>
            <a:r>
              <a:rPr lang="en-US" sz="1600" dirty="0"/>
              <a:t>(number);//adds to the end of the list</a:t>
            </a:r>
          </a:p>
          <a:p>
            <a:pPr algn="l" rtl="0"/>
            <a:r>
              <a:rPr lang="en-US" sz="1600" dirty="0"/>
              <a:t>    17                }</a:t>
            </a:r>
          </a:p>
          <a:p>
            <a:pPr algn="l" rtl="0"/>
            <a:r>
              <a:rPr lang="en-US" sz="1600" dirty="0"/>
              <a:t>    18        }</a:t>
            </a:r>
          </a:p>
          <a:p>
            <a:pPr algn="l" rtl="0"/>
            <a:r>
              <a:rPr lang="en-US" sz="1600" dirty="0"/>
              <a:t>    19   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47250" y="1712222"/>
            <a:ext cx="4937614" cy="5159830"/>
          </a:xfrm>
          <a:prstGeom prst="rect">
            <a:avLst/>
          </a:prstGeom>
          <a:solidFill>
            <a:schemeClr val="bg1"/>
          </a:solidFill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/>
              <a:t>מצב התחלתי:</a:t>
            </a:r>
            <a:endParaRPr lang="en-US" dirty="0"/>
          </a:p>
          <a:p>
            <a:pPr lvl="1"/>
            <a:r>
              <a:rPr lang="en-US" dirty="0" err="1"/>
              <a:t>lTarget</a:t>
            </a:r>
            <a:r>
              <a:rPr lang="en-US" dirty="0"/>
              <a:t>={}</a:t>
            </a:r>
            <a:endParaRPr lang="he-IL" dirty="0"/>
          </a:p>
          <a:p>
            <a:pPr lvl="1"/>
            <a:r>
              <a:rPr lang="en-US" dirty="0"/>
              <a:t>t1: </a:t>
            </a:r>
            <a:r>
              <a:rPr lang="en-US" dirty="0" err="1"/>
              <a:t>lSource</a:t>
            </a:r>
            <a:r>
              <a:rPr lang="en-US" dirty="0"/>
              <a:t>={1}</a:t>
            </a:r>
          </a:p>
          <a:p>
            <a:pPr lvl="1"/>
            <a:r>
              <a:rPr lang="en-US" dirty="0"/>
              <a:t>t2: </a:t>
            </a:r>
            <a:r>
              <a:rPr lang="en-US" dirty="0" err="1"/>
              <a:t>lSource</a:t>
            </a:r>
            <a:r>
              <a:rPr lang="en-US" dirty="0"/>
              <a:t> ={1}</a:t>
            </a:r>
          </a:p>
          <a:p>
            <a:r>
              <a:rPr lang="he-IL" b="1" dirty="0"/>
              <a:t>שלבי הריצה: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t1</a:t>
            </a:r>
            <a:r>
              <a:rPr lang="he-IL" dirty="0"/>
              <a:t> מבצע עד שורה 15 ונרדם. 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t2</a:t>
            </a:r>
            <a:r>
              <a:rPr lang="he-IL" dirty="0"/>
              <a:t> מבצע עד שורה 18 ומכניס את 1.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t1</a:t>
            </a:r>
            <a:r>
              <a:rPr lang="he-IL" dirty="0"/>
              <a:t> מתעורר וממשיך לשורה 16 ומכניס את 1 לרשימת היעד.</a:t>
            </a:r>
            <a:endParaRPr lang="en-US" dirty="0"/>
          </a:p>
          <a:p>
            <a:r>
              <a:rPr lang="he-IL" b="1" dirty="0"/>
              <a:t>תוצאה:</a:t>
            </a:r>
            <a:r>
              <a:rPr lang="he-IL" sz="1600" dirty="0"/>
              <a:t>  </a:t>
            </a:r>
          </a:p>
          <a:p>
            <a:pPr lvl="1"/>
            <a:r>
              <a:rPr lang="he-IL" dirty="0"/>
              <a:t>רשימת היעד מכילה חזרות (הערך 1 קיים פעמיים ברשימה)</a:t>
            </a:r>
            <a:endParaRPr lang="he-I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e-IL" u="sng" dirty="0"/>
              <a:t>סעיף ב:</a:t>
            </a:r>
          </a:p>
          <a:p>
            <a:pPr marL="0" indent="0">
              <a:buNone/>
            </a:pPr>
            <a:r>
              <a:rPr lang="he-IL" dirty="0"/>
              <a:t>9-17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100000"/>
              </a:schemeClr>
            </a:gs>
            <a:gs pos="100000">
              <a:schemeClr val="bg1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5171402" cy="4493064"/>
          </a:xfrm>
        </p:spPr>
        <p:txBody>
          <a:bodyPr>
            <a:noAutofit/>
          </a:bodyPr>
          <a:lstStyle/>
          <a:p>
            <a:pPr algn="r"/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נגמר התרגול... </a:t>
            </a: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שאלות?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4943"/>
          <a:stretch>
            <a:fillRect/>
          </a:stretch>
        </p:blipFill>
        <p:spPr>
          <a:xfrm>
            <a:off x="6591006" y="1649059"/>
            <a:ext cx="3637515" cy="3645955"/>
          </a:xfrm>
        </p:spPr>
      </p:pic>
    </p:spTree>
    <p:extLst>
      <p:ext uri="{BB962C8B-B14F-4D97-AF65-F5344CB8AC3E}">
        <p14:creationId xmlns:p14="http://schemas.microsoft.com/office/powerpoint/2010/main" val="7447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היום בתרגול...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כתיבת קוד מקבילי</a:t>
            </a:r>
          </a:p>
          <a:p>
            <a:pPr algn="r"/>
            <a:r>
              <a:rPr lang="he-IL" sz="2400" dirty="0"/>
              <a:t>זיהוי מרוצים</a:t>
            </a:r>
            <a:endParaRPr lang="en-US" sz="2400" dirty="0"/>
          </a:p>
          <a:p>
            <a:pPr algn="r"/>
            <a:r>
              <a:rPr lang="he-IL" sz="2400" dirty="0"/>
              <a:t>כתיבה נכונה של תרחישים המהווים מירוץ</a:t>
            </a:r>
          </a:p>
          <a:p>
            <a:r>
              <a:rPr lang="he-IL" sz="2400" dirty="0"/>
              <a:t>זיהוי </a:t>
            </a:r>
            <a:r>
              <a:rPr lang="en-US" sz="2400" dirty="0"/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20148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851" y="2126513"/>
            <a:ext cx="10554574" cy="4200118"/>
          </a:xfrm>
        </p:spPr>
        <p:txBody>
          <a:bodyPr>
            <a:noAutofit/>
          </a:bodyPr>
          <a:lstStyle/>
          <a:p>
            <a:r>
              <a:rPr lang="en-US" sz="2000" dirty="0"/>
              <a:t>Thread</a:t>
            </a:r>
            <a:r>
              <a:rPr lang="he-IL" sz="2000" dirty="0"/>
              <a:t> = מיני תהליכים שחולקים זיכרון.</a:t>
            </a:r>
          </a:p>
          <a:p>
            <a:r>
              <a:rPr lang="he-IL" sz="2000" dirty="0"/>
              <a:t>כל </a:t>
            </a:r>
            <a:r>
              <a:rPr lang="en-US" sz="2000" dirty="0"/>
              <a:t>thread</a:t>
            </a:r>
            <a:r>
              <a:rPr lang="he-IL" sz="2000" dirty="0"/>
              <a:t> מריץ פונקציה באותו קוד.</a:t>
            </a:r>
          </a:p>
          <a:p>
            <a:r>
              <a:rPr lang="he-IL" sz="2000" dirty="0"/>
              <a:t>מירוץ = כאשר 2 </a:t>
            </a:r>
            <a:r>
              <a:rPr lang="en-US" sz="2000" dirty="0"/>
              <a:t>threads</a:t>
            </a:r>
            <a:r>
              <a:rPr lang="he-IL" sz="2000" dirty="0"/>
              <a:t> נמצאים באותו קטע קוד (נגשים לאותו משאב) והתוצאה תלויה בסדר הריצה.</a:t>
            </a:r>
          </a:p>
          <a:p>
            <a:r>
              <a:rPr lang="he-IL" sz="2000" dirty="0"/>
              <a:t>קטע קוד שיש בו מרוץ נקרא </a:t>
            </a:r>
            <a:r>
              <a:rPr lang="en-US" sz="2000" dirty="0"/>
              <a:t>critical section</a:t>
            </a:r>
            <a:r>
              <a:rPr lang="he-IL" sz="2000" dirty="0"/>
              <a:t> (</a:t>
            </a:r>
            <a:r>
              <a:rPr lang="en-US" sz="2000" dirty="0"/>
              <a:t>CS</a:t>
            </a:r>
            <a:r>
              <a:rPr lang="he-IL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92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שאלה 1 - בוחן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379" y="2101515"/>
            <a:ext cx="6360819" cy="4379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מיון הכנסה הינו אחד המיונים הפשוטים ביותר. המיון עובד באופן הבא: בהינתן מערך שאינו ממויין, ומערך חדש (ריק) אליו יש להכניס את המספרים באופן ממוין. בכל שלב נוסיף איבר אחד למקום האחרון במערך הממוין, ונדחוף אותו לאחור (באמצעות פעולות </a:t>
            </a:r>
            <a:r>
              <a:rPr lang="en-US" sz="2000" dirty="0"/>
              <a:t>swap</a:t>
            </a:r>
            <a:r>
              <a:rPr lang="he-IL" sz="2000" dirty="0"/>
              <a:t>) עד למקומו. להלן קוד המממש את המיון:</a:t>
            </a:r>
            <a:endParaRPr lang="en-US" sz="2000" dirty="0"/>
          </a:p>
          <a:p>
            <a:r>
              <a:rPr lang="he-IL" sz="2000" u="sng" dirty="0"/>
              <a:t>סעיף א: </a:t>
            </a:r>
            <a:r>
              <a:rPr lang="he-IL" sz="2000" dirty="0"/>
              <a:t>ממשו פונקציה המקבלת רשימת מערכים לא ממויינים, וממיינת את כולם יחד באופן מקבילי </a:t>
            </a:r>
            <a:r>
              <a:rPr lang="he-IL" sz="2000" u="sng" dirty="0"/>
              <a:t>לתוך המערך היחיד </a:t>
            </a:r>
            <a:r>
              <a:rPr lang="en-US" sz="2000" u="sng" dirty="0"/>
              <a:t>sorted</a:t>
            </a:r>
            <a:r>
              <a:rPr lang="he-IL" sz="2000" dirty="0"/>
              <a:t>, על ידי יצירת </a:t>
            </a:r>
            <a:r>
              <a:rPr lang="en-US" sz="2000" dirty="0"/>
              <a:t>threads</a:t>
            </a:r>
            <a:r>
              <a:rPr lang="he-IL" sz="2000" dirty="0"/>
              <a:t> שונים המריצים את הפונקציה </a:t>
            </a:r>
            <a:r>
              <a:rPr lang="en-US" sz="2000" dirty="0"/>
              <a:t>InsertionSort</a:t>
            </a:r>
            <a:r>
              <a:rPr lang="he-IL" sz="2000" dirty="0"/>
              <a:t>.</a:t>
            </a:r>
            <a:endParaRPr lang="en-US" sz="2000" dirty="0"/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08546" y="1235771"/>
            <a:ext cx="5097101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int[] sorted = new int[N];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int </a:t>
            </a:r>
            <a:r>
              <a:rPr lang="en-US" dirty="0" err="1"/>
              <a:t>lastSorted</a:t>
            </a:r>
            <a:r>
              <a:rPr lang="en-US" dirty="0"/>
              <a:t> = 0;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void InsertionSort(</a:t>
            </a:r>
            <a:r>
              <a:rPr lang="en-US" dirty="0" err="1"/>
              <a:t>int</a:t>
            </a:r>
            <a:r>
              <a:rPr lang="en-US" dirty="0"/>
              <a:t>[] unsorted) </a:t>
            </a:r>
            <a:r>
              <a:rPr lang="en-US" b="1" dirty="0"/>
              <a:t>{</a:t>
            </a:r>
            <a:endParaRPr lang="en-US" dirty="0"/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 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unsorted.length</a:t>
            </a:r>
            <a:r>
              <a:rPr lang="en-US" dirty="0"/>
              <a:t> 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b="1" dirty="0">
                <a:solidFill>
                  <a:srgbClr val="00B050"/>
                </a:solidFill>
              </a:rPr>
              <a:t>{</a:t>
            </a:r>
            <a:endParaRPr lang="en-US" dirty="0">
              <a:solidFill>
                <a:srgbClr val="00B05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sorted[</a:t>
            </a:r>
            <a:r>
              <a:rPr lang="en-US" dirty="0" err="1"/>
              <a:t>lastSorted</a:t>
            </a:r>
            <a:r>
              <a:rPr lang="en-US" dirty="0"/>
              <a:t>] = unsorted[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int j = </a:t>
            </a:r>
            <a:r>
              <a:rPr lang="en-US" dirty="0" err="1"/>
              <a:t>lastSorted</a:t>
            </a:r>
            <a:r>
              <a:rPr lang="en-US" dirty="0"/>
              <a:t>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</a:t>
            </a:r>
            <a:r>
              <a:rPr lang="en-US" dirty="0" err="1"/>
              <a:t>lastSorted</a:t>
            </a:r>
            <a:r>
              <a:rPr lang="en-US" dirty="0"/>
              <a:t>++;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bool stop = false;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while (j &gt; 0 &amp;&amp; !stop) </a:t>
            </a:r>
            <a:r>
              <a:rPr lang="en-US" b="1" dirty="0">
                <a:solidFill>
                  <a:srgbClr val="0070C0"/>
                </a:solidFill>
              </a:rPr>
              <a:t>{</a:t>
            </a:r>
            <a:endParaRPr lang="en-US" dirty="0">
              <a:solidFill>
                <a:srgbClr val="0070C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if(sorted[j]&lt;sorted[j-1]) </a:t>
            </a:r>
            <a:r>
              <a:rPr lang="en-US" b="1" dirty="0">
                <a:solidFill>
                  <a:srgbClr val="7030A0"/>
                </a:solidFill>
              </a:rPr>
              <a:t>{</a:t>
            </a:r>
            <a:endParaRPr lang="en-US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int aux = sorted[j];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sorted[j] = sorted[j-1];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sorted[j-1] = aux;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</a:t>
            </a:r>
            <a:r>
              <a:rPr lang="en-US" b="1" dirty="0">
                <a:solidFill>
                  <a:srgbClr val="7030A0"/>
                </a:solidFill>
              </a:rPr>
              <a:t>}</a:t>
            </a:r>
            <a:endParaRPr lang="en-US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stop = true;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	      j--;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}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082810" y="4070306"/>
            <a:ext cx="425302" cy="811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508112" y="4291263"/>
            <a:ext cx="7841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swap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9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– שאלה 1, סעיף 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7006851" cy="3636511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/>
              <a:t>void </a:t>
            </a:r>
            <a:r>
              <a:rPr lang="en-US" dirty="0" err="1"/>
              <a:t>ParallelInsertionSort</a:t>
            </a:r>
            <a:r>
              <a:rPr lang="en-US" dirty="0"/>
              <a:t>(List&lt;</a:t>
            </a:r>
            <a:r>
              <a:rPr lang="en-US" dirty="0" err="1"/>
              <a:t>int</a:t>
            </a:r>
            <a:r>
              <a:rPr lang="en-US" dirty="0"/>
              <a:t>[]&gt; </a:t>
            </a:r>
            <a:r>
              <a:rPr lang="en-US" dirty="0" err="1"/>
              <a:t>unsortedArrays</a:t>
            </a:r>
            <a:r>
              <a:rPr lang="en-US" dirty="0"/>
              <a:t>){</a:t>
            </a:r>
          </a:p>
          <a:p>
            <a:pPr marL="400050" lvl="1" indent="0" algn="l" rtl="0">
              <a:buNone/>
            </a:pPr>
            <a:r>
              <a:rPr lang="en-US" dirty="0"/>
              <a:t>List&lt;Thread&gt; </a:t>
            </a:r>
            <a:r>
              <a:rPr lang="en-US" dirty="0" err="1"/>
              <a:t>lThread</a:t>
            </a:r>
            <a:r>
              <a:rPr lang="en-US" dirty="0"/>
              <a:t> = new List&lt;Thread&gt;();</a:t>
            </a:r>
            <a:br>
              <a:rPr lang="en-US" dirty="0"/>
            </a:br>
            <a:r>
              <a:rPr lang="en-US" dirty="0"/>
              <a:t>foreach( int[] </a:t>
            </a:r>
            <a:r>
              <a:rPr lang="en-US" dirty="0" err="1"/>
              <a:t>unsortedArray</a:t>
            </a:r>
            <a:r>
              <a:rPr lang="en-US" dirty="0"/>
              <a:t> in </a:t>
            </a:r>
            <a:r>
              <a:rPr lang="en-US" dirty="0" err="1"/>
              <a:t>unsortedArrays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Thread t = new Thread( </a:t>
            </a:r>
            <a:r>
              <a:rPr lang="en-US" dirty="0">
                <a:solidFill>
                  <a:srgbClr val="7030A0"/>
                </a:solidFill>
              </a:rPr>
              <a:t>() =&gt; </a:t>
            </a:r>
            <a:r>
              <a:rPr lang="en-US" b="1" dirty="0" err="1">
                <a:solidFill>
                  <a:srgbClr val="7030A0"/>
                </a:solidFill>
              </a:rPr>
              <a:t>InsertionSort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unsortedArray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        t.Start();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        </a:t>
            </a:r>
            <a:r>
              <a:rPr lang="en-US" dirty="0" err="1"/>
              <a:t>lThread.Add</a:t>
            </a:r>
            <a:r>
              <a:rPr lang="en-US" dirty="0"/>
              <a:t>(t);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foreach( Thread t in </a:t>
            </a:r>
            <a:r>
              <a:rPr lang="en-US" dirty="0" err="1"/>
              <a:t>lThread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olidFill>
                  <a:srgbClr val="7030A0"/>
                </a:solidFill>
              </a:rPr>
              <a:t>t.Join(); 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}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algn="l" rtl="0"/>
            <a:endParaRPr lang="he-IL" dirty="0"/>
          </a:p>
        </p:txBody>
      </p:sp>
      <p:sp>
        <p:nvSpPr>
          <p:cNvPr id="4" name="Cloud Callout 3"/>
          <p:cNvSpPr/>
          <p:nvPr/>
        </p:nvSpPr>
        <p:spPr>
          <a:xfrm>
            <a:off x="7491663" y="2222287"/>
            <a:ext cx="3304674" cy="1242808"/>
          </a:xfrm>
          <a:prstGeom prst="cloudCallout">
            <a:avLst>
              <a:gd name="adj1" fmla="val -112607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מקבל פונקציה עליה ה</a:t>
            </a:r>
            <a:r>
              <a:rPr lang="en-US" dirty="0"/>
              <a:t>THREAD</a:t>
            </a:r>
            <a:r>
              <a:rPr lang="he-IL" dirty="0"/>
              <a:t> צריך לרוץ. 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50569" y="3753853"/>
            <a:ext cx="1668938" cy="1058779"/>
          </a:xfrm>
          <a:prstGeom prst="cloudCallout">
            <a:avLst>
              <a:gd name="adj1" fmla="val -225608"/>
              <a:gd name="adj2" fmla="val -64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 </a:t>
            </a:r>
            <a:r>
              <a:rPr lang="he-IL" dirty="0"/>
              <a:t> מתחיל לרוץ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3433011" y="4812632"/>
            <a:ext cx="2117558" cy="1459831"/>
          </a:xfrm>
          <a:prstGeom prst="cloudCallout">
            <a:avLst>
              <a:gd name="adj1" fmla="val -95833"/>
              <a:gd name="adj2" fmla="val -56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התוכנית מחכה ש </a:t>
            </a:r>
            <a:r>
              <a:rPr lang="en-US" dirty="0"/>
              <a:t>t</a:t>
            </a:r>
            <a:r>
              <a:rPr lang="he-IL" dirty="0"/>
              <a:t> יסיים</a:t>
            </a:r>
          </a:p>
        </p:txBody>
      </p:sp>
    </p:spTree>
    <p:extLst>
      <p:ext uri="{BB962C8B-B14F-4D97-AF65-F5344CB8AC3E}">
        <p14:creationId xmlns:p14="http://schemas.microsoft.com/office/powerpoint/2010/main" val="334510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שאלה 1 - המשך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449" y="2101515"/>
            <a:ext cx="5758549" cy="2470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he-IL" sz="2000" u="sng" dirty="0"/>
              <a:t>סעיף ב: </a:t>
            </a:r>
            <a:r>
              <a:rPr lang="he-IL" sz="2000" dirty="0"/>
              <a:t>תארו שני </a:t>
            </a:r>
            <a:r>
              <a:rPr lang="he-IL" sz="2000" dirty="0" err="1"/>
              <a:t>מירוצים</a:t>
            </a:r>
            <a:r>
              <a:rPr lang="he-IL" sz="2000" dirty="0"/>
              <a:t> שונים (כלומר, על חלקי קוד שונים) בפונקציה </a:t>
            </a:r>
            <a:r>
              <a:rPr lang="en-US" sz="2000" dirty="0"/>
              <a:t>InsertionSort</a:t>
            </a:r>
            <a:r>
              <a:rPr lang="he-IL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546" y="1235771"/>
            <a:ext cx="5097101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int[] sorted = new int[N];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int </a:t>
            </a:r>
            <a:r>
              <a:rPr lang="en-US" dirty="0" err="1"/>
              <a:t>lastSorted</a:t>
            </a:r>
            <a:r>
              <a:rPr lang="en-US" dirty="0"/>
              <a:t> = 0;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void InsertionSort(</a:t>
            </a:r>
            <a:r>
              <a:rPr lang="en-US" dirty="0" err="1"/>
              <a:t>int</a:t>
            </a:r>
            <a:r>
              <a:rPr lang="en-US" dirty="0"/>
              <a:t>[] unsorted) </a:t>
            </a:r>
            <a:r>
              <a:rPr lang="en-US" b="1" dirty="0"/>
              <a:t>{</a:t>
            </a:r>
            <a:endParaRPr lang="en-US" dirty="0"/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 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unsorted.length</a:t>
            </a:r>
            <a:r>
              <a:rPr lang="en-US" dirty="0"/>
              <a:t> 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b="1" dirty="0">
                <a:solidFill>
                  <a:srgbClr val="00B050"/>
                </a:solidFill>
              </a:rPr>
              <a:t>{</a:t>
            </a:r>
            <a:endParaRPr lang="en-US" dirty="0">
              <a:solidFill>
                <a:srgbClr val="00B05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sorted[</a:t>
            </a:r>
            <a:r>
              <a:rPr lang="en-US" dirty="0" err="1"/>
              <a:t>lastSorted</a:t>
            </a:r>
            <a:r>
              <a:rPr lang="en-US" dirty="0"/>
              <a:t>] = unsorted[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int j = </a:t>
            </a:r>
            <a:r>
              <a:rPr lang="en-US" dirty="0" err="1"/>
              <a:t>lastSorted</a:t>
            </a:r>
            <a:r>
              <a:rPr lang="en-US" dirty="0"/>
              <a:t>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</a:t>
            </a:r>
            <a:r>
              <a:rPr lang="en-US" dirty="0" err="1"/>
              <a:t>lastSorted</a:t>
            </a:r>
            <a:r>
              <a:rPr lang="en-US" dirty="0"/>
              <a:t>++;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bool stop = false;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while (j &gt; 0 &amp;&amp; !stop) </a:t>
            </a:r>
            <a:r>
              <a:rPr lang="en-US" b="1" dirty="0">
                <a:solidFill>
                  <a:srgbClr val="0070C0"/>
                </a:solidFill>
              </a:rPr>
              <a:t>{</a:t>
            </a:r>
            <a:endParaRPr lang="en-US" dirty="0">
              <a:solidFill>
                <a:srgbClr val="0070C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if(sorted[j]&lt;sorted[j-1]) </a:t>
            </a:r>
            <a:r>
              <a:rPr lang="en-US" b="1" dirty="0">
                <a:solidFill>
                  <a:srgbClr val="7030A0"/>
                </a:solidFill>
              </a:rPr>
              <a:t>{</a:t>
            </a:r>
            <a:endParaRPr lang="en-US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int aux = sorted[j];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sorted[j] = sorted[j-1];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sorted[j-1] = aux;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</a:t>
            </a:r>
            <a:r>
              <a:rPr lang="en-US" b="1" dirty="0">
                <a:solidFill>
                  <a:srgbClr val="7030A0"/>
                </a:solidFill>
              </a:rPr>
              <a:t>}</a:t>
            </a:r>
            <a:endParaRPr lang="en-US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stop = true;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	      j--;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73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שאלה 1 סעיף 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546" y="1235771"/>
            <a:ext cx="5097101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int[] sorted = new int[N];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int </a:t>
            </a:r>
            <a:r>
              <a:rPr lang="en-US" dirty="0" err="1"/>
              <a:t>lastSorted</a:t>
            </a:r>
            <a:r>
              <a:rPr lang="en-US" dirty="0"/>
              <a:t> = 0;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void InsertionSort(</a:t>
            </a:r>
            <a:r>
              <a:rPr lang="en-US" dirty="0" err="1"/>
              <a:t>int</a:t>
            </a:r>
            <a:r>
              <a:rPr lang="en-US" dirty="0"/>
              <a:t>[] unsorted) </a:t>
            </a:r>
            <a:r>
              <a:rPr lang="en-US" b="1" dirty="0"/>
              <a:t>{</a:t>
            </a:r>
            <a:endParaRPr lang="en-US" dirty="0"/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 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unsorted.length</a:t>
            </a:r>
            <a:r>
              <a:rPr lang="en-US" dirty="0"/>
              <a:t> 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b="1" dirty="0">
                <a:solidFill>
                  <a:srgbClr val="00B050"/>
                </a:solidFill>
              </a:rPr>
              <a:t>{</a:t>
            </a:r>
            <a:endParaRPr lang="en-US" dirty="0">
              <a:solidFill>
                <a:srgbClr val="00B05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sorted[</a:t>
            </a:r>
            <a:r>
              <a:rPr lang="en-US" dirty="0" err="1"/>
              <a:t>lastSorted</a:t>
            </a:r>
            <a:r>
              <a:rPr lang="en-US" dirty="0"/>
              <a:t>] = unsorted[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int j = </a:t>
            </a:r>
            <a:r>
              <a:rPr lang="en-US" dirty="0" err="1"/>
              <a:t>lastSorted</a:t>
            </a:r>
            <a:r>
              <a:rPr lang="en-US" dirty="0"/>
              <a:t>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</a:t>
            </a:r>
            <a:r>
              <a:rPr lang="en-US" dirty="0" err="1"/>
              <a:t>lastSorted</a:t>
            </a:r>
            <a:r>
              <a:rPr lang="en-US" dirty="0"/>
              <a:t>++;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bool stop = false;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while (j &gt; 0 &amp;&amp; !stop) </a:t>
            </a:r>
            <a:r>
              <a:rPr lang="en-US" b="1" dirty="0">
                <a:solidFill>
                  <a:srgbClr val="0070C0"/>
                </a:solidFill>
              </a:rPr>
              <a:t>{</a:t>
            </a:r>
            <a:endParaRPr lang="en-US" dirty="0">
              <a:solidFill>
                <a:srgbClr val="0070C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if(sorted[j]&lt;sorted[j-1]) </a:t>
            </a:r>
            <a:r>
              <a:rPr lang="en-US" b="1" dirty="0">
                <a:solidFill>
                  <a:srgbClr val="7030A0"/>
                </a:solidFill>
              </a:rPr>
              <a:t>{</a:t>
            </a:r>
            <a:endParaRPr lang="en-US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int aux = sorted[j];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sorted[j] = sorted[j-1];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sorted[j-1] = aux;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</a:t>
            </a:r>
            <a:r>
              <a:rPr lang="en-US" b="1" dirty="0">
                <a:solidFill>
                  <a:srgbClr val="7030A0"/>
                </a:solidFill>
              </a:rPr>
              <a:t>}</a:t>
            </a:r>
            <a:endParaRPr lang="en-US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stop = true;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	      j--;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45975" y="2019441"/>
            <a:ext cx="5582086" cy="4721601"/>
          </a:xfrm>
          <a:prstGeom prst="rect">
            <a:avLst/>
          </a:prstGeom>
          <a:solidFill>
            <a:schemeClr val="bg1"/>
          </a:solidFill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u="sng" dirty="0"/>
              <a:t>מירוץ 1:</a:t>
            </a:r>
            <a:endParaRPr lang="en-US" b="1" u="sng" dirty="0"/>
          </a:p>
          <a:p>
            <a:r>
              <a:rPr lang="he-IL" b="1" dirty="0"/>
              <a:t>מצב התחלתי:</a:t>
            </a:r>
            <a:endParaRPr lang="en-US" dirty="0"/>
          </a:p>
          <a:p>
            <a:pPr lvl="1"/>
            <a:r>
              <a:rPr lang="en-US" dirty="0"/>
              <a:t>sorted={}</a:t>
            </a:r>
          </a:p>
          <a:p>
            <a:pPr lvl="1"/>
            <a:r>
              <a:rPr lang="en-US" dirty="0"/>
              <a:t>t1: unSorted1={1}</a:t>
            </a:r>
          </a:p>
          <a:p>
            <a:pPr lvl="1"/>
            <a:r>
              <a:rPr lang="en-US" dirty="0"/>
              <a:t>t2: unSorted2={2}</a:t>
            </a:r>
          </a:p>
          <a:p>
            <a:r>
              <a:rPr lang="he-IL" b="1" dirty="0"/>
              <a:t>שלבי הריצה: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t1</a:t>
            </a:r>
            <a:r>
              <a:rPr lang="he-IL" dirty="0"/>
              <a:t> מתחיל לרוץ ומכניס ל</a:t>
            </a:r>
            <a:r>
              <a:rPr lang="en-US" dirty="0"/>
              <a:t> sorted</a:t>
            </a:r>
            <a:r>
              <a:rPr lang="he-IL" dirty="0"/>
              <a:t> באינדקס 0 את המספר 1 ונרדם אחרי ביצוע שורה 6: </a:t>
            </a:r>
            <a:br>
              <a:rPr lang="he-IL" dirty="0"/>
            </a:br>
            <a:r>
              <a:rPr lang="en-US" dirty="0"/>
              <a:t>sorted={1}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t2</a:t>
            </a:r>
            <a:r>
              <a:rPr lang="he-IL" dirty="0"/>
              <a:t> מתחיל לרוץ ומכניס ל</a:t>
            </a:r>
            <a:r>
              <a:rPr lang="en-US" dirty="0"/>
              <a:t> sorted</a:t>
            </a:r>
            <a:r>
              <a:rPr lang="he-IL" dirty="0"/>
              <a:t> באינדקס 0 את המספר </a:t>
            </a:r>
            <a:r>
              <a:rPr lang="en-US" dirty="0"/>
              <a:t>2</a:t>
            </a:r>
            <a:r>
              <a:rPr lang="he-IL" dirty="0"/>
              <a:t>:</a:t>
            </a:r>
            <a:br>
              <a:rPr lang="he-IL" dirty="0"/>
            </a:br>
            <a:r>
              <a:rPr lang="en-US" dirty="0"/>
              <a:t>sorted={2}</a:t>
            </a:r>
          </a:p>
          <a:p>
            <a:r>
              <a:rPr lang="he-IL" b="1" dirty="0"/>
              <a:t>תוצאה:</a:t>
            </a:r>
            <a:r>
              <a:rPr lang="he-IL" sz="1600" dirty="0"/>
              <a:t>  </a:t>
            </a:r>
          </a:p>
          <a:p>
            <a:pPr lvl="1"/>
            <a:r>
              <a:rPr lang="he-IL" dirty="0"/>
              <a:t>איבוד מידע! – הערך </a:t>
            </a:r>
            <a:r>
              <a:rPr lang="en-US" dirty="0"/>
              <a:t>unsorted1[0]</a:t>
            </a:r>
            <a:r>
              <a:rPr lang="he-IL" dirty="0"/>
              <a:t> נדרס מ</a:t>
            </a:r>
            <a:r>
              <a:rPr lang="en-US" dirty="0"/>
              <a:t>sorted</a:t>
            </a:r>
            <a:r>
              <a:rPr lang="he-IL" dirty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546" y="1235771"/>
            <a:ext cx="5097101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int[] sorted = new int[N];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int </a:t>
            </a:r>
            <a:r>
              <a:rPr lang="en-US" dirty="0" err="1"/>
              <a:t>lastSorted</a:t>
            </a:r>
            <a:r>
              <a:rPr lang="en-US" dirty="0"/>
              <a:t> = 0;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void InsertionSort(</a:t>
            </a:r>
            <a:r>
              <a:rPr lang="en-US" dirty="0" err="1"/>
              <a:t>int</a:t>
            </a:r>
            <a:r>
              <a:rPr lang="en-US" dirty="0"/>
              <a:t>[] unsorted) </a:t>
            </a:r>
            <a:r>
              <a:rPr lang="en-US" b="1" dirty="0"/>
              <a:t>{</a:t>
            </a:r>
            <a:endParaRPr lang="en-US" dirty="0"/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 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unsorted.length</a:t>
            </a:r>
            <a:r>
              <a:rPr lang="en-US" dirty="0"/>
              <a:t> 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b="1" dirty="0">
                <a:solidFill>
                  <a:srgbClr val="00B050"/>
                </a:solidFill>
              </a:rPr>
              <a:t>{</a:t>
            </a:r>
            <a:endParaRPr lang="en-US" dirty="0">
              <a:solidFill>
                <a:srgbClr val="00B05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sorted[</a:t>
            </a:r>
            <a:r>
              <a:rPr lang="en-US" dirty="0" err="1"/>
              <a:t>lastSorted</a:t>
            </a:r>
            <a:r>
              <a:rPr lang="en-US" dirty="0"/>
              <a:t>] = unsorted[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int j = </a:t>
            </a:r>
            <a:r>
              <a:rPr lang="en-US" dirty="0" err="1"/>
              <a:t>lastSorted</a:t>
            </a:r>
            <a:r>
              <a:rPr lang="en-US" dirty="0"/>
              <a:t>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</a:t>
            </a:r>
            <a:r>
              <a:rPr lang="en-US" dirty="0" err="1"/>
              <a:t>lastSorted</a:t>
            </a:r>
            <a:r>
              <a:rPr lang="en-US" dirty="0"/>
              <a:t>++;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bool stop = false;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while (j &gt; 0 &amp;&amp; !stop) </a:t>
            </a:r>
            <a:r>
              <a:rPr lang="en-US" b="1" dirty="0">
                <a:solidFill>
                  <a:srgbClr val="0070C0"/>
                </a:solidFill>
              </a:rPr>
              <a:t>{</a:t>
            </a:r>
            <a:endParaRPr lang="en-US" dirty="0">
              <a:solidFill>
                <a:srgbClr val="0070C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if(sorted[j]&lt;sorted[j-1]) </a:t>
            </a:r>
            <a:r>
              <a:rPr lang="en-US" b="1" dirty="0">
                <a:solidFill>
                  <a:srgbClr val="7030A0"/>
                </a:solidFill>
              </a:rPr>
              <a:t>{</a:t>
            </a:r>
            <a:endParaRPr lang="en-US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int aux = sorted[j];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sorted[j] = sorted[j-1];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 sorted[j-1] = aux;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</a:t>
            </a:r>
            <a:r>
              <a:rPr lang="en-US" b="1" dirty="0">
                <a:solidFill>
                  <a:srgbClr val="7030A0"/>
                </a:solidFill>
              </a:rPr>
              <a:t>}</a:t>
            </a:r>
            <a:endParaRPr lang="en-US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         stop = true;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	      j--;</a:t>
            </a: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   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  <a:p>
            <a:pPr marL="342900" lvl="0" indent="-342900" algn="l" rtl="0"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6608" y="597409"/>
            <a:ext cx="5582086" cy="6146590"/>
          </a:xfrm>
          <a:prstGeom prst="rect">
            <a:avLst/>
          </a:prstGeom>
          <a:solidFill>
            <a:schemeClr val="bg1"/>
          </a:solidFill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u="sng" dirty="0"/>
              <a:t>מירוץ 2:</a:t>
            </a:r>
            <a:endParaRPr lang="en-US" b="1" u="sng" dirty="0"/>
          </a:p>
          <a:p>
            <a:r>
              <a:rPr lang="he-IL" b="1" dirty="0"/>
              <a:t>מצב התחלתי:</a:t>
            </a:r>
            <a:endParaRPr lang="en-US" dirty="0"/>
          </a:p>
          <a:p>
            <a:pPr lvl="1"/>
            <a:r>
              <a:rPr lang="en-US" dirty="0"/>
              <a:t>sorted={3}</a:t>
            </a:r>
          </a:p>
          <a:p>
            <a:pPr lvl="1"/>
            <a:r>
              <a:rPr lang="en-US" dirty="0"/>
              <a:t>t1: unSorted1={1}</a:t>
            </a:r>
          </a:p>
          <a:p>
            <a:pPr lvl="1"/>
            <a:r>
              <a:rPr lang="en-US" dirty="0"/>
              <a:t>t2: unSorted2={2}</a:t>
            </a:r>
          </a:p>
          <a:p>
            <a:r>
              <a:rPr lang="he-IL" b="1" dirty="0"/>
              <a:t>שלבי הריצה:</a:t>
            </a:r>
            <a:endParaRPr lang="en-US" dirty="0"/>
          </a:p>
          <a:p>
            <a:pPr lvl="1"/>
            <a:r>
              <a:rPr lang="en-US" dirty="0"/>
              <a:t>t1</a:t>
            </a:r>
            <a:r>
              <a:rPr lang="he-IL" dirty="0"/>
              <a:t> מתחיל לרוץ ומכניס ל</a:t>
            </a:r>
            <a:r>
              <a:rPr lang="en-US" dirty="0"/>
              <a:t> sorted</a:t>
            </a:r>
            <a:r>
              <a:rPr lang="he-IL" dirty="0"/>
              <a:t> באינדקס 1 את המספר 1 ונרדם אחרי ביצוע שורה 9:</a:t>
            </a:r>
            <a:br>
              <a:rPr lang="he-IL" dirty="0"/>
            </a:br>
            <a:r>
              <a:rPr lang="en-US" dirty="0"/>
              <a:t>sorted={3,1}</a:t>
            </a:r>
          </a:p>
          <a:p>
            <a:pPr lvl="1"/>
            <a:r>
              <a:rPr lang="en-US" dirty="0"/>
              <a:t>t2</a:t>
            </a:r>
            <a:r>
              <a:rPr lang="he-IL" dirty="0"/>
              <a:t> מתחיל לרוץ ומכניס ל</a:t>
            </a:r>
            <a:r>
              <a:rPr lang="en-US" dirty="0"/>
              <a:t> sorted</a:t>
            </a:r>
            <a:r>
              <a:rPr lang="he-IL" dirty="0"/>
              <a:t> באינדקס 2 את המספר </a:t>
            </a:r>
            <a:r>
              <a:rPr lang="en-US" dirty="0"/>
              <a:t>2</a:t>
            </a:r>
            <a:r>
              <a:rPr lang="he-IL" dirty="0"/>
              <a:t> ומסיים את ריצתו ללא ביצוע החלפות: </a:t>
            </a:r>
            <a:r>
              <a:rPr lang="en-US" dirty="0"/>
              <a:t>sorted={3,1,2}</a:t>
            </a:r>
          </a:p>
          <a:p>
            <a:pPr lvl="1"/>
            <a:r>
              <a:rPr lang="en-US" dirty="0"/>
              <a:t>t1</a:t>
            </a:r>
            <a:r>
              <a:rPr lang="he-IL" dirty="0"/>
              <a:t> מתעורר מחליף בין איברים 1 ו3 ומסיים : </a:t>
            </a:r>
            <a:r>
              <a:rPr lang="en-US" dirty="0"/>
              <a:t>sorted={1,3,2}</a:t>
            </a:r>
            <a:endParaRPr lang="he-IL" dirty="0"/>
          </a:p>
          <a:p>
            <a:pPr lvl="1"/>
            <a:r>
              <a:rPr lang="en-US" dirty="0"/>
              <a:t>t2</a:t>
            </a:r>
            <a:r>
              <a:rPr lang="he-IL" dirty="0"/>
              <a:t> יסתכל על 1 במערך ויחשוב שכל האיברים אחריו כבר ממוינים לכן יפסיק</a:t>
            </a:r>
            <a:endParaRPr lang="en-US" dirty="0"/>
          </a:p>
          <a:p>
            <a:r>
              <a:rPr lang="he-IL" b="1" dirty="0"/>
              <a:t>תוצאה:</a:t>
            </a:r>
            <a:r>
              <a:rPr lang="he-IL" sz="1600" dirty="0"/>
              <a:t>  </a:t>
            </a:r>
          </a:p>
          <a:p>
            <a:pPr lvl="1"/>
            <a:r>
              <a:rPr lang="he-IL" dirty="0"/>
              <a:t>התקבל מערך לא ממויין!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שאלה 2 - בוחן 2015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600" y="1966805"/>
            <a:ext cx="8758990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Neighbors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Visited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342900" indent="-342900" algn="just" rtl="0">
              <a:buFont typeface="+mj-lt"/>
              <a:buAutoNum type="arabicPeriod"/>
            </a:pP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Vertex(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ID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Neighbors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Visited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342900" indent="-342900" algn="just" rtl="0">
              <a:buFont typeface="+mj-lt"/>
              <a:buAutoNum type="arabicPeriod"/>
            </a:pP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AddNeighbor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v){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Neighbors.Add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(v);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1590" y="1764631"/>
            <a:ext cx="3180410" cy="4379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נתון המימוש להלן עבור חיפוש </a:t>
            </a:r>
            <a:r>
              <a:rPr lang="en-US" sz="2000" dirty="0"/>
              <a:t>depth first search</a:t>
            </a:r>
            <a:r>
              <a:rPr lang="he-IL" sz="2000" dirty="0"/>
              <a:t> בגרף, עם שימוש במחסנית על מנת לשמור את </a:t>
            </a:r>
            <a:r>
              <a:rPr lang="he-IL" sz="2000" dirty="0" err="1"/>
              <a:t>הקודקודים</a:t>
            </a:r>
            <a:r>
              <a:rPr lang="he-IL" sz="2000" dirty="0"/>
              <a:t> בהם טרם ביקרנו. המחלקה </a:t>
            </a:r>
            <a:r>
              <a:rPr lang="en-US" sz="2000" dirty="0"/>
              <a:t>Vertex</a:t>
            </a:r>
            <a:r>
              <a:rPr lang="he-IL" sz="2000" dirty="0"/>
              <a:t> מייצגת </a:t>
            </a:r>
            <a:r>
              <a:rPr lang="he-IL" sz="2000" dirty="0" err="1"/>
              <a:t>קודקוד</a:t>
            </a:r>
            <a:r>
              <a:rPr lang="he-IL" sz="2000" dirty="0"/>
              <a:t> בגרף. </a:t>
            </a:r>
            <a:endParaRPr lang="en-US" sz="20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20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15820</TotalTime>
  <Words>1843</Words>
  <Application>Microsoft Macintosh PowerPoint</Application>
  <PresentationFormat>Widescreen</PresentationFormat>
  <Paragraphs>338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Gisha</vt:lpstr>
      <vt:lpstr>Wingdings 2</vt:lpstr>
      <vt:lpstr>Quotable</vt:lpstr>
      <vt:lpstr>Operating System Practice session 4</vt:lpstr>
      <vt:lpstr>היום בתרגול...</vt:lpstr>
      <vt:lpstr>Threads</vt:lpstr>
      <vt:lpstr>שאלה 1 - בוחן 2016</vt:lpstr>
      <vt:lpstr>פתרון – שאלה 1, סעיף א</vt:lpstr>
      <vt:lpstr>שאלה 1 - המשך</vt:lpstr>
      <vt:lpstr>שאלה 1 סעיף ב</vt:lpstr>
      <vt:lpstr>PowerPoint Presentation</vt:lpstr>
      <vt:lpstr>שאלה 2 - בוחן 2015</vt:lpstr>
      <vt:lpstr>שאלה 2 - בוחן 2015</vt:lpstr>
      <vt:lpstr>פתרון – שאלה 2, סעיף א</vt:lpstr>
      <vt:lpstr>פתרון – שאלה 2, סעיף א</vt:lpstr>
      <vt:lpstr>שאלה 2 - המשך</vt:lpstr>
      <vt:lpstr>שאלה 2 סעיף ב</vt:lpstr>
      <vt:lpstr>שאלה 3 - בוחן 2013</vt:lpstr>
      <vt:lpstr>שאלה 3</vt:lpstr>
      <vt:lpstr>פתרון – שאלה 3</vt:lpstr>
      <vt:lpstr>נגמר התרגול...    שאלות?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Microsoft Office User</cp:lastModifiedBy>
  <cp:revision>217</cp:revision>
  <dcterms:created xsi:type="dcterms:W3CDTF">2017-03-22T14:00:41Z</dcterms:created>
  <dcterms:modified xsi:type="dcterms:W3CDTF">2020-04-21T12:13:51Z</dcterms:modified>
</cp:coreProperties>
</file>