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notesMasterIdLst>
    <p:notesMasterId r:id="rId25"/>
  </p:notesMasterIdLst>
  <p:sldIdLst>
    <p:sldId id="256" r:id="rId2"/>
    <p:sldId id="284" r:id="rId3"/>
    <p:sldId id="308" r:id="rId4"/>
    <p:sldId id="309" r:id="rId5"/>
    <p:sldId id="310" r:id="rId6"/>
    <p:sldId id="300" r:id="rId7"/>
    <p:sldId id="311" r:id="rId8"/>
    <p:sldId id="315" r:id="rId9"/>
    <p:sldId id="312" r:id="rId10"/>
    <p:sldId id="316" r:id="rId11"/>
    <p:sldId id="314" r:id="rId12"/>
    <p:sldId id="297" r:id="rId13"/>
    <p:sldId id="313" r:id="rId14"/>
    <p:sldId id="317" r:id="rId15"/>
    <p:sldId id="298" r:id="rId16"/>
    <p:sldId id="299" r:id="rId17"/>
    <p:sldId id="292" r:id="rId18"/>
    <p:sldId id="291" r:id="rId19"/>
    <p:sldId id="293" r:id="rId20"/>
    <p:sldId id="318" r:id="rId21"/>
    <p:sldId id="319" r:id="rId22"/>
    <p:sldId id="321" r:id="rId23"/>
    <p:sldId id="275"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1"/>
    <p:restoredTop sz="77455" autoAdjust="0"/>
  </p:normalViewPr>
  <p:slideViewPr>
    <p:cSldViewPr snapToGrid="0">
      <p:cViewPr varScale="1">
        <p:scale>
          <a:sx n="110" d="100"/>
          <a:sy n="110" d="100"/>
        </p:scale>
        <p:origin x="1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81A0293-C373-43E9-952E-88DC72E14232}" type="datetimeFigureOut">
              <a:rPr lang="he-IL" smtClean="0"/>
              <a:t>ג'.אייר.תש"ף</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CB97322-9E56-4D88-82D4-B08BEE39E265}" type="slidenum">
              <a:rPr lang="he-IL" smtClean="0"/>
              <a:t>‹#›</a:t>
            </a:fld>
            <a:endParaRPr lang="he-IL"/>
          </a:p>
        </p:txBody>
      </p:sp>
    </p:spTree>
    <p:extLst>
      <p:ext uri="{BB962C8B-B14F-4D97-AF65-F5344CB8AC3E}">
        <p14:creationId xmlns:p14="http://schemas.microsoft.com/office/powerpoint/2010/main" val="38105092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1</a:t>
            </a:fld>
            <a:endParaRPr lang="he-IL"/>
          </a:p>
        </p:txBody>
      </p:sp>
    </p:spTree>
    <p:extLst>
      <p:ext uri="{BB962C8B-B14F-4D97-AF65-F5344CB8AC3E}">
        <p14:creationId xmlns:p14="http://schemas.microsoft.com/office/powerpoint/2010/main" val="1920193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10</a:t>
            </a:fld>
            <a:endParaRPr lang="he-IL"/>
          </a:p>
        </p:txBody>
      </p:sp>
    </p:spTree>
    <p:extLst>
      <p:ext uri="{BB962C8B-B14F-4D97-AF65-F5344CB8AC3E}">
        <p14:creationId xmlns:p14="http://schemas.microsoft.com/office/powerpoint/2010/main" val="4151069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Busy</a:t>
            </a:r>
            <a:r>
              <a:rPr lang="en-US" baseline="0" dirty="0"/>
              <a:t> waiting</a:t>
            </a:r>
            <a:r>
              <a:rPr lang="he-IL" baseline="0" dirty="0"/>
              <a:t> = ממתינים עד לסיום ה</a:t>
            </a:r>
            <a:r>
              <a:rPr lang="en-US" baseline="0" dirty="0"/>
              <a:t>quantum</a:t>
            </a:r>
            <a:r>
              <a:rPr lang="he-IL" baseline="0" dirty="0"/>
              <a:t> בלולאה.</a:t>
            </a:r>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11</a:t>
            </a:fld>
            <a:endParaRPr lang="he-IL"/>
          </a:p>
        </p:txBody>
      </p:sp>
    </p:spTree>
    <p:extLst>
      <p:ext uri="{BB962C8B-B14F-4D97-AF65-F5344CB8AC3E}">
        <p14:creationId xmlns:p14="http://schemas.microsoft.com/office/powerpoint/2010/main" val="198616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קטע קוד</a:t>
            </a:r>
            <a:r>
              <a:rPr lang="he-IL" baseline="0" dirty="0"/>
              <a:t> אטומי- לא ניתן </a:t>
            </a:r>
            <a:r>
              <a:rPr lang="he-IL" baseline="0" dirty="0" err="1"/>
              <a:t>להרדם</a:t>
            </a:r>
            <a:r>
              <a:rPr lang="he-IL" baseline="0" dirty="0"/>
              <a:t> באמצעו.</a:t>
            </a:r>
            <a:endParaRPr lang="he-IL" dirty="0"/>
          </a:p>
          <a:p>
            <a:r>
              <a:rPr lang="he-IL" dirty="0"/>
              <a:t>פותר את בעיית ה</a:t>
            </a:r>
            <a:r>
              <a:rPr lang="en-US" dirty="0"/>
              <a:t>busy waiting</a:t>
            </a:r>
            <a:r>
              <a:rPr lang="he-IL" baseline="0" dirty="0"/>
              <a:t> של </a:t>
            </a:r>
            <a:r>
              <a:rPr lang="en-US" baseline="0" dirty="0"/>
              <a:t>TSL</a:t>
            </a:r>
            <a:endParaRPr lang="he-IL" baseline="0" dirty="0"/>
          </a:p>
          <a:p>
            <a:r>
              <a:rPr lang="en-US" baseline="0" dirty="0"/>
              <a:t>Sleep() - </a:t>
            </a:r>
            <a:r>
              <a:rPr lang="he-IL" baseline="0" dirty="0"/>
              <a:t> - נרדם עד שמעירים אותו (ולא לזמן מוגדר)</a:t>
            </a:r>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12</a:t>
            </a:fld>
            <a:endParaRPr lang="he-IL"/>
          </a:p>
        </p:txBody>
      </p:sp>
    </p:spTree>
    <p:extLst>
      <p:ext uri="{BB962C8B-B14F-4D97-AF65-F5344CB8AC3E}">
        <p14:creationId xmlns:p14="http://schemas.microsoft.com/office/powerpoint/2010/main" val="4044992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13</a:t>
            </a:fld>
            <a:endParaRPr lang="he-IL"/>
          </a:p>
        </p:txBody>
      </p:sp>
    </p:spTree>
    <p:extLst>
      <p:ext uri="{BB962C8B-B14F-4D97-AF65-F5344CB8AC3E}">
        <p14:creationId xmlns:p14="http://schemas.microsoft.com/office/powerpoint/2010/main" val="33992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14</a:t>
            </a:fld>
            <a:endParaRPr lang="he-IL"/>
          </a:p>
        </p:txBody>
      </p:sp>
    </p:spTree>
    <p:extLst>
      <p:ext uri="{BB962C8B-B14F-4D97-AF65-F5344CB8AC3E}">
        <p14:creationId xmlns:p14="http://schemas.microsoft.com/office/powerpoint/2010/main" val="390887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15</a:t>
            </a:fld>
            <a:endParaRPr lang="he-IL"/>
          </a:p>
        </p:txBody>
      </p:sp>
    </p:spTree>
    <p:extLst>
      <p:ext uri="{BB962C8B-B14F-4D97-AF65-F5344CB8AC3E}">
        <p14:creationId xmlns:p14="http://schemas.microsoft.com/office/powerpoint/2010/main" val="357768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17</a:t>
            </a:fld>
            <a:endParaRPr lang="he-IL"/>
          </a:p>
        </p:txBody>
      </p:sp>
    </p:spTree>
    <p:extLst>
      <p:ext uri="{BB962C8B-B14F-4D97-AF65-F5344CB8AC3E}">
        <p14:creationId xmlns:p14="http://schemas.microsoft.com/office/powerpoint/2010/main" val="3806216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23</a:t>
            </a:fld>
            <a:endParaRPr lang="he-IL"/>
          </a:p>
        </p:txBody>
      </p:sp>
    </p:spTree>
    <p:extLst>
      <p:ext uri="{BB962C8B-B14F-4D97-AF65-F5344CB8AC3E}">
        <p14:creationId xmlns:p14="http://schemas.microsoft.com/office/powerpoint/2010/main" val="291875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2</a:t>
            </a:fld>
            <a:endParaRPr lang="he-IL"/>
          </a:p>
        </p:txBody>
      </p:sp>
    </p:spTree>
    <p:extLst>
      <p:ext uri="{BB962C8B-B14F-4D97-AF65-F5344CB8AC3E}">
        <p14:creationId xmlns:p14="http://schemas.microsoft.com/office/powerpoint/2010/main" val="301968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3</a:t>
            </a:fld>
            <a:endParaRPr lang="he-IL"/>
          </a:p>
        </p:txBody>
      </p:sp>
    </p:spTree>
    <p:extLst>
      <p:ext uri="{BB962C8B-B14F-4D97-AF65-F5344CB8AC3E}">
        <p14:creationId xmlns:p14="http://schemas.microsoft.com/office/powerpoint/2010/main" val="143655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4</a:t>
            </a:fld>
            <a:endParaRPr lang="he-IL"/>
          </a:p>
        </p:txBody>
      </p:sp>
    </p:spTree>
    <p:extLst>
      <p:ext uri="{BB962C8B-B14F-4D97-AF65-F5344CB8AC3E}">
        <p14:creationId xmlns:p14="http://schemas.microsoft.com/office/powerpoint/2010/main" val="131059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5</a:t>
            </a:fld>
            <a:endParaRPr lang="he-IL"/>
          </a:p>
        </p:txBody>
      </p:sp>
    </p:spTree>
    <p:extLst>
      <p:ext uri="{BB962C8B-B14F-4D97-AF65-F5344CB8AC3E}">
        <p14:creationId xmlns:p14="http://schemas.microsoft.com/office/powerpoint/2010/main" val="53041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CB97322-9E56-4D88-82D4-B08BEE39E265}" type="slidenum">
              <a:rPr lang="he-IL" smtClean="0"/>
              <a:t>6</a:t>
            </a:fld>
            <a:endParaRPr lang="he-IL"/>
          </a:p>
        </p:txBody>
      </p:sp>
    </p:spTree>
    <p:extLst>
      <p:ext uri="{BB962C8B-B14F-4D97-AF65-F5344CB8AC3E}">
        <p14:creationId xmlns:p14="http://schemas.microsoft.com/office/powerpoint/2010/main" val="409312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7</a:t>
            </a:fld>
            <a:endParaRPr lang="he-IL"/>
          </a:p>
        </p:txBody>
      </p:sp>
    </p:spTree>
    <p:extLst>
      <p:ext uri="{BB962C8B-B14F-4D97-AF65-F5344CB8AC3E}">
        <p14:creationId xmlns:p14="http://schemas.microsoft.com/office/powerpoint/2010/main" val="379654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8</a:t>
            </a:fld>
            <a:endParaRPr lang="he-IL"/>
          </a:p>
        </p:txBody>
      </p:sp>
    </p:spTree>
    <p:extLst>
      <p:ext uri="{BB962C8B-B14F-4D97-AF65-F5344CB8AC3E}">
        <p14:creationId xmlns:p14="http://schemas.microsoft.com/office/powerpoint/2010/main" val="378708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0" dirty="0"/>
          </a:p>
        </p:txBody>
      </p:sp>
      <p:sp>
        <p:nvSpPr>
          <p:cNvPr id="4" name="Slide Number Placeholder 3"/>
          <p:cNvSpPr>
            <a:spLocks noGrp="1"/>
          </p:cNvSpPr>
          <p:nvPr>
            <p:ph type="sldNum" sz="quarter" idx="10"/>
          </p:nvPr>
        </p:nvSpPr>
        <p:spPr/>
        <p:txBody>
          <a:bodyPr/>
          <a:lstStyle/>
          <a:p>
            <a:fld id="{DCB97322-9E56-4D88-82D4-B08BEE39E265}" type="slidenum">
              <a:rPr lang="he-IL" smtClean="0"/>
              <a:t>9</a:t>
            </a:fld>
            <a:endParaRPr lang="he-IL"/>
          </a:p>
        </p:txBody>
      </p:sp>
    </p:spTree>
    <p:extLst>
      <p:ext uri="{BB962C8B-B14F-4D97-AF65-F5344CB8AC3E}">
        <p14:creationId xmlns:p14="http://schemas.microsoft.com/office/powerpoint/2010/main" val="192798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357760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336422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354242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24659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658122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10387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297053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428800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396441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419423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407778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102501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9161E-8CFE-4924-97D3-C6D2683290F2}" type="datetimeFigureOut">
              <a:rPr lang="he-IL" smtClean="0"/>
              <a:t>ג'.אייר.תש"ף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123396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899161E-8CFE-4924-97D3-C6D2683290F2}" type="datetimeFigureOut">
              <a:rPr lang="he-IL" smtClean="0"/>
              <a:t>ג'.אייר.תש"ף</a:t>
            </a:fld>
            <a:endParaRPr lang="he-IL"/>
          </a:p>
        </p:txBody>
      </p:sp>
      <p:sp>
        <p:nvSpPr>
          <p:cNvPr id="6" name="Footer Placeholder 5"/>
          <p:cNvSpPr>
            <a:spLocks noGrp="1"/>
          </p:cNvSpPr>
          <p:nvPr>
            <p:ph type="ftr" sz="quarter" idx="11"/>
          </p:nvPr>
        </p:nvSpPr>
        <p:spPr>
          <a:xfrm>
            <a:off x="590396" y="6041362"/>
            <a:ext cx="3295413" cy="365125"/>
          </a:xfrm>
        </p:spPr>
        <p:txBody>
          <a:bodyPr/>
          <a:lstStyle/>
          <a:p>
            <a:endParaRPr lang="he-IL"/>
          </a:p>
        </p:txBody>
      </p:sp>
      <p:sp>
        <p:nvSpPr>
          <p:cNvPr id="7" name="Slide Number Placeholder 6"/>
          <p:cNvSpPr>
            <a:spLocks noGrp="1"/>
          </p:cNvSpPr>
          <p:nvPr>
            <p:ph type="sldNum" sz="quarter" idx="12"/>
          </p:nvPr>
        </p:nvSpPr>
        <p:spPr>
          <a:xfrm>
            <a:off x="4862689" y="5915888"/>
            <a:ext cx="1062155" cy="490599"/>
          </a:xfrm>
        </p:spPr>
        <p:txBody>
          <a:bodyPr/>
          <a:lstStyle/>
          <a:p>
            <a:fld id="{55FACD8D-D58C-4CD2-8BAC-368CB645CA89}" type="slidenum">
              <a:rPr lang="he-IL" smtClean="0"/>
              <a:t>‹#›</a:t>
            </a:fld>
            <a:endParaRPr lang="he-IL"/>
          </a:p>
        </p:txBody>
      </p:sp>
    </p:spTree>
    <p:extLst>
      <p:ext uri="{BB962C8B-B14F-4D97-AF65-F5344CB8AC3E}">
        <p14:creationId xmlns:p14="http://schemas.microsoft.com/office/powerpoint/2010/main" val="28712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he-IL"/>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899161E-8CFE-4924-97D3-C6D2683290F2}" type="datetimeFigureOut">
              <a:rPr lang="he-IL" smtClean="0"/>
              <a:t>ג'.אייר.תש"ף</a:t>
            </a:fld>
            <a:endParaRPr lang="he-IL"/>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5FACD8D-D58C-4CD2-8BAC-368CB645CA89}" type="slidenum">
              <a:rPr lang="he-IL" smtClean="0"/>
              <a:t>‹#›</a:t>
            </a:fld>
            <a:endParaRPr lang="he-IL"/>
          </a:p>
        </p:txBody>
      </p:sp>
    </p:spTree>
    <p:extLst>
      <p:ext uri="{BB962C8B-B14F-4D97-AF65-F5344CB8AC3E}">
        <p14:creationId xmlns:p14="http://schemas.microsoft.com/office/powerpoint/2010/main" val="14863208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br>
              <a:rPr lang="en-US" dirty="0"/>
            </a:br>
            <a:r>
              <a:rPr lang="en-US" dirty="0"/>
              <a:t>Practice session 5</a:t>
            </a:r>
            <a:endParaRPr lang="he-IL" dirty="0"/>
          </a:p>
        </p:txBody>
      </p:sp>
      <p:sp>
        <p:nvSpPr>
          <p:cNvPr id="3" name="Subtitle 2"/>
          <p:cNvSpPr>
            <a:spLocks noGrp="1"/>
          </p:cNvSpPr>
          <p:nvPr>
            <p:ph type="subTitle" idx="1"/>
          </p:nvPr>
        </p:nvSpPr>
        <p:spPr>
          <a:xfrm>
            <a:off x="810001" y="5280846"/>
            <a:ext cx="10572000" cy="1428297"/>
          </a:xfrm>
        </p:spPr>
        <p:txBody>
          <a:bodyPr>
            <a:noAutofit/>
          </a:bodyPr>
          <a:lstStyle/>
          <a:p>
            <a:pPr marL="457200" indent="-457200" rtl="0">
              <a:buFont typeface="Arial" panose="020B0604020202020204" pitchFamily="34" charset="0"/>
              <a:buChar char="•"/>
            </a:pPr>
            <a:r>
              <a:rPr lang="en-US" sz="2800" dirty="0"/>
              <a:t>Threads: TSL, Mutex, Semaphore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807" y="1449147"/>
            <a:ext cx="2466975" cy="1847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4604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1.3</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endParaRPr lang="he-IL" dirty="0"/>
          </a:p>
          <a:p>
            <a:pPr lvl="0"/>
            <a:endParaRPr lang="en-US" dirty="0"/>
          </a:p>
          <a:p>
            <a:endParaRPr lang="en-US" sz="2000" dirty="0"/>
          </a:p>
        </p:txBody>
      </p:sp>
      <p:sp>
        <p:nvSpPr>
          <p:cNvPr id="5" name="TextBox 4"/>
          <p:cNvSpPr txBox="1"/>
          <p:nvPr/>
        </p:nvSpPr>
        <p:spPr>
          <a:xfrm>
            <a:off x="325504" y="33454"/>
            <a:ext cx="7404366" cy="7478970"/>
          </a:xfrm>
          <a:prstGeom prst="rect">
            <a:avLst/>
          </a:prstGeom>
          <a:solidFill>
            <a:schemeClr val="accent2">
              <a:lumMod val="40000"/>
              <a:lumOff val="60000"/>
            </a:schemeClr>
          </a:solidFill>
        </p:spPr>
        <p:txBody>
          <a:bodyPr wrap="square" rtlCol="1">
            <a:spAutoFit/>
          </a:bodyPr>
          <a:lstStyle/>
          <a:p>
            <a:pPr lvl="0" algn="l" rtl="0"/>
            <a:r>
              <a:rPr lang="en-US" sz="1600" b="1" dirty="0"/>
              <a:t>bool lock1, lock2 = false;</a:t>
            </a:r>
          </a:p>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marL="342900" indent="-342900" algn="l" rtl="0">
              <a:buAutoNum type="arabicPeriod" startAt="4"/>
            </a:pPr>
            <a:r>
              <a:rPr lang="en-US" sz="1600" dirty="0"/>
              <a:t> 	if(</a:t>
            </a:r>
            <a:r>
              <a:rPr lang="en-US" sz="1600" dirty="0" err="1"/>
              <a:t>current.key</a:t>
            </a:r>
            <a:r>
              <a:rPr lang="en-US" sz="1600" dirty="0"/>
              <a:t> &lt; key){</a:t>
            </a:r>
          </a:p>
          <a:p>
            <a:pPr lvl="3" algn="l" rtl="0"/>
            <a:r>
              <a:rPr lang="en-US" sz="1600" dirty="0"/>
              <a:t>		</a:t>
            </a:r>
            <a:r>
              <a:rPr lang="en-US" sz="1600" b="1" dirty="0"/>
              <a:t>while(TSL(lock1));</a:t>
            </a:r>
            <a:endParaRPr lang="en-US" sz="1600" dirty="0"/>
          </a:p>
          <a:p>
            <a:pPr algn="l" rtl="0"/>
            <a:r>
              <a:rPr lang="en-US" sz="1600" b="1" dirty="0"/>
              <a:t>5.		</a:t>
            </a:r>
            <a:r>
              <a:rPr lang="en-US" sz="1600" dirty="0"/>
              <a:t>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b="1" dirty="0"/>
              <a:t>				lock1 = false;</a:t>
            </a:r>
          </a:p>
          <a:p>
            <a:pPr algn="l" rtl="0"/>
            <a:r>
              <a:rPr lang="en-US" sz="1600" dirty="0"/>
              <a:t>7.				done = true</a:t>
            </a:r>
          </a:p>
          <a:p>
            <a:pPr algn="l" rtl="0"/>
            <a:r>
              <a:rPr lang="en-US" sz="1600" dirty="0"/>
              <a:t>8.			}</a:t>
            </a:r>
          </a:p>
          <a:p>
            <a:pPr marL="342900" indent="-342900" algn="l" rtl="0">
              <a:buAutoNum type="arabicPeriod" startAt="9"/>
            </a:pPr>
            <a:r>
              <a:rPr lang="en-US" sz="1600" dirty="0"/>
              <a:t> 			else{</a:t>
            </a:r>
          </a:p>
          <a:p>
            <a:pPr algn="l" rtl="0"/>
            <a:r>
              <a:rPr lang="en-US" sz="1600" b="1" dirty="0"/>
              <a:t>				lock1 = false;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marL="342900" indent="-342900" algn="l" rtl="0">
              <a:buAutoNum type="arabicPeriod" startAt="13"/>
            </a:pPr>
            <a:r>
              <a:rPr lang="en-US" sz="1600" dirty="0"/>
              <a:t> 	else{</a:t>
            </a:r>
          </a:p>
          <a:p>
            <a:pPr marL="0" lvl="3" algn="l" rtl="0"/>
            <a:r>
              <a:rPr lang="en-US" sz="1600" dirty="0"/>
              <a:t>			</a:t>
            </a:r>
            <a:r>
              <a:rPr lang="en-US" sz="1600" b="1" dirty="0"/>
              <a:t>while(TSL(lock2));</a:t>
            </a:r>
            <a:endParaRPr lang="en-US" sz="1600" dirty="0"/>
          </a:p>
          <a:p>
            <a:pPr algn="l" rtl="0"/>
            <a:r>
              <a:rPr lang="en-US" sz="1600" dirty="0"/>
              <a:t>14.			if(</a:t>
            </a:r>
            <a:r>
              <a:rPr lang="en-US" sz="1600" dirty="0" err="1"/>
              <a:t>current.left</a:t>
            </a:r>
            <a:r>
              <a:rPr lang="en-US" sz="1600" dirty="0"/>
              <a:t> == null){</a:t>
            </a:r>
          </a:p>
          <a:p>
            <a:pPr marL="342900" indent="-342900" algn="l" rtl="0">
              <a:buAutoNum type="arabicPeriod" startAt="15"/>
            </a:pPr>
            <a:r>
              <a:rPr lang="en-US" sz="1600" dirty="0"/>
              <a:t> 				</a:t>
            </a:r>
            <a:r>
              <a:rPr lang="en-US" sz="1600" dirty="0" err="1"/>
              <a:t>current.left</a:t>
            </a:r>
            <a:r>
              <a:rPr lang="en-US" sz="1600" dirty="0"/>
              <a:t> = new node(</a:t>
            </a:r>
            <a:r>
              <a:rPr lang="en-US" sz="1600" dirty="0" err="1"/>
              <a:t>key,data</a:t>
            </a:r>
            <a:r>
              <a:rPr lang="en-US" sz="1600" dirty="0"/>
              <a:t>)</a:t>
            </a:r>
          </a:p>
          <a:p>
            <a:pPr lvl="1" algn="l" rtl="0"/>
            <a:r>
              <a:rPr lang="en-US" sz="1600" b="1" dirty="0"/>
              <a:t>				lock2 = false;</a:t>
            </a:r>
            <a:endParaRPr lang="en-US" sz="1600" dirty="0"/>
          </a:p>
          <a:p>
            <a:pPr algn="l" rtl="0"/>
            <a:r>
              <a:rPr lang="en-US" sz="1600" dirty="0"/>
              <a:t>16.				done = true</a:t>
            </a:r>
          </a:p>
          <a:p>
            <a:pPr algn="l" rtl="0"/>
            <a:r>
              <a:rPr lang="en-US" sz="1600" dirty="0"/>
              <a:t>17.			}</a:t>
            </a:r>
          </a:p>
          <a:p>
            <a:pPr marL="342900" indent="-342900" algn="l" rtl="0">
              <a:buAutoNum type="arabicPeriod" startAt="18"/>
            </a:pPr>
            <a:r>
              <a:rPr lang="en-US" sz="1600" dirty="0"/>
              <a:t> 			else{</a:t>
            </a:r>
          </a:p>
          <a:p>
            <a:pPr algn="l" rtl="0"/>
            <a:r>
              <a:rPr lang="en-US" sz="1600" b="1" dirty="0"/>
              <a:t>				lock2 = false;</a:t>
            </a:r>
            <a:endParaRPr lang="en-US" sz="1600" dirty="0"/>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155274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a:t>
            </a:r>
            <a:endParaRPr lang="he-IL" dirty="0"/>
          </a:p>
        </p:txBody>
      </p:sp>
      <p:sp>
        <p:nvSpPr>
          <p:cNvPr id="3" name="Content Placeholder 2"/>
          <p:cNvSpPr>
            <a:spLocks noGrp="1"/>
          </p:cNvSpPr>
          <p:nvPr>
            <p:ph idx="1"/>
          </p:nvPr>
        </p:nvSpPr>
        <p:spPr/>
        <p:txBody>
          <a:bodyPr>
            <a:normAutofit/>
          </a:bodyPr>
          <a:lstStyle/>
          <a:p>
            <a:r>
              <a:rPr lang="he-IL" sz="3600" dirty="0"/>
              <a:t>מהו החיסרון המרכזי של </a:t>
            </a:r>
            <a:r>
              <a:rPr lang="en-US" sz="3600" dirty="0"/>
              <a:t>TSL</a:t>
            </a:r>
            <a:r>
              <a:rPr lang="he-IL" sz="3600" dirty="0"/>
              <a:t>?</a:t>
            </a:r>
          </a:p>
        </p:txBody>
      </p:sp>
      <p:sp>
        <p:nvSpPr>
          <p:cNvPr id="5" name="Cloud 4"/>
          <p:cNvSpPr/>
          <p:nvPr/>
        </p:nvSpPr>
        <p:spPr>
          <a:xfrm>
            <a:off x="1159726" y="3267307"/>
            <a:ext cx="3345366" cy="1293541"/>
          </a:xfrm>
          <a:prstGeom prst="cloud">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lvl="1" algn="ctr"/>
            <a:r>
              <a:rPr lang="en-US" sz="3200" dirty="0"/>
              <a:t>Busy Waiting!</a:t>
            </a:r>
            <a:endParaRPr lang="he-IL" sz="3200" dirty="0"/>
          </a:p>
        </p:txBody>
      </p:sp>
    </p:spTree>
    <p:extLst>
      <p:ext uri="{BB962C8B-B14F-4D97-AF65-F5344CB8AC3E}">
        <p14:creationId xmlns:p14="http://schemas.microsoft.com/office/powerpoint/2010/main" val="94657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a:t>
            </a:r>
            <a:endParaRPr lang="he-IL" dirty="0"/>
          </a:p>
        </p:txBody>
      </p:sp>
      <p:sp>
        <p:nvSpPr>
          <p:cNvPr id="3" name="Content Placeholder 2"/>
          <p:cNvSpPr>
            <a:spLocks noGrp="1"/>
          </p:cNvSpPr>
          <p:nvPr>
            <p:ph idx="1"/>
          </p:nvPr>
        </p:nvSpPr>
        <p:spPr>
          <a:xfrm>
            <a:off x="936703" y="1951464"/>
            <a:ext cx="10554574" cy="1552372"/>
          </a:xfrm>
        </p:spPr>
        <p:txBody>
          <a:bodyPr/>
          <a:lstStyle/>
          <a:p>
            <a:r>
              <a:rPr lang="he-IL" dirty="0"/>
              <a:t>שדות:</a:t>
            </a:r>
          </a:p>
          <a:p>
            <a:pPr lvl="1"/>
            <a:r>
              <a:rPr lang="en-US" dirty="0"/>
              <a:t>Bool locked</a:t>
            </a:r>
          </a:p>
          <a:p>
            <a:pPr lvl="1"/>
            <a:r>
              <a:rPr lang="en-US" dirty="0"/>
              <a:t>Queue Sleeping</a:t>
            </a:r>
          </a:p>
          <a:p>
            <a:r>
              <a:rPr lang="en-US" dirty="0"/>
              <a:t> </a:t>
            </a:r>
            <a:r>
              <a:rPr lang="he-IL" dirty="0"/>
              <a:t>שיטות:</a:t>
            </a:r>
          </a:p>
        </p:txBody>
      </p:sp>
      <p:sp>
        <p:nvSpPr>
          <p:cNvPr id="4" name="Rectangle 3"/>
          <p:cNvSpPr/>
          <p:nvPr/>
        </p:nvSpPr>
        <p:spPr>
          <a:xfrm>
            <a:off x="256478" y="3647369"/>
            <a:ext cx="5184808" cy="3088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000" dirty="0"/>
              <a:t>lock(){</a:t>
            </a:r>
          </a:p>
          <a:p>
            <a:pPr lvl="1" algn="l" rtl="0"/>
            <a:r>
              <a:rPr lang="en-US" sz="2000" dirty="0"/>
              <a:t>If(locked){</a:t>
            </a:r>
          </a:p>
          <a:p>
            <a:pPr lvl="2" algn="l" rtl="0"/>
            <a:r>
              <a:rPr lang="en-US" sz="2000" dirty="0" err="1"/>
              <a:t>sleeping.enqueuer</a:t>
            </a:r>
            <a:r>
              <a:rPr lang="en-US" sz="2000" dirty="0"/>
              <a:t>(</a:t>
            </a:r>
            <a:r>
              <a:rPr lang="en-US" sz="2000" dirty="0" err="1"/>
              <a:t>curr_thread</a:t>
            </a:r>
            <a:r>
              <a:rPr lang="en-US" sz="2000" dirty="0"/>
              <a:t>);</a:t>
            </a:r>
          </a:p>
          <a:p>
            <a:pPr lvl="2" algn="l" rtl="0"/>
            <a:r>
              <a:rPr lang="en-US" sz="2000" dirty="0"/>
              <a:t>sleep();</a:t>
            </a:r>
          </a:p>
          <a:p>
            <a:pPr lvl="1" algn="l" rtl="0"/>
            <a:r>
              <a:rPr lang="en-US" sz="2000" dirty="0"/>
              <a:t>}</a:t>
            </a:r>
          </a:p>
          <a:p>
            <a:pPr lvl="1" algn="l" rtl="0"/>
            <a:r>
              <a:rPr lang="en-US" sz="2000" dirty="0"/>
              <a:t>locked = true;</a:t>
            </a:r>
          </a:p>
          <a:p>
            <a:pPr algn="l" rtl="0"/>
            <a:r>
              <a:rPr lang="en-US" sz="2000" dirty="0"/>
              <a:t>}</a:t>
            </a:r>
          </a:p>
          <a:p>
            <a:pPr algn="l" rtl="0"/>
            <a:endParaRPr lang="en-US" sz="2000" dirty="0"/>
          </a:p>
        </p:txBody>
      </p:sp>
      <p:sp>
        <p:nvSpPr>
          <p:cNvPr id="5" name="Rectangle 4"/>
          <p:cNvSpPr/>
          <p:nvPr/>
        </p:nvSpPr>
        <p:spPr>
          <a:xfrm>
            <a:off x="7428515" y="3636218"/>
            <a:ext cx="4469836" cy="3088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000" dirty="0"/>
              <a:t>unlock(){</a:t>
            </a:r>
          </a:p>
          <a:p>
            <a:pPr lvl="1" algn="l" rtl="0"/>
            <a:r>
              <a:rPr lang="en-US" sz="2000" dirty="0"/>
              <a:t>locked = false;</a:t>
            </a:r>
          </a:p>
          <a:p>
            <a:pPr lvl="1" algn="l" rtl="0"/>
            <a:r>
              <a:rPr lang="en-US" sz="2000" dirty="0"/>
              <a:t>If(</a:t>
            </a:r>
            <a:r>
              <a:rPr lang="en-US" sz="2000" dirty="0" err="1"/>
              <a:t>sleeping.count</a:t>
            </a:r>
            <a:r>
              <a:rPr lang="en-US" sz="2000" dirty="0"/>
              <a:t>&gt;0){</a:t>
            </a:r>
          </a:p>
          <a:p>
            <a:pPr lvl="1" algn="l" rtl="0"/>
            <a:r>
              <a:rPr lang="en-US" sz="2000" dirty="0"/>
              <a:t>	</a:t>
            </a:r>
            <a:r>
              <a:rPr lang="en-US" sz="2000" dirty="0" err="1"/>
              <a:t>tid</a:t>
            </a:r>
            <a:r>
              <a:rPr lang="en-US" sz="2000" dirty="0"/>
              <a:t> = </a:t>
            </a:r>
            <a:r>
              <a:rPr lang="en-US" sz="2000" dirty="0" err="1"/>
              <a:t>sleeping.dequeuer</a:t>
            </a:r>
            <a:r>
              <a:rPr lang="en-US" sz="2000" dirty="0"/>
              <a:t>();</a:t>
            </a:r>
          </a:p>
          <a:p>
            <a:pPr lvl="1" algn="l" rtl="0"/>
            <a:r>
              <a:rPr lang="en-US" sz="2000" dirty="0"/>
              <a:t>	wakeup(</a:t>
            </a:r>
            <a:r>
              <a:rPr lang="en-US" sz="2000" dirty="0" err="1"/>
              <a:t>tid</a:t>
            </a:r>
            <a:r>
              <a:rPr lang="en-US" sz="2000" dirty="0"/>
              <a:t>);</a:t>
            </a:r>
          </a:p>
          <a:p>
            <a:pPr lvl="1" algn="l" rtl="0"/>
            <a:r>
              <a:rPr lang="en-US" sz="2000" dirty="0"/>
              <a:t>}</a:t>
            </a:r>
          </a:p>
          <a:p>
            <a:pPr algn="l" rtl="0"/>
            <a:r>
              <a:rPr lang="en-US" sz="2000" dirty="0"/>
              <a:t>}</a:t>
            </a:r>
          </a:p>
          <a:p>
            <a:pPr algn="ctr"/>
            <a:endParaRPr lang="he-IL" sz="2000" dirty="0"/>
          </a:p>
        </p:txBody>
      </p:sp>
      <p:sp>
        <p:nvSpPr>
          <p:cNvPr id="6" name="Left Brace 5"/>
          <p:cNvSpPr/>
          <p:nvPr/>
        </p:nvSpPr>
        <p:spPr>
          <a:xfrm>
            <a:off x="6744121" y="4499517"/>
            <a:ext cx="677409" cy="113742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 name="Right Brace 6"/>
          <p:cNvSpPr/>
          <p:nvPr/>
        </p:nvSpPr>
        <p:spPr>
          <a:xfrm>
            <a:off x="5469391" y="4282987"/>
            <a:ext cx="847492" cy="1505415"/>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8" name="TextBox 7"/>
          <p:cNvSpPr txBox="1"/>
          <p:nvPr/>
        </p:nvSpPr>
        <p:spPr>
          <a:xfrm>
            <a:off x="6095999" y="4995996"/>
            <a:ext cx="825187" cy="369332"/>
          </a:xfrm>
          <a:prstGeom prst="rect">
            <a:avLst/>
          </a:prstGeom>
          <a:noFill/>
        </p:spPr>
        <p:txBody>
          <a:bodyPr wrap="square" rtlCol="1">
            <a:spAutoFit/>
          </a:bodyPr>
          <a:lstStyle/>
          <a:p>
            <a:r>
              <a:rPr lang="he-IL" dirty="0"/>
              <a:t>אטומי</a:t>
            </a:r>
          </a:p>
        </p:txBody>
      </p:sp>
    </p:spTree>
    <p:extLst>
      <p:ext uri="{BB962C8B-B14F-4D97-AF65-F5344CB8AC3E}">
        <p14:creationId xmlns:p14="http://schemas.microsoft.com/office/powerpoint/2010/main" val="281549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שאלה 1.4</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r>
              <a:rPr lang="he-IL" dirty="0"/>
              <a:t>4. הראו פתרון עם 2 </a:t>
            </a:r>
            <a:r>
              <a:rPr lang="he-IL" dirty="0" err="1"/>
              <a:t>מיוטקסים</a:t>
            </a:r>
            <a:r>
              <a:rPr lang="he-IL" dirty="0"/>
              <a:t>.</a:t>
            </a:r>
          </a:p>
          <a:p>
            <a:pPr lvl="0"/>
            <a:endParaRPr lang="en-US" dirty="0"/>
          </a:p>
          <a:p>
            <a:endParaRPr lang="en-US" sz="2000" dirty="0"/>
          </a:p>
        </p:txBody>
      </p:sp>
      <p:sp>
        <p:nvSpPr>
          <p:cNvPr id="5" name="TextBox 4"/>
          <p:cNvSpPr txBox="1"/>
          <p:nvPr/>
        </p:nvSpPr>
        <p:spPr>
          <a:xfrm>
            <a:off x="208546" y="1235771"/>
            <a:ext cx="7404366"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113233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1.3</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endParaRPr lang="he-IL" dirty="0"/>
          </a:p>
          <a:p>
            <a:pPr lvl="0"/>
            <a:endParaRPr lang="en-US" dirty="0"/>
          </a:p>
          <a:p>
            <a:endParaRPr lang="en-US" sz="2000" dirty="0"/>
          </a:p>
        </p:txBody>
      </p:sp>
      <p:sp>
        <p:nvSpPr>
          <p:cNvPr id="5" name="TextBox 4"/>
          <p:cNvSpPr txBox="1"/>
          <p:nvPr/>
        </p:nvSpPr>
        <p:spPr>
          <a:xfrm>
            <a:off x="325504" y="33454"/>
            <a:ext cx="7404366" cy="7478970"/>
          </a:xfrm>
          <a:prstGeom prst="rect">
            <a:avLst/>
          </a:prstGeom>
          <a:solidFill>
            <a:schemeClr val="accent2">
              <a:lumMod val="40000"/>
              <a:lumOff val="60000"/>
            </a:schemeClr>
          </a:solidFill>
        </p:spPr>
        <p:txBody>
          <a:bodyPr wrap="square" rtlCol="1">
            <a:spAutoFit/>
          </a:bodyPr>
          <a:lstStyle/>
          <a:p>
            <a:pPr lvl="0" algn="l" rtl="0"/>
            <a:r>
              <a:rPr lang="en-US" sz="1600" b="1" dirty="0" err="1"/>
              <a:t>Mutex</a:t>
            </a:r>
            <a:r>
              <a:rPr lang="en-US" sz="1600" b="1" dirty="0"/>
              <a:t> m1, m2;</a:t>
            </a:r>
          </a:p>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marL="342900" indent="-342900" algn="l" rtl="0">
              <a:buAutoNum type="arabicPeriod" startAt="4"/>
            </a:pPr>
            <a:r>
              <a:rPr lang="en-US" sz="1600" dirty="0"/>
              <a:t> 	if(</a:t>
            </a:r>
            <a:r>
              <a:rPr lang="en-US" sz="1600" dirty="0" err="1"/>
              <a:t>current.key</a:t>
            </a:r>
            <a:r>
              <a:rPr lang="en-US" sz="1600" dirty="0"/>
              <a:t> &lt; key){</a:t>
            </a:r>
          </a:p>
          <a:p>
            <a:pPr lvl="3" algn="l" rtl="0"/>
            <a:r>
              <a:rPr lang="en-US" sz="1600" dirty="0"/>
              <a:t>		</a:t>
            </a:r>
            <a:r>
              <a:rPr lang="en-US" sz="1600" b="1" dirty="0"/>
              <a:t>m1.lock();</a:t>
            </a:r>
            <a:endParaRPr lang="en-US" sz="1600" dirty="0"/>
          </a:p>
          <a:p>
            <a:pPr algn="l" rtl="0"/>
            <a:r>
              <a:rPr lang="en-US" sz="1600" b="1" dirty="0"/>
              <a:t>5.		</a:t>
            </a:r>
            <a:r>
              <a:rPr lang="en-US" sz="1600" dirty="0"/>
              <a:t>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b="1" dirty="0"/>
              <a:t>				m1.unlock();</a:t>
            </a:r>
          </a:p>
          <a:p>
            <a:pPr algn="l" rtl="0"/>
            <a:r>
              <a:rPr lang="en-US" sz="1600" dirty="0"/>
              <a:t>7.				done = true</a:t>
            </a:r>
          </a:p>
          <a:p>
            <a:pPr algn="l" rtl="0"/>
            <a:r>
              <a:rPr lang="en-US" sz="1600" dirty="0"/>
              <a:t>8.			}</a:t>
            </a:r>
          </a:p>
          <a:p>
            <a:pPr marL="342900" indent="-342900" algn="l" rtl="0">
              <a:buAutoNum type="arabicPeriod" startAt="9"/>
            </a:pPr>
            <a:r>
              <a:rPr lang="en-US" sz="1600" dirty="0"/>
              <a:t> 			else{</a:t>
            </a:r>
          </a:p>
          <a:p>
            <a:pPr algn="l" rtl="0"/>
            <a:r>
              <a:rPr lang="en-US" sz="1600" b="1" dirty="0"/>
              <a:t>				m1.unlock();</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marL="342900" indent="-342900" algn="l" rtl="0">
              <a:buAutoNum type="arabicPeriod" startAt="13"/>
            </a:pPr>
            <a:r>
              <a:rPr lang="en-US" sz="1600" dirty="0"/>
              <a:t> 	else{</a:t>
            </a:r>
          </a:p>
          <a:p>
            <a:pPr marL="0" lvl="3" algn="l" rtl="0"/>
            <a:r>
              <a:rPr lang="en-US" sz="1600" dirty="0"/>
              <a:t>			</a:t>
            </a:r>
            <a:r>
              <a:rPr lang="en-US" sz="1600" b="1" dirty="0"/>
              <a:t>m2.lock();</a:t>
            </a:r>
            <a:endParaRPr lang="en-US" sz="1600" dirty="0"/>
          </a:p>
          <a:p>
            <a:pPr algn="l" rtl="0"/>
            <a:r>
              <a:rPr lang="en-US" sz="1600" dirty="0"/>
              <a:t>14.			if(</a:t>
            </a:r>
            <a:r>
              <a:rPr lang="en-US" sz="1600" dirty="0" err="1"/>
              <a:t>current.left</a:t>
            </a:r>
            <a:r>
              <a:rPr lang="en-US" sz="1600" dirty="0"/>
              <a:t> == null){</a:t>
            </a:r>
          </a:p>
          <a:p>
            <a:pPr marL="342900" indent="-342900" algn="l" rtl="0">
              <a:buAutoNum type="arabicPeriod" startAt="15"/>
            </a:pPr>
            <a:r>
              <a:rPr lang="en-US" sz="1600" dirty="0"/>
              <a:t> 				</a:t>
            </a:r>
            <a:r>
              <a:rPr lang="en-US" sz="1600" dirty="0" err="1"/>
              <a:t>current.left</a:t>
            </a:r>
            <a:r>
              <a:rPr lang="en-US" sz="1600" dirty="0"/>
              <a:t> = new node(</a:t>
            </a:r>
            <a:r>
              <a:rPr lang="en-US" sz="1600" dirty="0" err="1"/>
              <a:t>key,data</a:t>
            </a:r>
            <a:r>
              <a:rPr lang="en-US" sz="1600" dirty="0"/>
              <a:t>)</a:t>
            </a:r>
          </a:p>
          <a:p>
            <a:pPr lvl="1" algn="l" rtl="0"/>
            <a:r>
              <a:rPr lang="en-US" sz="1600" b="1" dirty="0"/>
              <a:t>				m2.unlock();</a:t>
            </a:r>
            <a:endParaRPr lang="en-US" sz="1600" dirty="0"/>
          </a:p>
          <a:p>
            <a:pPr algn="l" rtl="0"/>
            <a:r>
              <a:rPr lang="en-US" sz="1600" dirty="0"/>
              <a:t>16.				done = true</a:t>
            </a:r>
          </a:p>
          <a:p>
            <a:pPr algn="l" rtl="0"/>
            <a:r>
              <a:rPr lang="en-US" sz="1600" dirty="0"/>
              <a:t>17.			}</a:t>
            </a:r>
          </a:p>
          <a:p>
            <a:pPr marL="342900" indent="-342900" algn="l" rtl="0">
              <a:buAutoNum type="arabicPeriod" startAt="18"/>
            </a:pPr>
            <a:r>
              <a:rPr lang="en-US" sz="1600" dirty="0"/>
              <a:t> 			else{</a:t>
            </a:r>
          </a:p>
          <a:p>
            <a:pPr lvl="1" algn="l" rtl="0"/>
            <a:r>
              <a:rPr lang="en-US" sz="1600" b="1" dirty="0"/>
              <a:t>				m2.unlock();</a:t>
            </a:r>
            <a:endParaRPr lang="en-US" sz="1600" dirty="0"/>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172071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שאלה 2 - בוחן 2016</a:t>
            </a:r>
          </a:p>
        </p:txBody>
      </p:sp>
      <p:sp>
        <p:nvSpPr>
          <p:cNvPr id="3" name="Content Placeholder 2"/>
          <p:cNvSpPr>
            <a:spLocks noGrp="1"/>
          </p:cNvSpPr>
          <p:nvPr>
            <p:ph idx="1"/>
          </p:nvPr>
        </p:nvSpPr>
        <p:spPr>
          <a:xfrm>
            <a:off x="5478379" y="2101515"/>
            <a:ext cx="6360819" cy="4379496"/>
          </a:xfrm>
        </p:spPr>
        <p:txBody>
          <a:bodyPr>
            <a:normAutofit/>
          </a:bodyPr>
          <a:lstStyle/>
          <a:p>
            <a:r>
              <a:rPr lang="he-IL" sz="2000" dirty="0"/>
              <a:t>מיון הכנסה הינו אחד המיונים הפשוטים ביותר. המיון עובד באופן הבא: בהינתן מערך שאינו ממויין, ומערך חדש (ריק) אליו יש להכניס את המספרים באופן ממוין. בכל שלב נוסיף איבר אחד למקום האחרון במערך הממוין, ונדחוף אותו לאחור (באמצעות פעולות </a:t>
            </a:r>
            <a:r>
              <a:rPr lang="en-US" sz="2000" dirty="0"/>
              <a:t>swap</a:t>
            </a:r>
            <a:r>
              <a:rPr lang="he-IL" sz="2000" dirty="0"/>
              <a:t>) עד למקומו. להלן קוד המממש את המיון:</a:t>
            </a:r>
            <a:endParaRPr lang="en-US" sz="2000" dirty="0"/>
          </a:p>
          <a:p>
            <a:r>
              <a:rPr lang="he-IL" sz="2000" u="sng" dirty="0"/>
              <a:t>סעיף ג:</a:t>
            </a:r>
            <a:r>
              <a:rPr lang="en-US" sz="2000" u="sng" dirty="0"/>
              <a:t> </a:t>
            </a:r>
            <a:r>
              <a:rPr lang="he-IL" sz="2000" dirty="0"/>
              <a:t>הגנו על קטע הקוד </a:t>
            </a:r>
            <a:r>
              <a:rPr lang="he-IL" sz="2000" dirty="0" err="1"/>
              <a:t>ממירוצים</a:t>
            </a:r>
            <a:r>
              <a:rPr lang="he-IL" sz="2000" dirty="0"/>
              <a:t>. ניתן להוסיף אמצעי סנכרון כרצונכם. פתרון שמשתמש </a:t>
            </a:r>
            <a:r>
              <a:rPr lang="he-IL" sz="2000" dirty="0" err="1"/>
              <a:t>במיוטקס</a:t>
            </a:r>
            <a:r>
              <a:rPr lang="he-IL" sz="2000" dirty="0"/>
              <a:t> בודד המגן על שורות 5-15 אינו יעיל כלל.</a:t>
            </a:r>
            <a:endParaRPr lang="en-US" sz="2000" dirty="0"/>
          </a:p>
        </p:txBody>
      </p:sp>
      <p:sp>
        <p:nvSpPr>
          <p:cNvPr id="5" name="TextBox 4"/>
          <p:cNvSpPr txBox="1"/>
          <p:nvPr/>
        </p:nvSpPr>
        <p:spPr>
          <a:xfrm>
            <a:off x="208546" y="1235771"/>
            <a:ext cx="5097101" cy="5632311"/>
          </a:xfrm>
          <a:prstGeom prst="rect">
            <a:avLst/>
          </a:prstGeom>
          <a:solidFill>
            <a:schemeClr val="accent2">
              <a:lumMod val="40000"/>
              <a:lumOff val="60000"/>
            </a:schemeClr>
          </a:solidFill>
        </p:spPr>
        <p:txBody>
          <a:bodyPr wrap="square" rtlCol="1">
            <a:spAutoFit/>
          </a:bodyPr>
          <a:lstStyle/>
          <a:p>
            <a:pPr marL="342900" lvl="0" indent="-342900" algn="l" rtl="0">
              <a:buFont typeface="+mj-lt"/>
              <a:buAutoNum type="arabicPeriod"/>
            </a:pPr>
            <a:r>
              <a:rPr lang="en-US" dirty="0" err="1"/>
              <a:t>int</a:t>
            </a:r>
            <a:r>
              <a:rPr lang="en-US" dirty="0"/>
              <a:t>[] sorted = new </a:t>
            </a:r>
            <a:r>
              <a:rPr lang="en-US" dirty="0" err="1"/>
              <a:t>int</a:t>
            </a:r>
            <a:r>
              <a:rPr lang="en-US" dirty="0"/>
              <a:t>[N];</a:t>
            </a:r>
          </a:p>
          <a:p>
            <a:pPr marL="342900" lvl="0" indent="-342900" algn="l" rtl="0">
              <a:buFont typeface="+mj-lt"/>
              <a:buAutoNum type="arabicPeriod"/>
            </a:pPr>
            <a:r>
              <a:rPr lang="en-US" dirty="0" err="1"/>
              <a:t>int</a:t>
            </a:r>
            <a:r>
              <a:rPr lang="en-US" dirty="0"/>
              <a:t> </a:t>
            </a:r>
            <a:r>
              <a:rPr lang="en-US" dirty="0" err="1"/>
              <a:t>lastSorted</a:t>
            </a:r>
            <a:r>
              <a:rPr lang="en-US" dirty="0"/>
              <a:t> = 0;</a:t>
            </a:r>
          </a:p>
          <a:p>
            <a:pPr marL="342900" lvl="0" indent="-342900" algn="l" rtl="0">
              <a:buFont typeface="+mj-lt"/>
              <a:buAutoNum type="arabicPeriod"/>
            </a:pPr>
            <a:r>
              <a:rPr lang="en-US" dirty="0"/>
              <a:t>void InsertionSort(</a:t>
            </a:r>
            <a:r>
              <a:rPr lang="en-US" dirty="0" err="1"/>
              <a:t>int</a:t>
            </a:r>
            <a:r>
              <a:rPr lang="en-US" dirty="0"/>
              <a:t>[] unsorted) </a:t>
            </a:r>
            <a:r>
              <a:rPr lang="en-US" b="1" dirty="0"/>
              <a:t>{</a:t>
            </a:r>
            <a:endParaRPr lang="en-US" dirty="0"/>
          </a:p>
          <a:p>
            <a:pPr marL="342900" lvl="0" indent="-342900" algn="l" rtl="0">
              <a:buFont typeface="+mj-lt"/>
              <a:buAutoNum type="arabicPeriod"/>
            </a:pPr>
            <a:r>
              <a:rPr lang="en-US" dirty="0"/>
              <a:t>      for(</a:t>
            </a:r>
            <a:r>
              <a:rPr lang="en-US" dirty="0" err="1"/>
              <a:t>int</a:t>
            </a:r>
            <a:r>
              <a:rPr lang="en-US" dirty="0"/>
              <a:t> </a:t>
            </a:r>
            <a:r>
              <a:rPr lang="en-US" dirty="0" err="1"/>
              <a:t>i</a:t>
            </a:r>
            <a:r>
              <a:rPr lang="en-US" dirty="0"/>
              <a:t> = 0 ; </a:t>
            </a:r>
            <a:r>
              <a:rPr lang="en-US" dirty="0" err="1"/>
              <a:t>i</a:t>
            </a:r>
            <a:r>
              <a:rPr lang="en-US" dirty="0"/>
              <a:t> &lt; </a:t>
            </a:r>
            <a:r>
              <a:rPr lang="en-US" dirty="0" err="1"/>
              <a:t>unsorted.length</a:t>
            </a:r>
            <a:r>
              <a:rPr lang="en-US" dirty="0"/>
              <a:t> ; </a:t>
            </a:r>
            <a:r>
              <a:rPr lang="en-US" dirty="0" err="1"/>
              <a:t>i</a:t>
            </a:r>
            <a:r>
              <a:rPr lang="en-US" dirty="0"/>
              <a:t>++) </a:t>
            </a:r>
            <a:r>
              <a:rPr lang="en-US" b="1" dirty="0">
                <a:solidFill>
                  <a:srgbClr val="00B050"/>
                </a:solidFill>
              </a:rPr>
              <a:t>{</a:t>
            </a:r>
            <a:endParaRPr lang="en-US" dirty="0">
              <a:solidFill>
                <a:srgbClr val="00B050"/>
              </a:solidFill>
            </a:endParaRPr>
          </a:p>
          <a:p>
            <a:pPr marL="342900" lvl="0" indent="-342900" algn="l" rtl="0">
              <a:buFont typeface="+mj-lt"/>
              <a:buAutoNum type="arabicPeriod"/>
            </a:pPr>
            <a:r>
              <a:rPr lang="en-US" dirty="0"/>
              <a:t>          sorted[</a:t>
            </a:r>
            <a:r>
              <a:rPr lang="en-US" dirty="0" err="1"/>
              <a:t>lastSorted</a:t>
            </a:r>
            <a:r>
              <a:rPr lang="en-US" dirty="0"/>
              <a:t>] = unsorted[</a:t>
            </a:r>
            <a:r>
              <a:rPr lang="en-US" dirty="0" err="1"/>
              <a:t>i</a:t>
            </a:r>
            <a:r>
              <a:rPr lang="en-US" dirty="0"/>
              <a:t>];</a:t>
            </a:r>
          </a:p>
          <a:p>
            <a:pPr marL="342900" lvl="0" indent="-342900" algn="l" rtl="0">
              <a:buFont typeface="+mj-lt"/>
              <a:buAutoNum type="arabicPeriod"/>
            </a:pPr>
            <a:r>
              <a:rPr lang="en-US" dirty="0"/>
              <a:t>          </a:t>
            </a:r>
            <a:r>
              <a:rPr lang="en-US" dirty="0" err="1"/>
              <a:t>int</a:t>
            </a:r>
            <a:r>
              <a:rPr lang="en-US" dirty="0"/>
              <a:t> j = </a:t>
            </a:r>
            <a:r>
              <a:rPr lang="en-US" dirty="0" err="1"/>
              <a:t>lastSorted</a:t>
            </a:r>
            <a:r>
              <a:rPr lang="en-US" dirty="0"/>
              <a:t>;</a:t>
            </a:r>
          </a:p>
          <a:p>
            <a:pPr marL="342900" lvl="0" indent="-342900" algn="l" rtl="0">
              <a:buFont typeface="+mj-lt"/>
              <a:buAutoNum type="arabicPeriod"/>
            </a:pPr>
            <a:r>
              <a:rPr lang="en-US" dirty="0"/>
              <a:t>          </a:t>
            </a:r>
            <a:r>
              <a:rPr lang="en-US" dirty="0" err="1"/>
              <a:t>lastSorted</a:t>
            </a:r>
            <a:r>
              <a:rPr lang="en-US" dirty="0"/>
              <a:t>++;</a:t>
            </a:r>
          </a:p>
          <a:p>
            <a:pPr marL="342900" lvl="0" indent="-342900" algn="l" rtl="0">
              <a:buFont typeface="+mj-lt"/>
              <a:buAutoNum type="arabicPeriod"/>
            </a:pPr>
            <a:r>
              <a:rPr lang="en-US" dirty="0"/>
              <a:t>          bool stop = false;</a:t>
            </a:r>
          </a:p>
          <a:p>
            <a:pPr marL="342900" lvl="0" indent="-342900" algn="l" rtl="0">
              <a:buFont typeface="+mj-lt"/>
              <a:buAutoNum type="arabicPeriod"/>
            </a:pPr>
            <a:r>
              <a:rPr lang="en-US" dirty="0"/>
              <a:t>          while (j &gt; 0 &amp;&amp; !stop) </a:t>
            </a:r>
            <a:r>
              <a:rPr lang="en-US" b="1" dirty="0">
                <a:solidFill>
                  <a:srgbClr val="0070C0"/>
                </a:solidFill>
              </a:rPr>
              <a:t>{</a:t>
            </a:r>
            <a:endParaRPr lang="en-US" dirty="0">
              <a:solidFill>
                <a:srgbClr val="0070C0"/>
              </a:solidFill>
            </a:endParaRPr>
          </a:p>
          <a:p>
            <a:pPr marL="342900" lvl="0" indent="-342900" algn="l" rtl="0">
              <a:buFont typeface="+mj-lt"/>
              <a:buAutoNum type="arabicPeriod"/>
            </a:pPr>
            <a:r>
              <a:rPr lang="en-US" dirty="0"/>
              <a:t>              if(sorted[j]&lt;sorted[j-1]) </a:t>
            </a:r>
            <a:r>
              <a:rPr lang="en-US" b="1" dirty="0">
                <a:solidFill>
                  <a:srgbClr val="7030A0"/>
                </a:solidFill>
              </a:rPr>
              <a:t>{</a:t>
            </a:r>
            <a:endParaRPr lang="en-US" dirty="0">
              <a:solidFill>
                <a:srgbClr val="7030A0"/>
              </a:solidFill>
            </a:endParaRPr>
          </a:p>
          <a:p>
            <a:pPr marL="342900" lvl="0" indent="-342900" algn="l" rtl="0">
              <a:buFont typeface="+mj-lt"/>
              <a:buAutoNum type="arabicPeriod"/>
            </a:pPr>
            <a:r>
              <a:rPr lang="en-US" dirty="0"/>
              <a:t>                    </a:t>
            </a:r>
            <a:r>
              <a:rPr lang="en-US" dirty="0" err="1"/>
              <a:t>int</a:t>
            </a:r>
            <a:r>
              <a:rPr lang="en-US" dirty="0"/>
              <a:t> aux = sorted[j];</a:t>
            </a:r>
          </a:p>
          <a:p>
            <a:pPr marL="342900" lvl="0" indent="-342900" algn="l" rtl="0">
              <a:buFont typeface="+mj-lt"/>
              <a:buAutoNum type="arabicPeriod"/>
            </a:pPr>
            <a:r>
              <a:rPr lang="en-US" dirty="0"/>
              <a:t>                    sorted[j] = sorted[j-1];</a:t>
            </a:r>
          </a:p>
          <a:p>
            <a:pPr marL="342900" lvl="0" indent="-342900" algn="l" rtl="0">
              <a:buFont typeface="+mj-lt"/>
              <a:buAutoNum type="arabicPeriod"/>
            </a:pPr>
            <a:r>
              <a:rPr lang="en-US" dirty="0"/>
              <a:t>                    sorted[j-1] = aux;</a:t>
            </a:r>
          </a:p>
          <a:p>
            <a:pPr marL="342900" lvl="0" indent="-342900" algn="l" rtl="0">
              <a:buFont typeface="+mj-lt"/>
              <a:buAutoNum type="arabicPeriod"/>
            </a:pPr>
            <a:r>
              <a:rPr lang="en-US" dirty="0"/>
              <a:t>               </a:t>
            </a:r>
            <a:r>
              <a:rPr lang="en-US" b="1" dirty="0">
                <a:solidFill>
                  <a:srgbClr val="7030A0"/>
                </a:solidFill>
              </a:rPr>
              <a:t>}</a:t>
            </a:r>
            <a:endParaRPr lang="en-US" dirty="0">
              <a:solidFill>
                <a:srgbClr val="7030A0"/>
              </a:solidFill>
            </a:endParaRPr>
          </a:p>
          <a:p>
            <a:pPr marL="342900" lvl="0" indent="-342900" algn="l" rtl="0">
              <a:buFont typeface="+mj-lt"/>
              <a:buAutoNum type="arabicPeriod"/>
            </a:pPr>
            <a:r>
              <a:rPr lang="en-US" dirty="0"/>
              <a:t>              else</a:t>
            </a:r>
            <a:r>
              <a:rPr lang="en-US" dirty="0">
                <a:solidFill>
                  <a:srgbClr val="7030A0"/>
                </a:solidFill>
              </a:rPr>
              <a:t> </a:t>
            </a:r>
            <a:endParaRPr lang="en-US" b="1" dirty="0">
              <a:solidFill>
                <a:srgbClr val="7030A0"/>
              </a:solidFill>
            </a:endParaRPr>
          </a:p>
          <a:p>
            <a:pPr marL="342900" lvl="0" indent="-342900" algn="l" rtl="0">
              <a:buFont typeface="+mj-lt"/>
              <a:buAutoNum type="arabicPeriod"/>
            </a:pPr>
            <a:r>
              <a:rPr lang="en-US" dirty="0"/>
              <a:t>                   stop = true;</a:t>
            </a:r>
          </a:p>
          <a:p>
            <a:pPr marL="342900" lvl="0" indent="-342900" algn="l" rtl="0">
              <a:buFont typeface="+mj-lt"/>
              <a:buAutoNum type="arabicPeriod"/>
            </a:pPr>
            <a:r>
              <a:rPr lang="en-US" dirty="0"/>
              <a:t>	      j--;</a:t>
            </a:r>
          </a:p>
          <a:p>
            <a:pPr marL="342900" lvl="0" indent="-342900" algn="l" rtl="0">
              <a:buFont typeface="+mj-lt"/>
              <a:buAutoNum type="arabicPeriod"/>
            </a:pPr>
            <a:r>
              <a:rPr lang="en-US" dirty="0"/>
              <a:t>          </a:t>
            </a:r>
            <a:r>
              <a:rPr lang="en-US" dirty="0">
                <a:solidFill>
                  <a:srgbClr val="0070C0"/>
                </a:solidFill>
              </a:rPr>
              <a:t> </a:t>
            </a:r>
            <a:r>
              <a:rPr lang="en-US" b="1" dirty="0">
                <a:solidFill>
                  <a:srgbClr val="0070C0"/>
                </a:solidFill>
              </a:rPr>
              <a:t>}</a:t>
            </a:r>
            <a:endParaRPr lang="en-US" dirty="0">
              <a:solidFill>
                <a:srgbClr val="0070C0"/>
              </a:solidFill>
            </a:endParaRPr>
          </a:p>
          <a:p>
            <a:pPr marL="342900" lvl="0" indent="-342900" algn="l" rtl="0">
              <a:buFont typeface="+mj-lt"/>
              <a:buAutoNum type="arabicPeriod"/>
            </a:pPr>
            <a:r>
              <a:rPr lang="en-US" dirty="0"/>
              <a:t>      </a:t>
            </a:r>
            <a:r>
              <a:rPr lang="en-US" dirty="0">
                <a:solidFill>
                  <a:srgbClr val="00B050"/>
                </a:solidFill>
              </a:rPr>
              <a:t> </a:t>
            </a:r>
            <a:r>
              <a:rPr lang="en-US" b="1" dirty="0">
                <a:solidFill>
                  <a:srgbClr val="00B050"/>
                </a:solidFill>
              </a:rPr>
              <a:t>}</a:t>
            </a:r>
            <a:endParaRPr lang="en-US" dirty="0">
              <a:solidFill>
                <a:srgbClr val="00B050"/>
              </a:solidFill>
            </a:endParaRPr>
          </a:p>
          <a:p>
            <a:pPr marL="342900" lvl="0" indent="-342900" algn="l" rtl="0">
              <a:buFont typeface="+mj-lt"/>
              <a:buAutoNum type="arabicPeriod"/>
            </a:pPr>
            <a:r>
              <a:rPr lang="en-US" dirty="0"/>
              <a:t>   </a:t>
            </a:r>
            <a:r>
              <a:rPr lang="en-US" b="1" dirty="0"/>
              <a:t>}</a:t>
            </a:r>
          </a:p>
        </p:txBody>
      </p:sp>
    </p:spTree>
    <p:extLst>
      <p:ext uri="{BB962C8B-B14F-4D97-AF65-F5344CB8AC3E}">
        <p14:creationId xmlns:p14="http://schemas.microsoft.com/office/powerpoint/2010/main" val="417225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שאלה 2</a:t>
            </a:r>
          </a:p>
        </p:txBody>
      </p:sp>
      <p:sp>
        <p:nvSpPr>
          <p:cNvPr id="4" name="TextBox 3"/>
          <p:cNvSpPr txBox="1"/>
          <p:nvPr/>
        </p:nvSpPr>
        <p:spPr>
          <a:xfrm>
            <a:off x="192505" y="251160"/>
            <a:ext cx="7443537" cy="6555641"/>
          </a:xfrm>
          <a:prstGeom prst="rect">
            <a:avLst/>
          </a:prstGeom>
          <a:solidFill>
            <a:schemeClr val="accent2">
              <a:lumMod val="40000"/>
              <a:lumOff val="60000"/>
            </a:schemeClr>
          </a:solidFill>
        </p:spPr>
        <p:txBody>
          <a:bodyPr wrap="square" rtlCol="1">
            <a:spAutoFit/>
          </a:bodyPr>
          <a:lstStyle/>
          <a:p>
            <a:pPr marL="342900" lvl="0" indent="-342900" algn="l" rtl="0">
              <a:buFont typeface="+mj-lt"/>
              <a:buAutoNum type="arabicPeriod"/>
            </a:pPr>
            <a:r>
              <a:rPr lang="en-US" sz="1400" dirty="0" err="1"/>
              <a:t>int</a:t>
            </a:r>
            <a:r>
              <a:rPr lang="en-US" sz="1400" dirty="0"/>
              <a:t>[] sorted = new </a:t>
            </a:r>
            <a:r>
              <a:rPr lang="en-US" sz="1400" dirty="0" err="1"/>
              <a:t>int</a:t>
            </a:r>
            <a:r>
              <a:rPr lang="en-US" sz="1400" dirty="0"/>
              <a:t>[N];</a:t>
            </a:r>
          </a:p>
          <a:p>
            <a:pPr marL="342900" lvl="0" indent="-342900" algn="l" rtl="0">
              <a:buFont typeface="+mj-lt"/>
              <a:buAutoNum type="arabicPeriod"/>
            </a:pPr>
            <a:r>
              <a:rPr lang="en-US" sz="1400" dirty="0" err="1"/>
              <a:t>int</a:t>
            </a:r>
            <a:r>
              <a:rPr lang="en-US" sz="1400" dirty="0"/>
              <a:t> </a:t>
            </a:r>
            <a:r>
              <a:rPr lang="en-US" sz="1400" dirty="0" err="1"/>
              <a:t>lastSorted</a:t>
            </a:r>
            <a:r>
              <a:rPr lang="en-US" sz="1400" dirty="0"/>
              <a:t> = 0;</a:t>
            </a:r>
          </a:p>
          <a:p>
            <a:pPr lvl="1" algn="l" rtl="0"/>
            <a:r>
              <a:rPr lang="en-US" sz="1400" b="1" dirty="0"/>
              <a:t>Mutex m = new Mutex();</a:t>
            </a:r>
          </a:p>
          <a:p>
            <a:pPr lvl="1" algn="l" rtl="0"/>
            <a:r>
              <a:rPr lang="en-US" sz="1400" b="1" dirty="0"/>
              <a:t>Mutex[] </a:t>
            </a:r>
            <a:r>
              <a:rPr lang="en-US" sz="1400" b="1" dirty="0" err="1"/>
              <a:t>mutexArray</a:t>
            </a:r>
            <a:r>
              <a:rPr lang="en-US" sz="1400" b="1" dirty="0"/>
              <a:t> = new Mutex[N];//must </a:t>
            </a:r>
            <a:r>
              <a:rPr lang="en-US" sz="1400" b="1" dirty="0" err="1"/>
              <a:t>init</a:t>
            </a:r>
            <a:r>
              <a:rPr lang="en-US" sz="1400" b="1" dirty="0"/>
              <a:t> all </a:t>
            </a:r>
            <a:r>
              <a:rPr lang="en-US" sz="1400" b="1" dirty="0" err="1"/>
              <a:t>mutexes</a:t>
            </a:r>
            <a:r>
              <a:rPr lang="en-US" sz="1400" b="1" dirty="0"/>
              <a:t> in array</a:t>
            </a:r>
          </a:p>
          <a:p>
            <a:pPr marL="342900" lvl="0" indent="-342900" algn="l" rtl="0">
              <a:buFont typeface="+mj-lt"/>
              <a:buAutoNum type="arabicPeriod"/>
            </a:pPr>
            <a:r>
              <a:rPr lang="en-US" sz="1400" dirty="0"/>
              <a:t>void InsertionSort(</a:t>
            </a:r>
            <a:r>
              <a:rPr lang="en-US" sz="1400" dirty="0" err="1"/>
              <a:t>int</a:t>
            </a:r>
            <a:r>
              <a:rPr lang="en-US" sz="1400" dirty="0"/>
              <a:t>[] unsorted) </a:t>
            </a:r>
            <a:r>
              <a:rPr lang="en-US" sz="1400" b="1" dirty="0"/>
              <a:t>{</a:t>
            </a:r>
            <a:endParaRPr lang="en-US" sz="1400" dirty="0"/>
          </a:p>
          <a:p>
            <a:pPr marL="342900" lvl="0" indent="-342900" algn="l" rtl="0">
              <a:buFont typeface="+mj-lt"/>
              <a:buAutoNum type="arabicPeriod"/>
            </a:pPr>
            <a:r>
              <a:rPr lang="en-US" sz="1400" dirty="0"/>
              <a:t>      for(</a:t>
            </a:r>
            <a:r>
              <a:rPr lang="en-US" sz="1400" dirty="0" err="1"/>
              <a:t>int</a:t>
            </a:r>
            <a:r>
              <a:rPr lang="en-US" sz="1400" dirty="0"/>
              <a:t> </a:t>
            </a:r>
            <a:r>
              <a:rPr lang="en-US" sz="1400" dirty="0" err="1"/>
              <a:t>i</a:t>
            </a:r>
            <a:r>
              <a:rPr lang="en-US" sz="1400" dirty="0"/>
              <a:t> = 0 ; </a:t>
            </a:r>
            <a:r>
              <a:rPr lang="en-US" sz="1400" dirty="0" err="1"/>
              <a:t>i</a:t>
            </a:r>
            <a:r>
              <a:rPr lang="en-US" sz="1400" dirty="0"/>
              <a:t> &lt; </a:t>
            </a:r>
            <a:r>
              <a:rPr lang="en-US" sz="1400" dirty="0" err="1"/>
              <a:t>unsorted.length</a:t>
            </a:r>
            <a:r>
              <a:rPr lang="en-US" sz="1400" dirty="0"/>
              <a:t> ; </a:t>
            </a:r>
            <a:r>
              <a:rPr lang="en-US" sz="1400" dirty="0" err="1"/>
              <a:t>i</a:t>
            </a:r>
            <a:r>
              <a:rPr lang="en-US" sz="1400" dirty="0"/>
              <a:t>++) </a:t>
            </a:r>
            <a:r>
              <a:rPr lang="en-US" sz="1400" b="1" dirty="0">
                <a:solidFill>
                  <a:srgbClr val="00B050"/>
                </a:solidFill>
              </a:rPr>
              <a:t>{</a:t>
            </a:r>
          </a:p>
          <a:p>
            <a:pPr lvl="2" algn="l" rtl="0"/>
            <a:r>
              <a:rPr lang="en-US" sz="1400" b="1" dirty="0" err="1"/>
              <a:t>m.lock</a:t>
            </a:r>
            <a:r>
              <a:rPr lang="en-US" sz="1400" b="1" dirty="0"/>
              <a:t>();</a:t>
            </a:r>
            <a:endParaRPr lang="en-US" sz="1400" b="1" dirty="0">
              <a:solidFill>
                <a:srgbClr val="00B050"/>
              </a:solidFill>
            </a:endParaRPr>
          </a:p>
          <a:p>
            <a:pPr marL="342900" lvl="0" indent="-342900" algn="l" rtl="0">
              <a:buFont typeface="+mj-lt"/>
              <a:buAutoNum type="arabicPeriod"/>
            </a:pPr>
            <a:r>
              <a:rPr lang="en-US" sz="1400" dirty="0"/>
              <a:t>          sorted[</a:t>
            </a:r>
            <a:r>
              <a:rPr lang="en-US" sz="1400" dirty="0" err="1"/>
              <a:t>lastSorted</a:t>
            </a:r>
            <a:r>
              <a:rPr lang="en-US" sz="1400" dirty="0"/>
              <a:t>] = unsorted[</a:t>
            </a:r>
            <a:r>
              <a:rPr lang="en-US" sz="1400" dirty="0" err="1"/>
              <a:t>i</a:t>
            </a:r>
            <a:r>
              <a:rPr lang="en-US" sz="1400" dirty="0"/>
              <a:t>];</a:t>
            </a:r>
          </a:p>
          <a:p>
            <a:pPr marL="342900" lvl="0" indent="-342900" algn="l" rtl="0">
              <a:buFont typeface="+mj-lt"/>
              <a:buAutoNum type="arabicPeriod"/>
            </a:pPr>
            <a:r>
              <a:rPr lang="en-US" sz="1400" dirty="0"/>
              <a:t>          </a:t>
            </a:r>
            <a:r>
              <a:rPr lang="en-US" sz="1400" dirty="0" err="1"/>
              <a:t>int</a:t>
            </a:r>
            <a:r>
              <a:rPr lang="en-US" sz="1400" dirty="0"/>
              <a:t> j = </a:t>
            </a:r>
            <a:r>
              <a:rPr lang="en-US" sz="1400" dirty="0" err="1"/>
              <a:t>lastSorted</a:t>
            </a:r>
            <a:r>
              <a:rPr lang="en-US" sz="1400" dirty="0"/>
              <a:t>;</a:t>
            </a:r>
          </a:p>
          <a:p>
            <a:pPr marL="342900" lvl="0" indent="-342900" algn="l" rtl="0">
              <a:buFont typeface="+mj-lt"/>
              <a:buAutoNum type="arabicPeriod"/>
            </a:pPr>
            <a:r>
              <a:rPr lang="en-US" sz="1400" dirty="0"/>
              <a:t>          </a:t>
            </a:r>
            <a:r>
              <a:rPr lang="en-US" sz="1400" dirty="0" err="1"/>
              <a:t>lastSorted</a:t>
            </a:r>
            <a:r>
              <a:rPr lang="en-US" sz="1400" dirty="0"/>
              <a:t>++;</a:t>
            </a:r>
          </a:p>
          <a:p>
            <a:pPr lvl="2" algn="l" rtl="0"/>
            <a:r>
              <a:rPr lang="en-US" sz="1400" b="1" dirty="0" err="1"/>
              <a:t>mutexArray</a:t>
            </a:r>
            <a:r>
              <a:rPr lang="en-US" sz="1400" b="1" dirty="0"/>
              <a:t>[j].lock;</a:t>
            </a:r>
            <a:br>
              <a:rPr lang="en-US" sz="1400" b="1" dirty="0"/>
            </a:br>
            <a:r>
              <a:rPr lang="en-US" sz="1400" b="1" dirty="0" err="1"/>
              <a:t>m.unlock</a:t>
            </a:r>
            <a:r>
              <a:rPr lang="en-US" sz="1400" b="1" dirty="0"/>
              <a:t>();</a:t>
            </a:r>
          </a:p>
          <a:p>
            <a:pPr marL="342900" lvl="0" indent="-342900" algn="l" rtl="0">
              <a:buFont typeface="+mj-lt"/>
              <a:buAutoNum type="arabicPeriod"/>
            </a:pPr>
            <a:r>
              <a:rPr lang="en-US" sz="1400" dirty="0"/>
              <a:t>          bool stop = false;</a:t>
            </a:r>
          </a:p>
          <a:p>
            <a:pPr marL="342900" lvl="0" indent="-342900" algn="l" rtl="0">
              <a:buFont typeface="+mj-lt"/>
              <a:buAutoNum type="arabicPeriod"/>
            </a:pPr>
            <a:r>
              <a:rPr lang="en-US" sz="1400" dirty="0"/>
              <a:t>          while (j &gt; 0 &amp;&amp; !stop) </a:t>
            </a:r>
            <a:r>
              <a:rPr lang="en-US" sz="1400" b="1" dirty="0">
                <a:solidFill>
                  <a:srgbClr val="0070C0"/>
                </a:solidFill>
              </a:rPr>
              <a:t>{</a:t>
            </a:r>
          </a:p>
          <a:p>
            <a:pPr lvl="2" algn="l" rtl="0"/>
            <a:r>
              <a:rPr lang="en-US" sz="1400" b="1" dirty="0"/>
              <a:t>   </a:t>
            </a:r>
            <a:r>
              <a:rPr lang="en-US" sz="1400" b="1" dirty="0" err="1"/>
              <a:t>mutexArray</a:t>
            </a:r>
            <a:r>
              <a:rPr lang="en-US" sz="1400" b="1" dirty="0"/>
              <a:t>[j-1].lock;</a:t>
            </a:r>
            <a:endParaRPr lang="en-US" sz="1400" b="1" dirty="0">
              <a:solidFill>
                <a:srgbClr val="0070C0"/>
              </a:solidFill>
            </a:endParaRPr>
          </a:p>
          <a:p>
            <a:pPr marL="342900" lvl="0" indent="-342900" algn="l" rtl="0">
              <a:buFont typeface="+mj-lt"/>
              <a:buAutoNum type="arabicPeriod"/>
            </a:pPr>
            <a:r>
              <a:rPr lang="en-US" sz="1400" dirty="0"/>
              <a:t>              if(sorted[j]&lt;sorted[j-1]) </a:t>
            </a:r>
            <a:r>
              <a:rPr lang="en-US" sz="1400" b="1" dirty="0">
                <a:solidFill>
                  <a:srgbClr val="7030A0"/>
                </a:solidFill>
              </a:rPr>
              <a:t>{</a:t>
            </a:r>
            <a:endParaRPr lang="en-US" sz="1400" dirty="0">
              <a:solidFill>
                <a:srgbClr val="7030A0"/>
              </a:solidFill>
            </a:endParaRPr>
          </a:p>
          <a:p>
            <a:pPr marL="342900" lvl="0" indent="-342900" algn="l" rtl="0">
              <a:buFont typeface="+mj-lt"/>
              <a:buAutoNum type="arabicPeriod"/>
            </a:pPr>
            <a:r>
              <a:rPr lang="en-US" sz="1400" dirty="0"/>
              <a:t>                    </a:t>
            </a:r>
            <a:r>
              <a:rPr lang="en-US" sz="1400" dirty="0" err="1"/>
              <a:t>int</a:t>
            </a:r>
            <a:r>
              <a:rPr lang="en-US" sz="1400" dirty="0"/>
              <a:t> aux = sorted[j];</a:t>
            </a:r>
          </a:p>
          <a:p>
            <a:pPr marL="342900" lvl="0" indent="-342900" algn="l" rtl="0">
              <a:buFont typeface="+mj-lt"/>
              <a:buAutoNum type="arabicPeriod"/>
            </a:pPr>
            <a:r>
              <a:rPr lang="en-US" sz="1400" dirty="0"/>
              <a:t>                    sorted[j] = sorted[j-1];</a:t>
            </a:r>
          </a:p>
          <a:p>
            <a:pPr lvl="3" algn="l" rtl="0"/>
            <a:r>
              <a:rPr lang="en-US" sz="1400" b="1" dirty="0" err="1"/>
              <a:t>mutexArray</a:t>
            </a:r>
            <a:r>
              <a:rPr lang="en-US" sz="1400" b="1" dirty="0"/>
              <a:t>[j].unlock;</a:t>
            </a:r>
          </a:p>
          <a:p>
            <a:pPr marL="342900" lvl="0" indent="-342900" algn="l" rtl="0">
              <a:buFont typeface="+mj-lt"/>
              <a:buAutoNum type="arabicPeriod"/>
            </a:pPr>
            <a:r>
              <a:rPr lang="en-US" sz="1400" dirty="0"/>
              <a:t>                    sorted[j-1] = aux;</a:t>
            </a:r>
          </a:p>
          <a:p>
            <a:pPr marL="342900" lvl="0" indent="-342900" algn="l" rtl="0">
              <a:buFont typeface="+mj-lt"/>
              <a:buAutoNum type="arabicPeriod"/>
            </a:pPr>
            <a:r>
              <a:rPr lang="en-US" sz="1400" dirty="0"/>
              <a:t>               </a:t>
            </a:r>
            <a:r>
              <a:rPr lang="en-US" sz="1400" b="1" dirty="0">
                <a:solidFill>
                  <a:srgbClr val="7030A0"/>
                </a:solidFill>
              </a:rPr>
              <a:t>}</a:t>
            </a:r>
            <a:endParaRPr lang="en-US" sz="1400" dirty="0">
              <a:solidFill>
                <a:srgbClr val="7030A0"/>
              </a:solidFill>
            </a:endParaRPr>
          </a:p>
          <a:p>
            <a:pPr marL="342900" lvl="0" indent="-342900" algn="l" rtl="0">
              <a:buFont typeface="+mj-lt"/>
              <a:buAutoNum type="arabicPeriod"/>
            </a:pPr>
            <a:r>
              <a:rPr lang="en-US" sz="1400" dirty="0"/>
              <a:t>              else</a:t>
            </a:r>
            <a:r>
              <a:rPr lang="en-US" sz="1400" dirty="0">
                <a:solidFill>
                  <a:schemeClr val="accent1">
                    <a:lumMod val="75000"/>
                  </a:schemeClr>
                </a:solidFill>
              </a:rPr>
              <a:t> </a:t>
            </a:r>
            <a:r>
              <a:rPr lang="en-US" sz="1400" b="1" dirty="0">
                <a:solidFill>
                  <a:schemeClr val="accent1">
                    <a:lumMod val="75000"/>
                  </a:schemeClr>
                </a:solidFill>
              </a:rPr>
              <a:t>{</a:t>
            </a:r>
          </a:p>
          <a:p>
            <a:pPr lvl="3" algn="l" rtl="0"/>
            <a:r>
              <a:rPr lang="en-US" sz="1400" b="1" dirty="0" err="1"/>
              <a:t>mutexArray</a:t>
            </a:r>
            <a:r>
              <a:rPr lang="en-US" sz="1400" b="1" dirty="0"/>
              <a:t>[j].unlock;</a:t>
            </a:r>
            <a:endParaRPr lang="en-US" sz="1400" b="1" dirty="0">
              <a:solidFill>
                <a:srgbClr val="7030A0"/>
              </a:solidFill>
            </a:endParaRPr>
          </a:p>
          <a:p>
            <a:pPr marL="342900" lvl="0" indent="-342900" algn="l" rtl="0">
              <a:buFont typeface="+mj-lt"/>
              <a:buAutoNum type="arabicPeriod"/>
            </a:pPr>
            <a:r>
              <a:rPr lang="en-US" sz="1400" dirty="0"/>
              <a:t>                   stop = true;</a:t>
            </a:r>
          </a:p>
          <a:p>
            <a:pPr lvl="2" algn="l" rtl="0"/>
            <a:r>
              <a:rPr lang="en-US" sz="1400" dirty="0"/>
              <a:t>     </a:t>
            </a:r>
            <a:r>
              <a:rPr lang="en-US" sz="1400" dirty="0">
                <a:solidFill>
                  <a:schemeClr val="accent1">
                    <a:lumMod val="75000"/>
                  </a:schemeClr>
                </a:solidFill>
              </a:rPr>
              <a:t> </a:t>
            </a:r>
            <a:r>
              <a:rPr lang="en-US" sz="1400" b="1" dirty="0">
                <a:solidFill>
                  <a:schemeClr val="accent1">
                    <a:lumMod val="75000"/>
                  </a:schemeClr>
                </a:solidFill>
              </a:rPr>
              <a:t>}</a:t>
            </a:r>
          </a:p>
          <a:p>
            <a:pPr marL="342900" lvl="0" indent="-342900" algn="l" rtl="0">
              <a:buFont typeface="+mj-lt"/>
              <a:buAutoNum type="arabicPeriod"/>
            </a:pPr>
            <a:r>
              <a:rPr lang="en-US" sz="1400" dirty="0"/>
              <a:t>	      j--;</a:t>
            </a:r>
          </a:p>
          <a:p>
            <a:pPr marL="342900" lvl="0" indent="-342900" algn="l" rtl="0">
              <a:buFont typeface="+mj-lt"/>
              <a:buAutoNum type="arabicPeriod"/>
            </a:pPr>
            <a:r>
              <a:rPr lang="en-US" sz="1400" dirty="0"/>
              <a:t>          </a:t>
            </a:r>
            <a:r>
              <a:rPr lang="en-US" sz="1400" dirty="0">
                <a:solidFill>
                  <a:srgbClr val="0070C0"/>
                </a:solidFill>
              </a:rPr>
              <a:t> </a:t>
            </a:r>
            <a:r>
              <a:rPr lang="en-US" sz="1400" b="1" dirty="0">
                <a:solidFill>
                  <a:srgbClr val="0070C0"/>
                </a:solidFill>
              </a:rPr>
              <a:t>}</a:t>
            </a:r>
          </a:p>
          <a:p>
            <a:pPr lvl="2" algn="l" rtl="0"/>
            <a:r>
              <a:rPr lang="en-US" sz="1400" dirty="0">
                <a:solidFill>
                  <a:srgbClr val="0070C0"/>
                </a:solidFill>
              </a:rPr>
              <a:t>  </a:t>
            </a:r>
            <a:r>
              <a:rPr lang="en-US" sz="1400" b="1" dirty="0" err="1"/>
              <a:t>mutexArray</a:t>
            </a:r>
            <a:r>
              <a:rPr lang="en-US" sz="1400" b="1" dirty="0"/>
              <a:t>[j].unlock;</a:t>
            </a:r>
            <a:endParaRPr lang="en-US" sz="1400" dirty="0">
              <a:solidFill>
                <a:srgbClr val="0070C0"/>
              </a:solidFill>
            </a:endParaRPr>
          </a:p>
          <a:p>
            <a:pPr marL="342900" lvl="0" indent="-342900" algn="l" rtl="0">
              <a:buFont typeface="+mj-lt"/>
              <a:buAutoNum type="arabicPeriod"/>
            </a:pPr>
            <a:r>
              <a:rPr lang="en-US" sz="1400" dirty="0"/>
              <a:t>      </a:t>
            </a:r>
            <a:r>
              <a:rPr lang="en-US" sz="1400" dirty="0">
                <a:solidFill>
                  <a:srgbClr val="00B050"/>
                </a:solidFill>
              </a:rPr>
              <a:t> </a:t>
            </a:r>
            <a:r>
              <a:rPr lang="en-US" sz="1400" b="1" dirty="0">
                <a:solidFill>
                  <a:srgbClr val="00B050"/>
                </a:solidFill>
              </a:rPr>
              <a:t>}</a:t>
            </a:r>
            <a:endParaRPr lang="en-US" sz="1400" dirty="0">
              <a:solidFill>
                <a:srgbClr val="00B050"/>
              </a:solidFill>
            </a:endParaRPr>
          </a:p>
          <a:p>
            <a:pPr marL="342900" lvl="0" indent="-342900" algn="l" rtl="0">
              <a:buFont typeface="+mj-lt"/>
              <a:buAutoNum type="arabicPeriod"/>
            </a:pPr>
            <a:r>
              <a:rPr lang="en-US" sz="1400" dirty="0"/>
              <a:t>   </a:t>
            </a:r>
            <a:r>
              <a:rPr lang="en-US" sz="1400" b="1" dirty="0"/>
              <a:t>}</a:t>
            </a:r>
          </a:p>
        </p:txBody>
      </p:sp>
    </p:spTree>
    <p:extLst>
      <p:ext uri="{BB962C8B-B14F-4D97-AF65-F5344CB8AC3E}">
        <p14:creationId xmlns:p14="http://schemas.microsoft.com/office/powerpoint/2010/main" val="96849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0" end="10"/>
                                            </p:txEl>
                                          </p:spTgt>
                                        </p:tgtEl>
                                        <p:attrNameLst>
                                          <p:attrName>style.visibility</p:attrName>
                                        </p:attrNameLst>
                                      </p:cBhvr>
                                      <p:to>
                                        <p:strVal val="visible"/>
                                      </p:to>
                                    </p:set>
                                    <p:animEffect transition="in" filter="fade">
                                      <p:cBhvr>
                                        <p:cTn id="20" dur="500"/>
                                        <p:tgtEl>
                                          <p:spTgt spid="4">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animEffect transition="in" filter="fade">
                                      <p:cBhvr>
                                        <p:cTn id="25" dur="500"/>
                                        <p:tgtEl>
                                          <p:spTgt spid="4">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7" end="17"/>
                                            </p:txEl>
                                          </p:spTgt>
                                        </p:tgtEl>
                                        <p:attrNameLst>
                                          <p:attrName>style.visibility</p:attrName>
                                        </p:attrNameLst>
                                      </p:cBhvr>
                                      <p:to>
                                        <p:strVal val="visible"/>
                                      </p:to>
                                    </p:set>
                                    <p:animEffect transition="in" filter="fade">
                                      <p:cBhvr>
                                        <p:cTn id="30" dur="500"/>
                                        <p:tgtEl>
                                          <p:spTgt spid="4">
                                            <p:txEl>
                                              <p:pRg st="17" end="1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21" end="21"/>
                                            </p:txEl>
                                          </p:spTgt>
                                        </p:tgtEl>
                                        <p:attrNameLst>
                                          <p:attrName>style.visibility</p:attrName>
                                        </p:attrNameLst>
                                      </p:cBhvr>
                                      <p:to>
                                        <p:strVal val="visible"/>
                                      </p:to>
                                    </p:set>
                                    <p:animEffect transition="in" filter="fade">
                                      <p:cBhvr>
                                        <p:cTn id="35" dur="500"/>
                                        <p:tgtEl>
                                          <p:spTgt spid="4">
                                            <p:txEl>
                                              <p:pRg st="21" end="2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26" end="26"/>
                                            </p:txEl>
                                          </p:spTgt>
                                        </p:tgtEl>
                                        <p:attrNameLst>
                                          <p:attrName>style.visibility</p:attrName>
                                        </p:attrNameLst>
                                      </p:cBhvr>
                                      <p:to>
                                        <p:strVal val="visible"/>
                                      </p:to>
                                    </p:set>
                                    <p:animEffect transition="in" filter="fade">
                                      <p:cBhvr>
                                        <p:cTn id="40" dur="500"/>
                                        <p:tgtEl>
                                          <p:spTgt spid="4">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a:t>
            </a:r>
            <a:endParaRPr lang="he-IL" dirty="0"/>
          </a:p>
        </p:txBody>
      </p:sp>
      <p:sp>
        <p:nvSpPr>
          <p:cNvPr id="3" name="Content Placeholder 2"/>
          <p:cNvSpPr>
            <a:spLocks noGrp="1"/>
          </p:cNvSpPr>
          <p:nvPr>
            <p:ph idx="1"/>
          </p:nvPr>
        </p:nvSpPr>
        <p:spPr>
          <a:xfrm>
            <a:off x="827424" y="1977394"/>
            <a:ext cx="10554574" cy="1509310"/>
          </a:xfrm>
        </p:spPr>
        <p:txBody>
          <a:bodyPr>
            <a:normAutofit/>
          </a:bodyPr>
          <a:lstStyle/>
          <a:p>
            <a:r>
              <a:rPr lang="he-IL" dirty="0"/>
              <a:t>שדה: </a:t>
            </a:r>
          </a:p>
          <a:p>
            <a:pPr lvl="1"/>
            <a:r>
              <a:rPr lang="en-US" dirty="0"/>
              <a:t>Counter</a:t>
            </a:r>
          </a:p>
          <a:p>
            <a:r>
              <a:rPr lang="he-IL" dirty="0"/>
              <a:t>שיטות:</a:t>
            </a:r>
          </a:p>
          <a:p>
            <a:pPr lvl="1"/>
            <a:endParaRPr lang="he-IL" dirty="0"/>
          </a:p>
        </p:txBody>
      </p:sp>
      <p:sp>
        <p:nvSpPr>
          <p:cNvPr id="9" name="Rectangle 8"/>
          <p:cNvSpPr/>
          <p:nvPr/>
        </p:nvSpPr>
        <p:spPr>
          <a:xfrm>
            <a:off x="256478" y="3636218"/>
            <a:ext cx="4627755" cy="3088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a:t>down(){</a:t>
            </a:r>
          </a:p>
          <a:p>
            <a:pPr lvl="1" algn="l" rtl="0"/>
            <a:r>
              <a:rPr lang="en-US" dirty="0"/>
              <a:t>If(counter==0){</a:t>
            </a:r>
          </a:p>
          <a:p>
            <a:pPr lvl="2" algn="l" rtl="0"/>
            <a:r>
              <a:rPr lang="en-US" dirty="0" err="1"/>
              <a:t>sleeping_id</a:t>
            </a:r>
            <a:r>
              <a:rPr lang="en-US" dirty="0"/>
              <a:t> = </a:t>
            </a:r>
            <a:r>
              <a:rPr lang="en-US" dirty="0" err="1"/>
              <a:t>curr_thread</a:t>
            </a:r>
            <a:r>
              <a:rPr lang="en-US" dirty="0"/>
              <a:t>;</a:t>
            </a:r>
          </a:p>
          <a:p>
            <a:pPr lvl="2" algn="l" rtl="0"/>
            <a:r>
              <a:rPr lang="en-US" dirty="0"/>
              <a:t>sleep();</a:t>
            </a:r>
          </a:p>
          <a:p>
            <a:pPr lvl="1" algn="l" rtl="0"/>
            <a:r>
              <a:rPr lang="en-US" dirty="0"/>
              <a:t>}</a:t>
            </a:r>
          </a:p>
          <a:p>
            <a:pPr lvl="1" algn="l" rtl="0"/>
            <a:r>
              <a:rPr lang="en-US" dirty="0"/>
              <a:t>counter --;</a:t>
            </a:r>
          </a:p>
          <a:p>
            <a:pPr algn="l" rtl="0"/>
            <a:r>
              <a:rPr lang="en-US" dirty="0"/>
              <a:t>}</a:t>
            </a:r>
          </a:p>
          <a:p>
            <a:pPr algn="l" rtl="0"/>
            <a:endParaRPr lang="en-US" dirty="0"/>
          </a:p>
        </p:txBody>
      </p:sp>
      <p:sp>
        <p:nvSpPr>
          <p:cNvPr id="10" name="Rectangle 9"/>
          <p:cNvSpPr/>
          <p:nvPr/>
        </p:nvSpPr>
        <p:spPr>
          <a:xfrm>
            <a:off x="7428515" y="3636218"/>
            <a:ext cx="4062762" cy="3088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a:t>up(){</a:t>
            </a:r>
          </a:p>
          <a:p>
            <a:pPr lvl="1" algn="l" rtl="0"/>
            <a:r>
              <a:rPr lang="en-US" dirty="0"/>
              <a:t>counter ++;</a:t>
            </a:r>
          </a:p>
          <a:p>
            <a:pPr lvl="1" algn="l" rtl="0"/>
            <a:r>
              <a:rPr lang="en-US" dirty="0"/>
              <a:t>If(</a:t>
            </a:r>
            <a:r>
              <a:rPr lang="en-US" dirty="0" err="1"/>
              <a:t>sleeping_id</a:t>
            </a:r>
            <a:r>
              <a:rPr lang="en-US" dirty="0"/>
              <a:t>!=null){</a:t>
            </a:r>
          </a:p>
          <a:p>
            <a:pPr lvl="1" algn="l" rtl="0"/>
            <a:r>
              <a:rPr lang="en-US" dirty="0"/>
              <a:t>	wakeup(</a:t>
            </a:r>
            <a:r>
              <a:rPr lang="en-US" dirty="0" err="1"/>
              <a:t>sleeping_id</a:t>
            </a:r>
            <a:r>
              <a:rPr lang="en-US" dirty="0"/>
              <a:t>);</a:t>
            </a:r>
          </a:p>
          <a:p>
            <a:pPr lvl="1" algn="l" rtl="0"/>
            <a:r>
              <a:rPr lang="en-US" dirty="0"/>
              <a:t>}</a:t>
            </a:r>
          </a:p>
          <a:p>
            <a:pPr algn="l" rtl="0"/>
            <a:r>
              <a:rPr lang="en-US" dirty="0"/>
              <a:t>}</a:t>
            </a:r>
          </a:p>
          <a:p>
            <a:pPr algn="ctr"/>
            <a:endParaRPr lang="he-IL" dirty="0"/>
          </a:p>
        </p:txBody>
      </p:sp>
      <p:sp>
        <p:nvSpPr>
          <p:cNvPr id="11" name="Left Brace 10"/>
          <p:cNvSpPr/>
          <p:nvPr/>
        </p:nvSpPr>
        <p:spPr>
          <a:xfrm>
            <a:off x="6744121" y="4499517"/>
            <a:ext cx="677409" cy="113742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2" name="Right Brace 11"/>
          <p:cNvSpPr/>
          <p:nvPr/>
        </p:nvSpPr>
        <p:spPr>
          <a:xfrm>
            <a:off x="4761571" y="4315522"/>
            <a:ext cx="847492" cy="1505415"/>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3" name="TextBox 12"/>
          <p:cNvSpPr txBox="1"/>
          <p:nvPr/>
        </p:nvSpPr>
        <p:spPr>
          <a:xfrm>
            <a:off x="5448271" y="4799928"/>
            <a:ext cx="1070517" cy="369332"/>
          </a:xfrm>
          <a:prstGeom prst="rect">
            <a:avLst/>
          </a:prstGeom>
          <a:noFill/>
        </p:spPr>
        <p:txBody>
          <a:bodyPr wrap="square" rtlCol="1">
            <a:spAutoFit/>
          </a:bodyPr>
          <a:lstStyle/>
          <a:p>
            <a:r>
              <a:rPr lang="he-IL" dirty="0"/>
              <a:t>אטומי</a:t>
            </a:r>
          </a:p>
        </p:txBody>
      </p:sp>
    </p:spTree>
    <p:extLst>
      <p:ext uri="{BB962C8B-B14F-4D97-AF65-F5344CB8AC3E}">
        <p14:creationId xmlns:p14="http://schemas.microsoft.com/office/powerpoint/2010/main" val="105671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452" y="447188"/>
            <a:ext cx="10571998" cy="970450"/>
          </a:xfrm>
        </p:spPr>
        <p:txBody>
          <a:bodyPr/>
          <a:lstStyle/>
          <a:p>
            <a:pPr algn="r"/>
            <a:r>
              <a:rPr lang="he-IL" dirty="0"/>
              <a:t>שאלה 3 - 2012 ב'</a:t>
            </a:r>
          </a:p>
        </p:txBody>
      </p:sp>
      <p:sp>
        <p:nvSpPr>
          <p:cNvPr id="3" name="Content Placeholder 2"/>
          <p:cNvSpPr>
            <a:spLocks noGrp="1"/>
          </p:cNvSpPr>
          <p:nvPr>
            <p:ph idx="1"/>
          </p:nvPr>
        </p:nvSpPr>
        <p:spPr>
          <a:xfrm>
            <a:off x="827424" y="2039407"/>
            <a:ext cx="10554574" cy="4441160"/>
          </a:xfrm>
        </p:spPr>
        <p:txBody>
          <a:bodyPr>
            <a:normAutofit/>
          </a:bodyPr>
          <a:lstStyle/>
          <a:p>
            <a:r>
              <a:rPr lang="he-IL" dirty="0"/>
              <a:t>באפליקציות רבות ניתן לחלק את ביצוע המשימה לשלבים (ניתן לחשוב על כל שלב כעל פרוצדורה או פונקציה), כאשר שלבים מסוימים יכולים להתבצע במקביל ללא תלות, ואילו בין שלבים אחרים ישנו סדר. ניתן לתאר את סדר ביצוע השלבים בתוכנית על ידי </a:t>
            </a:r>
            <a:r>
              <a:rPr lang="en-US" dirty="0"/>
              <a:t>DAG</a:t>
            </a:r>
            <a:r>
              <a:rPr lang="he-IL" dirty="0"/>
              <a:t>. לדוגמא, בגרף להלן, שלב </a:t>
            </a:r>
            <a:r>
              <a:rPr lang="en-US" dirty="0"/>
              <a:t>A</a:t>
            </a:r>
            <a:r>
              <a:rPr lang="he-IL" dirty="0"/>
              <a:t> צריך להתבצע לפני השלבים </a:t>
            </a:r>
            <a:r>
              <a:rPr lang="en-US" dirty="0"/>
              <a:t>C,D</a:t>
            </a:r>
            <a:r>
              <a:rPr lang="he-IL" dirty="0"/>
              <a:t>, שלב</a:t>
            </a:r>
            <a:r>
              <a:rPr lang="en-US" dirty="0"/>
              <a:t>E </a:t>
            </a:r>
            <a:r>
              <a:rPr lang="he-IL" dirty="0"/>
              <a:t> חייב להתבצע לאחר </a:t>
            </a:r>
            <a:r>
              <a:rPr lang="en-US" dirty="0"/>
              <a:t>B</a:t>
            </a:r>
            <a:r>
              <a:rPr lang="he-IL" dirty="0"/>
              <a:t>, ושלבים </a:t>
            </a:r>
            <a:r>
              <a:rPr lang="en-US" dirty="0"/>
              <a:t>D,E</a:t>
            </a:r>
            <a:r>
              <a:rPr lang="he-IL" dirty="0"/>
              <a:t> יכולים להתבצע בכל סדר.</a:t>
            </a:r>
          </a:p>
          <a:p>
            <a:r>
              <a:rPr lang="he-IL" dirty="0"/>
              <a:t>יתכנו לדוגמא שני תהליכים </a:t>
            </a:r>
            <a:r>
              <a:rPr lang="en-US" dirty="0"/>
              <a:t>P1,P2</a:t>
            </a:r>
            <a:r>
              <a:rPr lang="he-IL" dirty="0"/>
              <a:t> המבצעים את השלבים יחד באופן הבא:</a:t>
            </a:r>
            <a:endParaRPr lang="en-US" dirty="0"/>
          </a:p>
          <a:p>
            <a:pPr lvl="1"/>
            <a:r>
              <a:rPr lang="en-US" dirty="0"/>
              <a:t>P1: A, C, D, F, H</a:t>
            </a:r>
          </a:p>
          <a:p>
            <a:pPr lvl="1"/>
            <a:r>
              <a:rPr lang="en-US" dirty="0"/>
              <a:t>P2: B, E, G</a:t>
            </a:r>
          </a:p>
          <a:p>
            <a:r>
              <a:rPr lang="he-IL" dirty="0"/>
              <a:t>ברור כי יש לסנכרן בין התהליכים על מנת להבטיח ביצוע על פי גרף הסדר.</a:t>
            </a:r>
          </a:p>
          <a:p>
            <a:pPr marL="0" indent="0">
              <a:buNone/>
            </a:pPr>
            <a:r>
              <a:rPr lang="he-IL" u="sng" dirty="0"/>
              <a:t>סעיף א: </a:t>
            </a:r>
            <a:r>
              <a:rPr lang="he-IL" dirty="0" err="1"/>
              <a:t>בהנתן</a:t>
            </a:r>
            <a:r>
              <a:rPr lang="he-IL" dirty="0"/>
              <a:t> גרף סדר שלבים </a:t>
            </a:r>
            <a:r>
              <a:rPr lang="he-IL" u="sng" dirty="0"/>
              <a:t>כלשהו</a:t>
            </a:r>
            <a:r>
              <a:rPr lang="he-IL" dirty="0"/>
              <a:t>, וקבוצת תהליכים כלשהי המריצה את השלבים, כאשר כל שלב מופעל פעם יחידה על ידי תהליך יחיד בקבוצה, הציעו מנגנון מבוסס </a:t>
            </a:r>
            <a:r>
              <a:rPr lang="he-IL" dirty="0" err="1"/>
              <a:t>סמפורים</a:t>
            </a:r>
            <a:r>
              <a:rPr lang="he-IL" dirty="0"/>
              <a:t> להבטחת סנכרון נכון של השלבים. הסבירו אילו </a:t>
            </a:r>
            <a:r>
              <a:rPr lang="he-IL" dirty="0" err="1"/>
              <a:t>סמפורים</a:t>
            </a:r>
            <a:r>
              <a:rPr lang="he-IL" dirty="0"/>
              <a:t> נגדיר, כיצד הם יאותחלו, ומתי נבצע </a:t>
            </a:r>
            <a:r>
              <a:rPr lang="en-US" dirty="0"/>
              <a:t>up</a:t>
            </a:r>
            <a:r>
              <a:rPr lang="he-IL" dirty="0"/>
              <a:t> ו-</a:t>
            </a:r>
            <a:r>
              <a:rPr lang="en-US" dirty="0"/>
              <a:t>down</a:t>
            </a:r>
            <a:r>
              <a:rPr lang="he-IL" dirty="0"/>
              <a:t>.</a:t>
            </a:r>
            <a:endParaRPr lang="en-US" dirty="0"/>
          </a:p>
        </p:txBody>
      </p:sp>
      <p:grpSp>
        <p:nvGrpSpPr>
          <p:cNvPr id="4" name="Group 3"/>
          <p:cNvGrpSpPr/>
          <p:nvPr/>
        </p:nvGrpSpPr>
        <p:grpSpPr>
          <a:xfrm>
            <a:off x="138447" y="3329712"/>
            <a:ext cx="4054481" cy="1860550"/>
            <a:chOff x="0" y="0"/>
            <a:chExt cx="4054779" cy="1860550"/>
          </a:xfrm>
        </p:grpSpPr>
        <p:sp>
          <p:nvSpPr>
            <p:cNvPr id="5" name="Oval 4"/>
            <p:cNvSpPr/>
            <p:nvPr/>
          </p:nvSpPr>
          <p:spPr>
            <a:xfrm>
              <a:off x="55659" y="254441"/>
              <a:ext cx="405517" cy="39756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A</a:t>
              </a:r>
            </a:p>
          </p:txBody>
        </p:sp>
        <p:sp>
          <p:nvSpPr>
            <p:cNvPr id="6" name="Oval 5"/>
            <p:cNvSpPr/>
            <p:nvPr/>
          </p:nvSpPr>
          <p:spPr>
            <a:xfrm>
              <a:off x="0" y="95415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B</a:t>
              </a:r>
            </a:p>
          </p:txBody>
        </p:sp>
        <p:sp>
          <p:nvSpPr>
            <p:cNvPr id="7" name="Oval 6"/>
            <p:cNvSpPr/>
            <p:nvPr/>
          </p:nvSpPr>
          <p:spPr>
            <a:xfrm>
              <a:off x="1256306" y="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C</a:t>
              </a:r>
            </a:p>
          </p:txBody>
        </p:sp>
        <p:sp>
          <p:nvSpPr>
            <p:cNvPr id="8" name="Oval 7"/>
            <p:cNvSpPr/>
            <p:nvPr/>
          </p:nvSpPr>
          <p:spPr>
            <a:xfrm>
              <a:off x="1256306"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D</a:t>
              </a:r>
            </a:p>
          </p:txBody>
        </p:sp>
        <p:sp>
          <p:nvSpPr>
            <p:cNvPr id="9" name="Oval 8"/>
            <p:cNvSpPr/>
            <p:nvPr/>
          </p:nvSpPr>
          <p:spPr>
            <a:xfrm>
              <a:off x="1256306" y="146304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E</a:t>
              </a:r>
            </a:p>
          </p:txBody>
        </p:sp>
        <p:sp>
          <p:nvSpPr>
            <p:cNvPr id="10" name="Oval 9"/>
            <p:cNvSpPr/>
            <p:nvPr/>
          </p:nvSpPr>
          <p:spPr>
            <a:xfrm>
              <a:off x="2631882" y="254441"/>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F</a:t>
              </a:r>
            </a:p>
          </p:txBody>
        </p:sp>
        <p:sp>
          <p:nvSpPr>
            <p:cNvPr id="11" name="Oval 10"/>
            <p:cNvSpPr/>
            <p:nvPr/>
          </p:nvSpPr>
          <p:spPr>
            <a:xfrm>
              <a:off x="2615979" y="128016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G</a:t>
              </a:r>
            </a:p>
          </p:txBody>
        </p:sp>
        <p:sp>
          <p:nvSpPr>
            <p:cNvPr id="12" name="Oval 11"/>
            <p:cNvSpPr/>
            <p:nvPr/>
          </p:nvSpPr>
          <p:spPr>
            <a:xfrm>
              <a:off x="3649649"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H</a:t>
              </a:r>
            </a:p>
          </p:txBody>
        </p:sp>
        <p:cxnSp>
          <p:nvCxnSpPr>
            <p:cNvPr id="13" name="Straight Arrow Connector 12"/>
            <p:cNvCxnSpPr/>
            <p:nvPr/>
          </p:nvCxnSpPr>
          <p:spPr>
            <a:xfrm flipV="1">
              <a:off x="461176" y="254441"/>
              <a:ext cx="795407" cy="954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1176" y="508883"/>
              <a:ext cx="795517" cy="3260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05517" y="954156"/>
              <a:ext cx="851176" cy="1987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5517" y="1280160"/>
              <a:ext cx="851176" cy="333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61823" y="159026"/>
              <a:ext cx="970446" cy="190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661823" y="556591"/>
              <a:ext cx="970280" cy="3975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14762" y="652007"/>
              <a:ext cx="7951" cy="6282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021496" y="1009815"/>
              <a:ext cx="628540" cy="413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37398" y="508883"/>
              <a:ext cx="660345" cy="3257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661823" y="1510748"/>
              <a:ext cx="954156" cy="166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527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שאלה 3</a:t>
            </a:r>
          </a:p>
        </p:txBody>
      </p:sp>
      <p:sp>
        <p:nvSpPr>
          <p:cNvPr id="3" name="Content Placeholder 2"/>
          <p:cNvSpPr>
            <a:spLocks noGrp="1"/>
          </p:cNvSpPr>
          <p:nvPr>
            <p:ph idx="1"/>
          </p:nvPr>
        </p:nvSpPr>
        <p:spPr>
          <a:xfrm>
            <a:off x="5870291" y="2059251"/>
            <a:ext cx="6171947" cy="4281855"/>
          </a:xfrm>
        </p:spPr>
        <p:txBody>
          <a:bodyPr>
            <a:normAutofit/>
          </a:bodyPr>
          <a:lstStyle/>
          <a:p>
            <a:r>
              <a:rPr lang="he-IL" sz="2000" dirty="0"/>
              <a:t>לכל שלב נגדיר </a:t>
            </a:r>
            <a:r>
              <a:rPr lang="he-IL" sz="2000" dirty="0" err="1"/>
              <a:t>סמפור</a:t>
            </a:r>
            <a:r>
              <a:rPr lang="he-IL" sz="2000" dirty="0"/>
              <a:t> מאותחל ב0.</a:t>
            </a:r>
          </a:p>
          <a:p>
            <a:r>
              <a:rPr lang="he-IL" sz="2000" dirty="0"/>
              <a:t>לפני ביצוע השלב יש לבצע </a:t>
            </a:r>
            <a:r>
              <a:rPr lang="he-IL" sz="2000" dirty="0" err="1"/>
              <a:t>לסמפור</a:t>
            </a:r>
            <a:r>
              <a:rPr lang="he-IL" sz="2000" dirty="0"/>
              <a:t> שלו </a:t>
            </a:r>
            <a:r>
              <a:rPr lang="en-US" sz="2000" dirty="0"/>
              <a:t>down</a:t>
            </a:r>
            <a:r>
              <a:rPr lang="he-IL" sz="2000" dirty="0"/>
              <a:t> כמספר ההורים של השלב בגרף.</a:t>
            </a:r>
            <a:br>
              <a:rPr lang="en-US" sz="2000" dirty="0"/>
            </a:br>
            <a:r>
              <a:rPr lang="he-IL" sz="2000" dirty="0"/>
              <a:t>למשל לפני ביצוע קטע קוד </a:t>
            </a:r>
            <a:r>
              <a:rPr lang="en-US" sz="2000" dirty="0"/>
              <a:t>D</a:t>
            </a:r>
            <a:r>
              <a:rPr lang="he-IL" sz="2000" dirty="0"/>
              <a:t> יש לבצע </a:t>
            </a:r>
            <a:r>
              <a:rPr lang="he-IL" sz="2000" dirty="0" err="1"/>
              <a:t>לסמפור</a:t>
            </a:r>
            <a:r>
              <a:rPr lang="he-IL" sz="2000" dirty="0"/>
              <a:t> שלו </a:t>
            </a:r>
            <a:r>
              <a:rPr lang="en-US" sz="2000" dirty="0"/>
              <a:t>down x 2</a:t>
            </a:r>
            <a:r>
              <a:rPr lang="he-IL" sz="2000" dirty="0"/>
              <a:t>.</a:t>
            </a:r>
            <a:br>
              <a:rPr lang="en-US" sz="2000" dirty="0"/>
            </a:br>
            <a:r>
              <a:rPr lang="he-IL" sz="2000" dirty="0"/>
              <a:t>למשל לפני ביצוע קטע קוד </a:t>
            </a:r>
            <a:r>
              <a:rPr lang="en-US" sz="2000" dirty="0"/>
              <a:t>C</a:t>
            </a:r>
            <a:r>
              <a:rPr lang="he-IL" sz="2000" dirty="0"/>
              <a:t> יש לבצע </a:t>
            </a:r>
            <a:r>
              <a:rPr lang="he-IL" sz="2000" dirty="0" err="1"/>
              <a:t>לסמפור</a:t>
            </a:r>
            <a:r>
              <a:rPr lang="he-IL" sz="2000" dirty="0"/>
              <a:t> שלו </a:t>
            </a:r>
            <a:r>
              <a:rPr lang="en-US" sz="2000" dirty="0"/>
              <a:t>down x1</a:t>
            </a:r>
            <a:r>
              <a:rPr lang="he-IL" sz="2000" dirty="0"/>
              <a:t>.</a:t>
            </a:r>
          </a:p>
          <a:p>
            <a:r>
              <a:rPr lang="he-IL" sz="2000" dirty="0"/>
              <a:t>בסיום שלב יש לבצע </a:t>
            </a:r>
            <a:r>
              <a:rPr lang="en-US" sz="2000" dirty="0"/>
              <a:t>up</a:t>
            </a:r>
            <a:r>
              <a:rPr lang="he-IL" sz="2000" dirty="0"/>
              <a:t> עבור כל אחד </a:t>
            </a:r>
            <a:r>
              <a:rPr lang="he-IL" sz="2000" dirty="0" err="1"/>
              <a:t>מהסמפורים</a:t>
            </a:r>
            <a:r>
              <a:rPr lang="he-IL" sz="2000" dirty="0"/>
              <a:t> של הבנים של השלב</a:t>
            </a:r>
            <a:r>
              <a:rPr lang="en-US" sz="2000" dirty="0"/>
              <a:t> </a:t>
            </a:r>
            <a:r>
              <a:rPr lang="he-IL" sz="2000" dirty="0"/>
              <a:t>.</a:t>
            </a:r>
            <a:br>
              <a:rPr lang="en-US" sz="2000" dirty="0"/>
            </a:br>
            <a:r>
              <a:rPr lang="he-IL" sz="2000" dirty="0"/>
              <a:t>למשל בסיום שלב </a:t>
            </a:r>
            <a:r>
              <a:rPr lang="en-US" sz="2000" dirty="0"/>
              <a:t>F</a:t>
            </a:r>
            <a:r>
              <a:rPr lang="he-IL" sz="2000" dirty="0"/>
              <a:t> יש לבצע </a:t>
            </a:r>
            <a:r>
              <a:rPr lang="en-US" sz="2000" dirty="0"/>
              <a:t>up</a:t>
            </a:r>
            <a:r>
              <a:rPr lang="he-IL" sz="2000" dirty="0"/>
              <a:t> </a:t>
            </a:r>
            <a:r>
              <a:rPr lang="he-IL" sz="2000" dirty="0" err="1"/>
              <a:t>לסמפורים</a:t>
            </a:r>
            <a:r>
              <a:rPr lang="he-IL" sz="2000" dirty="0"/>
              <a:t> של </a:t>
            </a:r>
            <a:r>
              <a:rPr lang="en-US" sz="2000" dirty="0"/>
              <a:t>H</a:t>
            </a:r>
            <a:r>
              <a:rPr lang="he-IL" sz="2000" dirty="0"/>
              <a:t> ו </a:t>
            </a:r>
            <a:r>
              <a:rPr lang="en-US" sz="2000" dirty="0"/>
              <a:t>G</a:t>
            </a:r>
            <a:r>
              <a:rPr lang="he-IL" sz="2000" dirty="0"/>
              <a:t>.</a:t>
            </a:r>
            <a:br>
              <a:rPr lang="en-US" sz="2000" dirty="0"/>
            </a:br>
            <a:endParaRPr lang="en-US" sz="2000" dirty="0"/>
          </a:p>
        </p:txBody>
      </p:sp>
      <p:grpSp>
        <p:nvGrpSpPr>
          <p:cNvPr id="4" name="Group 3"/>
          <p:cNvGrpSpPr/>
          <p:nvPr/>
        </p:nvGrpSpPr>
        <p:grpSpPr>
          <a:xfrm>
            <a:off x="484134" y="2058473"/>
            <a:ext cx="5582129" cy="2558132"/>
            <a:chOff x="0" y="0"/>
            <a:chExt cx="4054779" cy="1860550"/>
          </a:xfrm>
        </p:grpSpPr>
        <p:sp>
          <p:nvSpPr>
            <p:cNvPr id="5" name="Oval 4"/>
            <p:cNvSpPr/>
            <p:nvPr/>
          </p:nvSpPr>
          <p:spPr>
            <a:xfrm>
              <a:off x="55659" y="254441"/>
              <a:ext cx="405517" cy="39756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A</a:t>
              </a:r>
            </a:p>
          </p:txBody>
        </p:sp>
        <p:sp>
          <p:nvSpPr>
            <p:cNvPr id="6" name="Oval 5"/>
            <p:cNvSpPr/>
            <p:nvPr/>
          </p:nvSpPr>
          <p:spPr>
            <a:xfrm>
              <a:off x="0" y="95415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B</a:t>
              </a:r>
            </a:p>
          </p:txBody>
        </p:sp>
        <p:sp>
          <p:nvSpPr>
            <p:cNvPr id="7" name="Oval 6"/>
            <p:cNvSpPr/>
            <p:nvPr/>
          </p:nvSpPr>
          <p:spPr>
            <a:xfrm>
              <a:off x="1256306" y="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C</a:t>
              </a:r>
            </a:p>
          </p:txBody>
        </p:sp>
        <p:sp>
          <p:nvSpPr>
            <p:cNvPr id="8" name="Oval 7"/>
            <p:cNvSpPr/>
            <p:nvPr/>
          </p:nvSpPr>
          <p:spPr>
            <a:xfrm>
              <a:off x="1256306"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D</a:t>
              </a:r>
            </a:p>
          </p:txBody>
        </p:sp>
        <p:sp>
          <p:nvSpPr>
            <p:cNvPr id="9" name="Oval 8"/>
            <p:cNvSpPr/>
            <p:nvPr/>
          </p:nvSpPr>
          <p:spPr>
            <a:xfrm>
              <a:off x="1256306" y="146304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E</a:t>
              </a:r>
            </a:p>
          </p:txBody>
        </p:sp>
        <p:sp>
          <p:nvSpPr>
            <p:cNvPr id="10" name="Oval 9"/>
            <p:cNvSpPr/>
            <p:nvPr/>
          </p:nvSpPr>
          <p:spPr>
            <a:xfrm>
              <a:off x="2631882" y="254441"/>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F</a:t>
              </a:r>
            </a:p>
          </p:txBody>
        </p:sp>
        <p:sp>
          <p:nvSpPr>
            <p:cNvPr id="11" name="Oval 10"/>
            <p:cNvSpPr/>
            <p:nvPr/>
          </p:nvSpPr>
          <p:spPr>
            <a:xfrm>
              <a:off x="2615979" y="128016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G</a:t>
              </a:r>
            </a:p>
          </p:txBody>
        </p:sp>
        <p:sp>
          <p:nvSpPr>
            <p:cNvPr id="12" name="Oval 11"/>
            <p:cNvSpPr/>
            <p:nvPr/>
          </p:nvSpPr>
          <p:spPr>
            <a:xfrm>
              <a:off x="3649649"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H</a:t>
              </a:r>
            </a:p>
          </p:txBody>
        </p:sp>
        <p:cxnSp>
          <p:nvCxnSpPr>
            <p:cNvPr id="13" name="Straight Arrow Connector 12"/>
            <p:cNvCxnSpPr/>
            <p:nvPr/>
          </p:nvCxnSpPr>
          <p:spPr>
            <a:xfrm flipV="1">
              <a:off x="461176" y="254441"/>
              <a:ext cx="795407" cy="954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1176" y="508883"/>
              <a:ext cx="795517" cy="3260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05517" y="954156"/>
              <a:ext cx="851176" cy="1987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5517" y="1280160"/>
              <a:ext cx="851176" cy="333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61823" y="159026"/>
              <a:ext cx="970446" cy="190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661823" y="556591"/>
              <a:ext cx="970280" cy="3975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14762" y="652007"/>
              <a:ext cx="7951" cy="6282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021496" y="1009815"/>
              <a:ext cx="628540" cy="413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37398" y="508883"/>
              <a:ext cx="660345" cy="3257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661823" y="1510748"/>
              <a:ext cx="954156" cy="166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F9937648-3231-4343-9AE5-97DCA7E7BD2E}"/>
              </a:ext>
            </a:extLst>
          </p:cNvPr>
          <p:cNvSpPr/>
          <p:nvPr/>
        </p:nvSpPr>
        <p:spPr>
          <a:xfrm>
            <a:off x="266216" y="5042973"/>
            <a:ext cx="2505182" cy="646331"/>
          </a:xfrm>
          <a:prstGeom prst="rect">
            <a:avLst/>
          </a:prstGeom>
        </p:spPr>
        <p:txBody>
          <a:bodyPr wrap="square">
            <a:spAutoFit/>
          </a:bodyPr>
          <a:lstStyle/>
          <a:p>
            <a:pPr lvl="1" algn="l" rtl="0"/>
            <a:r>
              <a:rPr lang="en-US" dirty="0"/>
              <a:t>P1: A, C, D, F, H</a:t>
            </a:r>
          </a:p>
          <a:p>
            <a:pPr lvl="1" algn="l" rtl="0"/>
            <a:r>
              <a:rPr lang="en-US" dirty="0"/>
              <a:t>P2: B, E, G</a:t>
            </a:r>
          </a:p>
        </p:txBody>
      </p:sp>
    </p:spTree>
    <p:extLst>
      <p:ext uri="{BB962C8B-B14F-4D97-AF65-F5344CB8AC3E}">
        <p14:creationId xmlns:p14="http://schemas.microsoft.com/office/powerpoint/2010/main" val="78027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endParaRPr lang="he-IL" dirty="0"/>
          </a:p>
        </p:txBody>
      </p:sp>
      <p:sp>
        <p:nvSpPr>
          <p:cNvPr id="3" name="Content Placeholder 2"/>
          <p:cNvSpPr>
            <a:spLocks noGrp="1"/>
          </p:cNvSpPr>
          <p:nvPr>
            <p:ph idx="1"/>
          </p:nvPr>
        </p:nvSpPr>
        <p:spPr>
          <a:xfrm>
            <a:off x="1190851" y="2126512"/>
            <a:ext cx="10554574" cy="4731487"/>
          </a:xfrm>
        </p:spPr>
        <p:txBody>
          <a:bodyPr>
            <a:noAutofit/>
          </a:bodyPr>
          <a:lstStyle/>
          <a:p>
            <a:r>
              <a:rPr lang="en-US" sz="2000" b="1" dirty="0"/>
              <a:t>Thread</a:t>
            </a:r>
            <a:r>
              <a:rPr lang="he-IL" sz="2000" dirty="0"/>
              <a:t> = </a:t>
            </a:r>
            <a:r>
              <a:rPr lang="he-IL" sz="2000" dirty="0" err="1"/>
              <a:t>תהליכונים</a:t>
            </a:r>
            <a:r>
              <a:rPr lang="he-IL" sz="2000" dirty="0"/>
              <a:t> שחולקים זיכרון באותו התהליך אליהם הם שייכים.</a:t>
            </a:r>
          </a:p>
          <a:p>
            <a:pPr lvl="1"/>
            <a:r>
              <a:rPr lang="he-IL" sz="1800" dirty="0"/>
              <a:t>חולקים </a:t>
            </a:r>
            <a:r>
              <a:rPr lang="he-IL" sz="1800" b="1" dirty="0" err="1"/>
              <a:t>הכל</a:t>
            </a:r>
            <a:r>
              <a:rPr lang="he-IL" sz="1800" dirty="0"/>
              <a:t> מלבד ה</a:t>
            </a:r>
            <a:r>
              <a:rPr lang="en-US" sz="1800" dirty="0"/>
              <a:t>Stack</a:t>
            </a:r>
            <a:r>
              <a:rPr lang="he-IL" sz="1800" dirty="0"/>
              <a:t> והרגיסטרים</a:t>
            </a:r>
          </a:p>
          <a:p>
            <a:r>
              <a:rPr lang="en-US" sz="2000" b="1" dirty="0"/>
              <a:t>Race Condition</a:t>
            </a:r>
            <a:r>
              <a:rPr lang="he-IL" sz="2000" dirty="0"/>
              <a:t> = כאשר 2 </a:t>
            </a:r>
            <a:r>
              <a:rPr lang="en-US" sz="2000" dirty="0"/>
              <a:t>threads</a:t>
            </a:r>
            <a:r>
              <a:rPr lang="he-IL" sz="2000" dirty="0"/>
              <a:t> נמצאים באותו קטע קוד (נגשים לאותו משאב) והתוצאה תלויה בסדר הריצה.</a:t>
            </a:r>
          </a:p>
          <a:p>
            <a:r>
              <a:rPr lang="he-IL" sz="2000" dirty="0"/>
              <a:t>קטע קוד שיש בו </a:t>
            </a:r>
            <a:r>
              <a:rPr lang="he-IL" sz="2000" dirty="0" err="1"/>
              <a:t>R</a:t>
            </a:r>
            <a:r>
              <a:rPr lang="en-US" sz="2000" dirty="0"/>
              <a:t>ace Condition</a:t>
            </a:r>
            <a:r>
              <a:rPr lang="he-IL" sz="2000" dirty="0"/>
              <a:t> נקרא </a:t>
            </a:r>
            <a:r>
              <a:rPr lang="en-US" sz="2000" b="1" dirty="0"/>
              <a:t>critical section</a:t>
            </a:r>
            <a:r>
              <a:rPr lang="he-IL" sz="2000" b="1" dirty="0"/>
              <a:t> </a:t>
            </a:r>
            <a:r>
              <a:rPr lang="he-IL" sz="2000" dirty="0"/>
              <a:t>(</a:t>
            </a:r>
            <a:r>
              <a:rPr lang="en-US" sz="2000" dirty="0"/>
              <a:t>CS</a:t>
            </a:r>
            <a:r>
              <a:rPr lang="he-IL" sz="2000" dirty="0"/>
              <a:t>).</a:t>
            </a:r>
            <a:endParaRPr lang="en-US" sz="2000" dirty="0"/>
          </a:p>
          <a:p>
            <a:r>
              <a:rPr lang="en-US" sz="2000" b="1" dirty="0"/>
              <a:t> - (Mutex) Mutual exclusion</a:t>
            </a:r>
            <a:r>
              <a:rPr lang="he-IL" sz="2000" b="1" dirty="0"/>
              <a:t>הגנה על </a:t>
            </a:r>
            <a:r>
              <a:rPr lang="en-US" sz="2000" b="1" dirty="0"/>
              <a:t>CS</a:t>
            </a:r>
            <a:r>
              <a:rPr lang="he-IL" sz="2000" b="1" dirty="0"/>
              <a:t>:</a:t>
            </a:r>
          </a:p>
          <a:p>
            <a:pPr lvl="1"/>
            <a:r>
              <a:rPr lang="he-IL" sz="1800" dirty="0"/>
              <a:t>לא יהיו 2 תהליכים יחד ב</a:t>
            </a:r>
            <a:r>
              <a:rPr lang="en-US" sz="1800" dirty="0"/>
              <a:t>CS</a:t>
            </a:r>
            <a:endParaRPr lang="he-IL" sz="1800" dirty="0"/>
          </a:p>
          <a:p>
            <a:pPr lvl="1"/>
            <a:r>
              <a:rPr lang="he-IL" sz="1800" dirty="0"/>
              <a:t>אף תהליך לא ימתין לנצח בכניסה ל</a:t>
            </a:r>
            <a:r>
              <a:rPr lang="en-US" sz="1800" dirty="0"/>
              <a:t>CS</a:t>
            </a:r>
            <a:endParaRPr lang="he-IL" sz="1800" dirty="0"/>
          </a:p>
          <a:p>
            <a:pPr lvl="1"/>
            <a:r>
              <a:rPr lang="he-IL" sz="1800" dirty="0"/>
              <a:t>אין הנחות על סדר הריצה (אי אפשר להניח שתהליך A ירוץ לפני תהליך </a:t>
            </a:r>
            <a:r>
              <a:rPr lang="he-IL" sz="1800" dirty="0" err="1"/>
              <a:t>B</a:t>
            </a:r>
            <a:r>
              <a:rPr lang="he-IL" sz="1800" dirty="0"/>
              <a:t>)</a:t>
            </a:r>
          </a:p>
          <a:p>
            <a:pPr lvl="1"/>
            <a:r>
              <a:rPr lang="he-IL" sz="1800" dirty="0"/>
              <a:t>תהליך מחוץ ל</a:t>
            </a:r>
            <a:r>
              <a:rPr lang="en-US" sz="1800" dirty="0"/>
              <a:t>CS</a:t>
            </a:r>
            <a:r>
              <a:rPr lang="he-IL" sz="1800" dirty="0"/>
              <a:t> לא יחסום תהליך שרוצה להיכנס </a:t>
            </a:r>
            <a:r>
              <a:rPr lang="he-IL" sz="1800" dirty="0" err="1"/>
              <a:t>לCS</a:t>
            </a:r>
            <a:r>
              <a:rPr lang="he-IL" sz="1800" dirty="0"/>
              <a:t>.</a:t>
            </a:r>
          </a:p>
        </p:txBody>
      </p:sp>
    </p:spTree>
    <p:extLst>
      <p:ext uri="{BB962C8B-B14F-4D97-AF65-F5344CB8AC3E}">
        <p14:creationId xmlns:p14="http://schemas.microsoft.com/office/powerpoint/2010/main" val="368395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סעיף ב</a:t>
            </a:r>
            <a:r>
              <a:rPr lang="en-US" dirty="0"/>
              <a:t>'</a:t>
            </a:r>
            <a:endParaRPr lang="he-IL" dirty="0"/>
          </a:p>
        </p:txBody>
      </p:sp>
      <p:sp>
        <p:nvSpPr>
          <p:cNvPr id="24" name="מציין מיקום תוכן 23">
            <a:extLst>
              <a:ext uri="{FF2B5EF4-FFF2-40B4-BE49-F238E27FC236}">
                <a16:creationId xmlns:a16="http://schemas.microsoft.com/office/drawing/2014/main" id="{9766FDBD-DAD7-4724-B8C2-58704CD00F52}"/>
              </a:ext>
            </a:extLst>
          </p:cNvPr>
          <p:cNvSpPr>
            <a:spLocks noGrp="1"/>
          </p:cNvSpPr>
          <p:nvPr>
            <p:ph idx="1"/>
          </p:nvPr>
        </p:nvSpPr>
        <p:spPr>
          <a:xfrm>
            <a:off x="260976" y="2199622"/>
            <a:ext cx="11206511" cy="3636511"/>
          </a:xfrm>
        </p:spPr>
        <p:txBody>
          <a:bodyPr/>
          <a:lstStyle/>
          <a:p>
            <a:r>
              <a:rPr lang="he-IL" altLang="he-IL" dirty="0">
                <a:latin typeface="Consolas" panose="020B0609020204030204" pitchFamily="49" charset="0"/>
                <a:ea typeface="Calibri" panose="020F0502020204030204" pitchFamily="34" charset="0"/>
                <a:cs typeface="Arial" panose="020B0604020202020204" pitchFamily="34" charset="0"/>
              </a:rPr>
              <a:t>ב) (15 נקודות) </a:t>
            </a:r>
            <a:r>
              <a:rPr lang="he-IL" altLang="he-IL" dirty="0" err="1">
                <a:latin typeface="Consolas" panose="020B0609020204030204" pitchFamily="49" charset="0"/>
                <a:ea typeface="Calibri" panose="020F0502020204030204" pitchFamily="34" charset="0"/>
                <a:cs typeface="Arial" panose="020B0604020202020204" pitchFamily="34" charset="0"/>
              </a:rPr>
              <a:t>בהנתן</a:t>
            </a:r>
            <a:r>
              <a:rPr lang="he-IL" altLang="he-IL" dirty="0">
                <a:latin typeface="Consolas" panose="020B0609020204030204" pitchFamily="49" charset="0"/>
                <a:ea typeface="Calibri" panose="020F0502020204030204" pitchFamily="34" charset="0"/>
                <a:cs typeface="Arial" panose="020B0604020202020204" pitchFamily="34" charset="0"/>
              </a:rPr>
              <a:t> הגרף ושני התהליכים מהדוגמא</a:t>
            </a:r>
          </a:p>
          <a:p>
            <a:pPr marL="0" indent="0">
              <a:buNone/>
            </a:pPr>
            <a:r>
              <a:rPr lang="he-IL" altLang="he-IL" dirty="0">
                <a:latin typeface="Consolas" panose="020B0609020204030204" pitchFamily="49" charset="0"/>
                <a:ea typeface="Calibri" panose="020F0502020204030204" pitchFamily="34" charset="0"/>
                <a:cs typeface="Arial" panose="020B0604020202020204" pitchFamily="34" charset="0"/>
              </a:rPr>
              <a:t> למעלה, תכננו פתרון </a:t>
            </a:r>
            <a:r>
              <a:rPr lang="he-IL" altLang="he-IL" u="sng" dirty="0">
                <a:latin typeface="Consolas" panose="020B0609020204030204" pitchFamily="49" charset="0"/>
                <a:ea typeface="Calibri" panose="020F0502020204030204" pitchFamily="34" charset="0"/>
                <a:cs typeface="Arial" panose="020B0604020202020204" pitchFamily="34" charset="0"/>
              </a:rPr>
              <a:t>למקרה זה בלבד</a:t>
            </a:r>
            <a:r>
              <a:rPr lang="he-IL" altLang="he-IL" dirty="0">
                <a:latin typeface="Consolas" panose="020B0609020204030204" pitchFamily="49" charset="0"/>
                <a:ea typeface="Calibri" panose="020F0502020204030204" pitchFamily="34" charset="0"/>
                <a:cs typeface="Arial" panose="020B0604020202020204" pitchFamily="34" charset="0"/>
              </a:rPr>
              <a:t> המשתמש </a:t>
            </a:r>
            <a:r>
              <a:rPr lang="he-IL" altLang="he-IL" b="1" dirty="0">
                <a:latin typeface="Consolas" panose="020B0609020204030204" pitchFamily="49" charset="0"/>
                <a:ea typeface="Calibri" panose="020F0502020204030204" pitchFamily="34" charset="0"/>
                <a:cs typeface="Arial" panose="020B0604020202020204" pitchFamily="34" charset="0"/>
              </a:rPr>
              <a:t>במינימום</a:t>
            </a:r>
            <a:r>
              <a:rPr lang="he-IL" altLang="he-IL" dirty="0">
                <a:latin typeface="Consolas" panose="020B0609020204030204" pitchFamily="49" charset="0"/>
                <a:ea typeface="Calibri" panose="020F0502020204030204" pitchFamily="34" charset="0"/>
                <a:cs typeface="Arial" panose="020B0604020202020204" pitchFamily="34" charset="0"/>
              </a:rPr>
              <a:t> </a:t>
            </a:r>
            <a:r>
              <a:rPr lang="he-IL" altLang="he-IL" dirty="0" err="1">
                <a:latin typeface="Consolas" panose="020B0609020204030204" pitchFamily="49" charset="0"/>
                <a:ea typeface="Calibri" panose="020F0502020204030204" pitchFamily="34" charset="0"/>
                <a:cs typeface="Arial" panose="020B0604020202020204" pitchFamily="34" charset="0"/>
              </a:rPr>
              <a:t>סמפורים</a:t>
            </a:r>
            <a:r>
              <a:rPr lang="he-IL" altLang="he-IL" dirty="0">
                <a:latin typeface="Consolas" panose="020B0609020204030204" pitchFamily="49" charset="0"/>
                <a:ea typeface="Calibri" panose="020F0502020204030204" pitchFamily="34" charset="0"/>
                <a:cs typeface="Arial" panose="020B0604020202020204" pitchFamily="34" charset="0"/>
              </a:rPr>
              <a:t>. </a:t>
            </a:r>
          </a:p>
          <a:p>
            <a:pPr marL="0" indent="0">
              <a:buNone/>
            </a:pPr>
            <a:r>
              <a:rPr lang="he-IL" altLang="he-IL" dirty="0">
                <a:latin typeface="Consolas" panose="020B0609020204030204" pitchFamily="49" charset="0"/>
                <a:ea typeface="Calibri" panose="020F0502020204030204" pitchFamily="34" charset="0"/>
                <a:cs typeface="Arial" panose="020B0604020202020204" pitchFamily="34" charset="0"/>
              </a:rPr>
              <a:t>שלבו את הפעולות על </a:t>
            </a:r>
            <a:r>
              <a:rPr lang="he-IL" altLang="he-IL" dirty="0" err="1">
                <a:latin typeface="Consolas" panose="020B0609020204030204" pitchFamily="49" charset="0"/>
                <a:ea typeface="Calibri" panose="020F0502020204030204" pitchFamily="34" charset="0"/>
                <a:cs typeface="Arial" panose="020B0604020202020204" pitchFamily="34" charset="0"/>
              </a:rPr>
              <a:t>הסמפורים</a:t>
            </a:r>
            <a:r>
              <a:rPr lang="he-IL" altLang="he-IL" dirty="0">
                <a:latin typeface="Consolas" panose="020B0609020204030204" pitchFamily="49" charset="0"/>
                <a:ea typeface="Calibri" panose="020F0502020204030204" pitchFamily="34" charset="0"/>
                <a:cs typeface="Arial" panose="020B0604020202020204" pitchFamily="34" charset="0"/>
              </a:rPr>
              <a:t> בין הקריאות לשלבים:</a:t>
            </a:r>
            <a:endParaRPr lang="en-US" altLang="he-IL" dirty="0"/>
          </a:p>
          <a:p>
            <a:pPr marL="0" lvl="0" indent="0" defTabSz="914400" rtl="0" eaLnBrk="0" fontAlgn="base" hangingPunct="0">
              <a:spcBef>
                <a:spcPct val="0"/>
              </a:spcBef>
              <a:spcAft>
                <a:spcPct val="0"/>
              </a:spcAft>
              <a:buClrTx/>
              <a:buNone/>
            </a:pPr>
            <a:endParaRPr lang="he-IL" altLang="he-IL" dirty="0">
              <a:latin typeface="Consolas" panose="020B0609020204030204" pitchFamily="49" charset="0"/>
              <a:ea typeface="Calibri" panose="020F0502020204030204" pitchFamily="34" charset="0"/>
              <a:cs typeface="Arial" panose="020B0604020202020204" pitchFamily="34" charset="0"/>
            </a:endParaRPr>
          </a:p>
          <a:p>
            <a:pPr marL="0" lvl="0" indent="0" defTabSz="914400" rtl="0" eaLnBrk="0" fontAlgn="base" hangingPunct="0">
              <a:spcBef>
                <a:spcPct val="0"/>
              </a:spcBef>
              <a:spcAft>
                <a:spcPct val="0"/>
              </a:spcAft>
              <a:buClrTx/>
              <a:buNone/>
            </a:pPr>
            <a:r>
              <a:rPr lang="en-US" altLang="he-IL" dirty="0">
                <a:latin typeface="Consolas" panose="020B0609020204030204" pitchFamily="49" charset="0"/>
                <a:ea typeface="Calibri" panose="020F0502020204030204" pitchFamily="34" charset="0"/>
                <a:cs typeface="Arial" panose="020B0604020202020204" pitchFamily="34" charset="0"/>
              </a:rPr>
              <a:t>P1: A, C, D, F, H</a:t>
            </a:r>
            <a:endParaRPr lang="en-US" altLang="he-IL" dirty="0"/>
          </a:p>
          <a:p>
            <a:pPr marL="0" lvl="0" indent="0" defTabSz="914400" rtl="0" eaLnBrk="0" fontAlgn="base" hangingPunct="0">
              <a:spcBef>
                <a:spcPct val="0"/>
              </a:spcBef>
              <a:spcAft>
                <a:spcPct val="0"/>
              </a:spcAft>
              <a:buClrTx/>
              <a:buNone/>
            </a:pPr>
            <a:r>
              <a:rPr lang="en-US" altLang="he-IL" dirty="0">
                <a:latin typeface="Consolas" panose="020B0609020204030204" pitchFamily="49" charset="0"/>
                <a:ea typeface="Calibri" panose="020F0502020204030204" pitchFamily="34" charset="0"/>
                <a:cs typeface="Arial" panose="020B0604020202020204" pitchFamily="34" charset="0"/>
              </a:rPr>
              <a:t>P2: B, E, G</a:t>
            </a:r>
            <a:endParaRPr lang="en-US" altLang="he-IL" sz="3200" dirty="0">
              <a:latin typeface="Arial" panose="020B0604020202020204" pitchFamily="34" charset="0"/>
              <a:cs typeface="Arial" panose="020B0604020202020204" pitchFamily="34" charset="0"/>
            </a:endParaRPr>
          </a:p>
          <a:p>
            <a:endParaRPr lang="he-IL" dirty="0"/>
          </a:p>
        </p:txBody>
      </p:sp>
      <p:sp>
        <p:nvSpPr>
          <p:cNvPr id="46" name="Rectangle 49">
            <a:extLst>
              <a:ext uri="{FF2B5EF4-FFF2-40B4-BE49-F238E27FC236}">
                <a16:creationId xmlns:a16="http://schemas.microsoft.com/office/drawing/2014/main" id="{3FA61635-FFFF-49A3-88F9-1C1F47E09D9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pSp>
        <p:nvGrpSpPr>
          <p:cNvPr id="67" name="Group 3">
            <a:extLst>
              <a:ext uri="{FF2B5EF4-FFF2-40B4-BE49-F238E27FC236}">
                <a16:creationId xmlns:a16="http://schemas.microsoft.com/office/drawing/2014/main" id="{79817D46-77FD-4FF8-8010-CCF0F106114C}"/>
              </a:ext>
            </a:extLst>
          </p:cNvPr>
          <p:cNvGrpSpPr/>
          <p:nvPr/>
        </p:nvGrpSpPr>
        <p:grpSpPr>
          <a:xfrm>
            <a:off x="839837" y="3576722"/>
            <a:ext cx="5582129" cy="2558132"/>
            <a:chOff x="0" y="0"/>
            <a:chExt cx="4054779" cy="1860550"/>
          </a:xfrm>
        </p:grpSpPr>
        <p:sp>
          <p:nvSpPr>
            <p:cNvPr id="68" name="Oval 4">
              <a:extLst>
                <a:ext uri="{FF2B5EF4-FFF2-40B4-BE49-F238E27FC236}">
                  <a16:creationId xmlns:a16="http://schemas.microsoft.com/office/drawing/2014/main" id="{BFC1B6CA-F44C-4A64-96CD-FCB7D35E9F77}"/>
                </a:ext>
              </a:extLst>
            </p:cNvPr>
            <p:cNvSpPr/>
            <p:nvPr/>
          </p:nvSpPr>
          <p:spPr>
            <a:xfrm>
              <a:off x="55659" y="254441"/>
              <a:ext cx="405517" cy="39756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A</a:t>
              </a:r>
            </a:p>
          </p:txBody>
        </p:sp>
        <p:sp>
          <p:nvSpPr>
            <p:cNvPr id="69" name="Oval 5">
              <a:extLst>
                <a:ext uri="{FF2B5EF4-FFF2-40B4-BE49-F238E27FC236}">
                  <a16:creationId xmlns:a16="http://schemas.microsoft.com/office/drawing/2014/main" id="{28FBEB34-3217-4106-A215-CB09A5908E96}"/>
                </a:ext>
              </a:extLst>
            </p:cNvPr>
            <p:cNvSpPr/>
            <p:nvPr/>
          </p:nvSpPr>
          <p:spPr>
            <a:xfrm>
              <a:off x="0" y="95415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B</a:t>
              </a:r>
            </a:p>
          </p:txBody>
        </p:sp>
        <p:sp>
          <p:nvSpPr>
            <p:cNvPr id="70" name="Oval 6">
              <a:extLst>
                <a:ext uri="{FF2B5EF4-FFF2-40B4-BE49-F238E27FC236}">
                  <a16:creationId xmlns:a16="http://schemas.microsoft.com/office/drawing/2014/main" id="{3A639E0D-BE96-4F6E-80EB-19EAAFE764CA}"/>
                </a:ext>
              </a:extLst>
            </p:cNvPr>
            <p:cNvSpPr/>
            <p:nvPr/>
          </p:nvSpPr>
          <p:spPr>
            <a:xfrm>
              <a:off x="1256306" y="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C</a:t>
              </a:r>
            </a:p>
          </p:txBody>
        </p:sp>
        <p:sp>
          <p:nvSpPr>
            <p:cNvPr id="71" name="Oval 7">
              <a:extLst>
                <a:ext uri="{FF2B5EF4-FFF2-40B4-BE49-F238E27FC236}">
                  <a16:creationId xmlns:a16="http://schemas.microsoft.com/office/drawing/2014/main" id="{828C7D39-E4BD-49CF-8D81-822B0B04CCC3}"/>
                </a:ext>
              </a:extLst>
            </p:cNvPr>
            <p:cNvSpPr/>
            <p:nvPr/>
          </p:nvSpPr>
          <p:spPr>
            <a:xfrm>
              <a:off x="1256306"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D</a:t>
              </a:r>
            </a:p>
          </p:txBody>
        </p:sp>
        <p:sp>
          <p:nvSpPr>
            <p:cNvPr id="72" name="Oval 8">
              <a:extLst>
                <a:ext uri="{FF2B5EF4-FFF2-40B4-BE49-F238E27FC236}">
                  <a16:creationId xmlns:a16="http://schemas.microsoft.com/office/drawing/2014/main" id="{9177C879-22DF-49FF-813B-23B1133180F3}"/>
                </a:ext>
              </a:extLst>
            </p:cNvPr>
            <p:cNvSpPr/>
            <p:nvPr/>
          </p:nvSpPr>
          <p:spPr>
            <a:xfrm>
              <a:off x="1256306" y="146304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E</a:t>
              </a:r>
            </a:p>
          </p:txBody>
        </p:sp>
        <p:sp>
          <p:nvSpPr>
            <p:cNvPr id="73" name="Oval 9">
              <a:extLst>
                <a:ext uri="{FF2B5EF4-FFF2-40B4-BE49-F238E27FC236}">
                  <a16:creationId xmlns:a16="http://schemas.microsoft.com/office/drawing/2014/main" id="{A400047C-2606-404F-B73D-0D293E9E7220}"/>
                </a:ext>
              </a:extLst>
            </p:cNvPr>
            <p:cNvSpPr/>
            <p:nvPr/>
          </p:nvSpPr>
          <p:spPr>
            <a:xfrm>
              <a:off x="2631882" y="254441"/>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F</a:t>
              </a:r>
            </a:p>
          </p:txBody>
        </p:sp>
        <p:sp>
          <p:nvSpPr>
            <p:cNvPr id="74" name="Oval 10">
              <a:extLst>
                <a:ext uri="{FF2B5EF4-FFF2-40B4-BE49-F238E27FC236}">
                  <a16:creationId xmlns:a16="http://schemas.microsoft.com/office/drawing/2014/main" id="{E749D492-6FBD-4EF8-B756-B2649FBC7455}"/>
                </a:ext>
              </a:extLst>
            </p:cNvPr>
            <p:cNvSpPr/>
            <p:nvPr/>
          </p:nvSpPr>
          <p:spPr>
            <a:xfrm>
              <a:off x="2615979" y="128016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G</a:t>
              </a:r>
            </a:p>
          </p:txBody>
        </p:sp>
        <p:sp>
          <p:nvSpPr>
            <p:cNvPr id="75" name="Oval 11">
              <a:extLst>
                <a:ext uri="{FF2B5EF4-FFF2-40B4-BE49-F238E27FC236}">
                  <a16:creationId xmlns:a16="http://schemas.microsoft.com/office/drawing/2014/main" id="{5128DEE4-B128-41F1-8A1D-7024FF785692}"/>
                </a:ext>
              </a:extLst>
            </p:cNvPr>
            <p:cNvSpPr/>
            <p:nvPr/>
          </p:nvSpPr>
          <p:spPr>
            <a:xfrm>
              <a:off x="3649649" y="70766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H</a:t>
              </a:r>
            </a:p>
          </p:txBody>
        </p:sp>
        <p:cxnSp>
          <p:nvCxnSpPr>
            <p:cNvPr id="76" name="Straight Arrow Connector 12">
              <a:extLst>
                <a:ext uri="{FF2B5EF4-FFF2-40B4-BE49-F238E27FC236}">
                  <a16:creationId xmlns:a16="http://schemas.microsoft.com/office/drawing/2014/main" id="{304B770A-3EB1-4DF8-824E-8A6BC1A23CB3}"/>
                </a:ext>
              </a:extLst>
            </p:cNvPr>
            <p:cNvCxnSpPr/>
            <p:nvPr/>
          </p:nvCxnSpPr>
          <p:spPr>
            <a:xfrm flipV="1">
              <a:off x="461176" y="254441"/>
              <a:ext cx="795407" cy="954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13">
              <a:extLst>
                <a:ext uri="{FF2B5EF4-FFF2-40B4-BE49-F238E27FC236}">
                  <a16:creationId xmlns:a16="http://schemas.microsoft.com/office/drawing/2014/main" id="{624C5B42-B48D-470A-ACF3-64381A0FB34C}"/>
                </a:ext>
              </a:extLst>
            </p:cNvPr>
            <p:cNvCxnSpPr/>
            <p:nvPr/>
          </p:nvCxnSpPr>
          <p:spPr>
            <a:xfrm>
              <a:off x="461176" y="508883"/>
              <a:ext cx="795517" cy="3260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14">
              <a:extLst>
                <a:ext uri="{FF2B5EF4-FFF2-40B4-BE49-F238E27FC236}">
                  <a16:creationId xmlns:a16="http://schemas.microsoft.com/office/drawing/2014/main" id="{012FF6C7-2863-4AB4-BCD3-B4911884B884}"/>
                </a:ext>
              </a:extLst>
            </p:cNvPr>
            <p:cNvCxnSpPr/>
            <p:nvPr/>
          </p:nvCxnSpPr>
          <p:spPr>
            <a:xfrm flipV="1">
              <a:off x="405517" y="954156"/>
              <a:ext cx="851176" cy="1987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15">
              <a:extLst>
                <a:ext uri="{FF2B5EF4-FFF2-40B4-BE49-F238E27FC236}">
                  <a16:creationId xmlns:a16="http://schemas.microsoft.com/office/drawing/2014/main" id="{337728EB-3A4B-46D5-A511-CC636100A542}"/>
                </a:ext>
              </a:extLst>
            </p:cNvPr>
            <p:cNvCxnSpPr/>
            <p:nvPr/>
          </p:nvCxnSpPr>
          <p:spPr>
            <a:xfrm>
              <a:off x="405517" y="1280160"/>
              <a:ext cx="851176" cy="333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16">
              <a:extLst>
                <a:ext uri="{FF2B5EF4-FFF2-40B4-BE49-F238E27FC236}">
                  <a16:creationId xmlns:a16="http://schemas.microsoft.com/office/drawing/2014/main" id="{D966886A-CFD4-41DE-80CA-467A145B0D9E}"/>
                </a:ext>
              </a:extLst>
            </p:cNvPr>
            <p:cNvCxnSpPr/>
            <p:nvPr/>
          </p:nvCxnSpPr>
          <p:spPr>
            <a:xfrm>
              <a:off x="1661823" y="159026"/>
              <a:ext cx="970446" cy="190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17">
              <a:extLst>
                <a:ext uri="{FF2B5EF4-FFF2-40B4-BE49-F238E27FC236}">
                  <a16:creationId xmlns:a16="http://schemas.microsoft.com/office/drawing/2014/main" id="{031CB75E-6F47-4653-8C98-7AD93A68790E}"/>
                </a:ext>
              </a:extLst>
            </p:cNvPr>
            <p:cNvCxnSpPr/>
            <p:nvPr/>
          </p:nvCxnSpPr>
          <p:spPr>
            <a:xfrm flipV="1">
              <a:off x="1661823" y="556591"/>
              <a:ext cx="970280" cy="3975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01614AC3-DEC8-4EC5-A151-4B86F450F0E2}"/>
                </a:ext>
              </a:extLst>
            </p:cNvPr>
            <p:cNvCxnSpPr/>
            <p:nvPr/>
          </p:nvCxnSpPr>
          <p:spPr>
            <a:xfrm flipH="1">
              <a:off x="2814762" y="652007"/>
              <a:ext cx="7951" cy="6282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19">
              <a:extLst>
                <a:ext uri="{FF2B5EF4-FFF2-40B4-BE49-F238E27FC236}">
                  <a16:creationId xmlns:a16="http://schemas.microsoft.com/office/drawing/2014/main" id="{C9F5251B-8A8C-417D-AC5E-51444212952A}"/>
                </a:ext>
              </a:extLst>
            </p:cNvPr>
            <p:cNvCxnSpPr/>
            <p:nvPr/>
          </p:nvCxnSpPr>
          <p:spPr>
            <a:xfrm flipV="1">
              <a:off x="3021496" y="1009815"/>
              <a:ext cx="628540" cy="413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20">
              <a:extLst>
                <a:ext uri="{FF2B5EF4-FFF2-40B4-BE49-F238E27FC236}">
                  <a16:creationId xmlns:a16="http://schemas.microsoft.com/office/drawing/2014/main" id="{DD7C90BD-A31A-4415-92C4-BA1855AB5884}"/>
                </a:ext>
              </a:extLst>
            </p:cNvPr>
            <p:cNvCxnSpPr/>
            <p:nvPr/>
          </p:nvCxnSpPr>
          <p:spPr>
            <a:xfrm>
              <a:off x="3037398" y="508883"/>
              <a:ext cx="660345" cy="3257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21">
              <a:extLst>
                <a:ext uri="{FF2B5EF4-FFF2-40B4-BE49-F238E27FC236}">
                  <a16:creationId xmlns:a16="http://schemas.microsoft.com/office/drawing/2014/main" id="{EFE76030-EA76-4016-A9FB-11D296180C8D}"/>
                </a:ext>
              </a:extLst>
            </p:cNvPr>
            <p:cNvCxnSpPr/>
            <p:nvPr/>
          </p:nvCxnSpPr>
          <p:spPr>
            <a:xfrm flipV="1">
              <a:off x="1661823" y="1510748"/>
              <a:ext cx="954156" cy="166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35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סעיף ב</a:t>
            </a:r>
            <a:r>
              <a:rPr lang="en-US" dirty="0"/>
              <a:t>'</a:t>
            </a:r>
            <a:r>
              <a:rPr lang="he-IL" dirty="0"/>
              <a:t> – </a:t>
            </a:r>
            <a:r>
              <a:rPr lang="he-IL" dirty="0" err="1"/>
              <a:t>פיתרון</a:t>
            </a:r>
            <a:r>
              <a:rPr lang="en-US" dirty="0"/>
              <a:t>   </a:t>
            </a:r>
            <a:endParaRPr lang="he-IL" dirty="0"/>
          </a:p>
        </p:txBody>
      </p:sp>
      <p:sp>
        <p:nvSpPr>
          <p:cNvPr id="24" name="מציין מיקום תוכן 23">
            <a:extLst>
              <a:ext uri="{FF2B5EF4-FFF2-40B4-BE49-F238E27FC236}">
                <a16:creationId xmlns:a16="http://schemas.microsoft.com/office/drawing/2014/main" id="{9766FDBD-DAD7-4724-B8C2-58704CD00F52}"/>
              </a:ext>
            </a:extLst>
          </p:cNvPr>
          <p:cNvSpPr>
            <a:spLocks noGrp="1"/>
          </p:cNvSpPr>
          <p:nvPr>
            <p:ph idx="1"/>
          </p:nvPr>
        </p:nvSpPr>
        <p:spPr>
          <a:xfrm>
            <a:off x="640539" y="2463793"/>
            <a:ext cx="11206511" cy="798307"/>
          </a:xfrm>
        </p:spPr>
        <p:txBody>
          <a:bodyPr>
            <a:normAutofit/>
          </a:bodyPr>
          <a:lstStyle/>
          <a:p>
            <a:r>
              <a:rPr lang="he-IL" dirty="0"/>
              <a:t>הגדרת ואתחול </a:t>
            </a:r>
            <a:r>
              <a:rPr lang="he-IL" dirty="0" err="1"/>
              <a:t>הסמפורים</a:t>
            </a:r>
            <a:r>
              <a:rPr lang="he-IL" dirty="0"/>
              <a:t>: </a:t>
            </a:r>
            <a:r>
              <a:rPr lang="en-US" dirty="0"/>
              <a:t>s1 = new Semaphore(0), s2 = new Semaphore(0), s3 = new Semaphore(0)</a:t>
            </a:r>
            <a:br>
              <a:rPr lang="he-IL" dirty="0"/>
            </a:br>
            <a:endParaRPr lang="he-IL" dirty="0"/>
          </a:p>
        </p:txBody>
      </p:sp>
      <p:sp>
        <p:nvSpPr>
          <p:cNvPr id="46" name="Rectangle 49">
            <a:extLst>
              <a:ext uri="{FF2B5EF4-FFF2-40B4-BE49-F238E27FC236}">
                <a16:creationId xmlns:a16="http://schemas.microsoft.com/office/drawing/2014/main" id="{3FA61635-FFFF-49A3-88F9-1C1F47E09D9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 name="טבלה 2">
            <a:extLst>
              <a:ext uri="{FF2B5EF4-FFF2-40B4-BE49-F238E27FC236}">
                <a16:creationId xmlns:a16="http://schemas.microsoft.com/office/drawing/2014/main" id="{5B4B58FF-71F9-4F64-AFA1-0FF414DEE3B4}"/>
              </a:ext>
            </a:extLst>
          </p:cNvPr>
          <p:cNvGraphicFramePr>
            <a:graphicFrameLocks noGrp="1"/>
          </p:cNvGraphicFramePr>
          <p:nvPr>
            <p:extLst>
              <p:ext uri="{D42A27DB-BD31-4B8C-83A1-F6EECF244321}">
                <p14:modId xmlns:p14="http://schemas.microsoft.com/office/powerpoint/2010/main" val="2360713180"/>
              </p:ext>
            </p:extLst>
          </p:nvPr>
        </p:nvGraphicFramePr>
        <p:xfrm>
          <a:off x="6342927" y="3228909"/>
          <a:ext cx="5802306" cy="2931160"/>
        </p:xfrm>
        <a:graphic>
          <a:graphicData uri="http://schemas.openxmlformats.org/drawingml/2006/table">
            <a:tbl>
              <a:tblPr rtl="1" firstRow="1" bandRow="1">
                <a:tableStyleId>{5C22544A-7EE6-4342-B048-85BDC9FD1C3A}</a:tableStyleId>
              </a:tblPr>
              <a:tblGrid>
                <a:gridCol w="2943360">
                  <a:extLst>
                    <a:ext uri="{9D8B030D-6E8A-4147-A177-3AD203B41FA5}">
                      <a16:colId xmlns:a16="http://schemas.microsoft.com/office/drawing/2014/main" val="4272438285"/>
                    </a:ext>
                  </a:extLst>
                </a:gridCol>
                <a:gridCol w="2858946">
                  <a:extLst>
                    <a:ext uri="{9D8B030D-6E8A-4147-A177-3AD203B41FA5}">
                      <a16:colId xmlns:a16="http://schemas.microsoft.com/office/drawing/2014/main" val="3760454886"/>
                    </a:ext>
                  </a:extLst>
                </a:gridCol>
              </a:tblGrid>
              <a:tr h="370840">
                <a:tc>
                  <a:txBody>
                    <a:bodyPr/>
                    <a:lstStyle/>
                    <a:p>
                      <a:pPr algn="l" rtl="1"/>
                      <a:r>
                        <a:rPr lang="en-US" dirty="0"/>
                        <a:t>P2</a:t>
                      </a:r>
                      <a:endParaRPr lang="he-IL" dirty="0"/>
                    </a:p>
                  </a:txBody>
                  <a:tcPr/>
                </a:tc>
                <a:tc>
                  <a:txBody>
                    <a:bodyPr/>
                    <a:lstStyle/>
                    <a:p>
                      <a:pPr algn="l" rtl="1"/>
                      <a:r>
                        <a:rPr lang="en-US" dirty="0"/>
                        <a:t>P1</a:t>
                      </a:r>
                      <a:endParaRPr lang="he-IL" dirty="0"/>
                    </a:p>
                  </a:txBody>
                  <a:tcPr/>
                </a:tc>
                <a:extLst>
                  <a:ext uri="{0D108BD9-81ED-4DB2-BD59-A6C34878D82A}">
                    <a16:rowId xmlns:a16="http://schemas.microsoft.com/office/drawing/2014/main" val="398510091"/>
                  </a:ext>
                </a:extLst>
              </a:tr>
              <a:tr h="370840">
                <a:tc>
                  <a:txBody>
                    <a:bodyPr/>
                    <a:lstStyle/>
                    <a:p>
                      <a:pPr algn="l"/>
                      <a:r>
                        <a:rPr lang="en-US" sz="1800" kern="1200" dirty="0">
                          <a:solidFill>
                            <a:schemeClr val="dk1"/>
                          </a:solidFill>
                          <a:effectLst/>
                          <a:latin typeface="+mn-lt"/>
                          <a:ea typeface="+mn-ea"/>
                          <a:cs typeface="+mn-cs"/>
                        </a:rPr>
                        <a:t>B</a:t>
                      </a:r>
                    </a:p>
                    <a:p>
                      <a:pPr algn="l"/>
                      <a:r>
                        <a:rPr lang="en-US" sz="1800" kern="1200" dirty="0">
                          <a:solidFill>
                            <a:schemeClr val="dk1"/>
                          </a:solidFill>
                          <a:effectLst/>
                          <a:latin typeface="+mn-lt"/>
                          <a:ea typeface="+mn-ea"/>
                          <a:cs typeface="+mn-cs"/>
                        </a:rPr>
                        <a:t>s1.up</a:t>
                      </a:r>
                    </a:p>
                    <a:p>
                      <a:pPr algn="l"/>
                      <a:r>
                        <a:rPr lang="en-US" sz="1800" kern="1200" dirty="0">
                          <a:solidFill>
                            <a:schemeClr val="dk1"/>
                          </a:solidFill>
                          <a:effectLst/>
                          <a:latin typeface="+mn-lt"/>
                          <a:ea typeface="+mn-ea"/>
                          <a:cs typeface="+mn-cs"/>
                        </a:rPr>
                        <a:t>E</a:t>
                      </a:r>
                    </a:p>
                    <a:p>
                      <a:pPr algn="l"/>
                      <a:r>
                        <a:rPr lang="en-US" sz="1800" kern="1200" dirty="0">
                          <a:solidFill>
                            <a:schemeClr val="dk1"/>
                          </a:solidFill>
                          <a:effectLst/>
                          <a:latin typeface="+mn-lt"/>
                          <a:ea typeface="+mn-ea"/>
                          <a:cs typeface="+mn-cs"/>
                        </a:rPr>
                        <a:t>s2.down</a:t>
                      </a:r>
                    </a:p>
                    <a:p>
                      <a:pPr algn="l"/>
                      <a:r>
                        <a:rPr lang="en-US" sz="1800" kern="1200" dirty="0">
                          <a:solidFill>
                            <a:schemeClr val="dk1"/>
                          </a:solidFill>
                          <a:effectLst/>
                          <a:latin typeface="+mn-lt"/>
                          <a:ea typeface="+mn-ea"/>
                          <a:cs typeface="+mn-cs"/>
                        </a:rPr>
                        <a:t>G</a:t>
                      </a:r>
                    </a:p>
                    <a:p>
                      <a:pPr algn="l"/>
                      <a:r>
                        <a:rPr lang="en-US" sz="1800" kern="1200" dirty="0">
                          <a:solidFill>
                            <a:schemeClr val="dk1"/>
                          </a:solidFill>
                          <a:effectLst/>
                          <a:latin typeface="+mn-lt"/>
                          <a:ea typeface="+mn-ea"/>
                          <a:cs typeface="+mn-cs"/>
                        </a:rPr>
                        <a:t>s3.up</a:t>
                      </a:r>
                    </a:p>
                    <a:p>
                      <a:pPr algn="l" rtl="1"/>
                      <a:endParaRPr lang="he-IL" dirty="0"/>
                    </a:p>
                  </a:txBody>
                  <a:tcPr/>
                </a:tc>
                <a:tc>
                  <a:txBody>
                    <a:bodyPr/>
                    <a:lstStyle/>
                    <a:p>
                      <a:pPr algn="l"/>
                      <a:r>
                        <a:rPr lang="en-US" sz="1800" kern="1200" dirty="0">
                          <a:solidFill>
                            <a:schemeClr val="dk1"/>
                          </a:solidFill>
                          <a:effectLst/>
                          <a:latin typeface="+mn-lt"/>
                          <a:ea typeface="+mn-ea"/>
                          <a:cs typeface="+mn-cs"/>
                        </a:rPr>
                        <a:t>A</a:t>
                      </a:r>
                    </a:p>
                    <a:p>
                      <a:pPr algn="l"/>
                      <a:r>
                        <a:rPr lang="en-US" sz="1800" kern="1200" dirty="0">
                          <a:solidFill>
                            <a:schemeClr val="dk1"/>
                          </a:solidFill>
                          <a:effectLst/>
                          <a:latin typeface="+mn-lt"/>
                          <a:ea typeface="+mn-ea"/>
                          <a:cs typeface="+mn-cs"/>
                        </a:rPr>
                        <a:t>C</a:t>
                      </a:r>
                    </a:p>
                    <a:p>
                      <a:pPr algn="l"/>
                      <a:r>
                        <a:rPr lang="en-US" sz="1800" kern="1200" dirty="0">
                          <a:solidFill>
                            <a:schemeClr val="dk1"/>
                          </a:solidFill>
                          <a:effectLst/>
                          <a:latin typeface="+mn-lt"/>
                          <a:ea typeface="+mn-ea"/>
                          <a:cs typeface="+mn-cs"/>
                        </a:rPr>
                        <a:t>s1.down</a:t>
                      </a:r>
                    </a:p>
                    <a:p>
                      <a:pPr algn="l"/>
                      <a:r>
                        <a:rPr lang="en-US" sz="1800" kern="1200" dirty="0">
                          <a:solidFill>
                            <a:schemeClr val="dk1"/>
                          </a:solidFill>
                          <a:effectLst/>
                          <a:latin typeface="+mn-lt"/>
                          <a:ea typeface="+mn-ea"/>
                          <a:cs typeface="+mn-cs"/>
                        </a:rPr>
                        <a:t>D</a:t>
                      </a:r>
                    </a:p>
                    <a:p>
                      <a:pPr algn="l"/>
                      <a:r>
                        <a:rPr lang="en-US" sz="1800" kern="1200" dirty="0">
                          <a:solidFill>
                            <a:schemeClr val="dk1"/>
                          </a:solidFill>
                          <a:effectLst/>
                          <a:latin typeface="+mn-lt"/>
                          <a:ea typeface="+mn-ea"/>
                          <a:cs typeface="+mn-cs"/>
                        </a:rPr>
                        <a:t>F</a:t>
                      </a:r>
                    </a:p>
                    <a:p>
                      <a:pPr algn="l"/>
                      <a:r>
                        <a:rPr lang="en-US" sz="1800" kern="1200" dirty="0">
                          <a:solidFill>
                            <a:schemeClr val="dk1"/>
                          </a:solidFill>
                          <a:effectLst/>
                          <a:latin typeface="+mn-lt"/>
                          <a:ea typeface="+mn-ea"/>
                          <a:cs typeface="+mn-cs"/>
                        </a:rPr>
                        <a:t>s2.up</a:t>
                      </a:r>
                    </a:p>
                    <a:p>
                      <a:pPr algn="l"/>
                      <a:r>
                        <a:rPr lang="en-US" sz="1800" kern="1200" dirty="0">
                          <a:solidFill>
                            <a:schemeClr val="dk1"/>
                          </a:solidFill>
                          <a:effectLst/>
                          <a:latin typeface="+mn-lt"/>
                          <a:ea typeface="+mn-ea"/>
                          <a:cs typeface="+mn-cs"/>
                        </a:rPr>
                        <a:t>s3.down</a:t>
                      </a:r>
                    </a:p>
                    <a:p>
                      <a:pPr algn="l"/>
                      <a:r>
                        <a:rPr lang="en-US" sz="1800" kern="1200" dirty="0">
                          <a:solidFill>
                            <a:schemeClr val="dk1"/>
                          </a:solidFill>
                          <a:effectLst/>
                          <a:latin typeface="+mn-lt"/>
                          <a:ea typeface="+mn-ea"/>
                          <a:cs typeface="+mn-cs"/>
                        </a:rPr>
                        <a:t>H</a:t>
                      </a:r>
                    </a:p>
                    <a:p>
                      <a:pPr algn="l" rtl="1"/>
                      <a:endParaRPr lang="he-IL" dirty="0"/>
                    </a:p>
                  </a:txBody>
                  <a:tcPr/>
                </a:tc>
                <a:extLst>
                  <a:ext uri="{0D108BD9-81ED-4DB2-BD59-A6C34878D82A}">
                    <a16:rowId xmlns:a16="http://schemas.microsoft.com/office/drawing/2014/main" val="1744283004"/>
                  </a:ext>
                </a:extLst>
              </a:tr>
            </a:tbl>
          </a:graphicData>
        </a:graphic>
      </p:graphicFrame>
      <p:grpSp>
        <p:nvGrpSpPr>
          <p:cNvPr id="25" name="Group 3">
            <a:extLst>
              <a:ext uri="{FF2B5EF4-FFF2-40B4-BE49-F238E27FC236}">
                <a16:creationId xmlns:a16="http://schemas.microsoft.com/office/drawing/2014/main" id="{4E8B5BC1-1B29-4DAC-81D6-10E23C1777BC}"/>
              </a:ext>
            </a:extLst>
          </p:cNvPr>
          <p:cNvGrpSpPr/>
          <p:nvPr/>
        </p:nvGrpSpPr>
        <p:grpSpPr>
          <a:xfrm>
            <a:off x="513870" y="3415423"/>
            <a:ext cx="5582129" cy="2558132"/>
            <a:chOff x="0" y="0"/>
            <a:chExt cx="4054779" cy="1860550"/>
          </a:xfrm>
        </p:grpSpPr>
        <p:sp>
          <p:nvSpPr>
            <p:cNvPr id="26" name="Oval 4">
              <a:extLst>
                <a:ext uri="{FF2B5EF4-FFF2-40B4-BE49-F238E27FC236}">
                  <a16:creationId xmlns:a16="http://schemas.microsoft.com/office/drawing/2014/main" id="{D58091BA-6202-4C65-8245-C5314CFF239E}"/>
                </a:ext>
              </a:extLst>
            </p:cNvPr>
            <p:cNvSpPr/>
            <p:nvPr/>
          </p:nvSpPr>
          <p:spPr>
            <a:xfrm>
              <a:off x="55659" y="254441"/>
              <a:ext cx="405517" cy="39756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A</a:t>
              </a:r>
            </a:p>
          </p:txBody>
        </p:sp>
        <p:sp>
          <p:nvSpPr>
            <p:cNvPr id="27" name="Oval 5">
              <a:extLst>
                <a:ext uri="{FF2B5EF4-FFF2-40B4-BE49-F238E27FC236}">
                  <a16:creationId xmlns:a16="http://schemas.microsoft.com/office/drawing/2014/main" id="{8D00055D-1C8F-4CE4-A7A4-607075E2E13D}"/>
                </a:ext>
              </a:extLst>
            </p:cNvPr>
            <p:cNvSpPr/>
            <p:nvPr/>
          </p:nvSpPr>
          <p:spPr>
            <a:xfrm>
              <a:off x="0" y="95415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B</a:t>
              </a:r>
            </a:p>
          </p:txBody>
        </p:sp>
        <p:sp>
          <p:nvSpPr>
            <p:cNvPr id="28" name="Oval 6">
              <a:extLst>
                <a:ext uri="{FF2B5EF4-FFF2-40B4-BE49-F238E27FC236}">
                  <a16:creationId xmlns:a16="http://schemas.microsoft.com/office/drawing/2014/main" id="{487B28CE-A2BD-431C-B893-86F5BAF230E1}"/>
                </a:ext>
              </a:extLst>
            </p:cNvPr>
            <p:cNvSpPr/>
            <p:nvPr/>
          </p:nvSpPr>
          <p:spPr>
            <a:xfrm>
              <a:off x="1256306" y="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C</a:t>
              </a:r>
            </a:p>
          </p:txBody>
        </p:sp>
        <p:sp>
          <p:nvSpPr>
            <p:cNvPr id="29" name="Oval 7">
              <a:extLst>
                <a:ext uri="{FF2B5EF4-FFF2-40B4-BE49-F238E27FC236}">
                  <a16:creationId xmlns:a16="http://schemas.microsoft.com/office/drawing/2014/main" id="{2023A25A-297E-48F9-8EF0-60F9DC555144}"/>
                </a:ext>
              </a:extLst>
            </p:cNvPr>
            <p:cNvSpPr/>
            <p:nvPr/>
          </p:nvSpPr>
          <p:spPr>
            <a:xfrm>
              <a:off x="1256306" y="707666"/>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D</a:t>
              </a:r>
            </a:p>
          </p:txBody>
        </p:sp>
        <p:sp>
          <p:nvSpPr>
            <p:cNvPr id="30" name="Oval 8">
              <a:extLst>
                <a:ext uri="{FF2B5EF4-FFF2-40B4-BE49-F238E27FC236}">
                  <a16:creationId xmlns:a16="http://schemas.microsoft.com/office/drawing/2014/main" id="{0ABE0C8A-75E9-4F3D-8E66-8DE64CEAAD50}"/>
                </a:ext>
              </a:extLst>
            </p:cNvPr>
            <p:cNvSpPr/>
            <p:nvPr/>
          </p:nvSpPr>
          <p:spPr>
            <a:xfrm>
              <a:off x="1256306" y="146304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E</a:t>
              </a:r>
            </a:p>
          </p:txBody>
        </p:sp>
        <p:sp>
          <p:nvSpPr>
            <p:cNvPr id="31" name="Oval 9">
              <a:extLst>
                <a:ext uri="{FF2B5EF4-FFF2-40B4-BE49-F238E27FC236}">
                  <a16:creationId xmlns:a16="http://schemas.microsoft.com/office/drawing/2014/main" id="{A4D06E02-F398-4E19-ADB3-3CD4486B1512}"/>
                </a:ext>
              </a:extLst>
            </p:cNvPr>
            <p:cNvSpPr/>
            <p:nvPr/>
          </p:nvSpPr>
          <p:spPr>
            <a:xfrm>
              <a:off x="2631882" y="254441"/>
              <a:ext cx="405130" cy="39751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F</a:t>
              </a:r>
            </a:p>
          </p:txBody>
        </p:sp>
        <p:sp>
          <p:nvSpPr>
            <p:cNvPr id="32" name="Oval 10">
              <a:extLst>
                <a:ext uri="{FF2B5EF4-FFF2-40B4-BE49-F238E27FC236}">
                  <a16:creationId xmlns:a16="http://schemas.microsoft.com/office/drawing/2014/main" id="{50D787D3-45FE-409D-9C15-9CB16BD5AA91}"/>
                </a:ext>
              </a:extLst>
            </p:cNvPr>
            <p:cNvSpPr/>
            <p:nvPr/>
          </p:nvSpPr>
          <p:spPr>
            <a:xfrm>
              <a:off x="2615979" y="1280160"/>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G</a:t>
              </a:r>
            </a:p>
          </p:txBody>
        </p:sp>
        <p:sp>
          <p:nvSpPr>
            <p:cNvPr id="33" name="Oval 11">
              <a:extLst>
                <a:ext uri="{FF2B5EF4-FFF2-40B4-BE49-F238E27FC236}">
                  <a16:creationId xmlns:a16="http://schemas.microsoft.com/office/drawing/2014/main" id="{B84E5A7D-A736-4F39-A722-7A817871B672}"/>
                </a:ext>
              </a:extLst>
            </p:cNvPr>
            <p:cNvSpPr/>
            <p:nvPr/>
          </p:nvSpPr>
          <p:spPr>
            <a:xfrm>
              <a:off x="3649649" y="707666"/>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H</a:t>
              </a:r>
            </a:p>
          </p:txBody>
        </p:sp>
        <p:cxnSp>
          <p:nvCxnSpPr>
            <p:cNvPr id="34" name="Straight Arrow Connector 12">
              <a:extLst>
                <a:ext uri="{FF2B5EF4-FFF2-40B4-BE49-F238E27FC236}">
                  <a16:creationId xmlns:a16="http://schemas.microsoft.com/office/drawing/2014/main" id="{2D2E14CB-9E6F-45FF-9930-682E9A37F271}"/>
                </a:ext>
              </a:extLst>
            </p:cNvPr>
            <p:cNvCxnSpPr/>
            <p:nvPr/>
          </p:nvCxnSpPr>
          <p:spPr>
            <a:xfrm flipV="1">
              <a:off x="461176" y="254441"/>
              <a:ext cx="795407" cy="954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3">
              <a:extLst>
                <a:ext uri="{FF2B5EF4-FFF2-40B4-BE49-F238E27FC236}">
                  <a16:creationId xmlns:a16="http://schemas.microsoft.com/office/drawing/2014/main" id="{BEDB8CB5-C53A-4A59-ACB2-DC3B25A0EF14}"/>
                </a:ext>
              </a:extLst>
            </p:cNvPr>
            <p:cNvCxnSpPr/>
            <p:nvPr/>
          </p:nvCxnSpPr>
          <p:spPr>
            <a:xfrm>
              <a:off x="461176" y="508883"/>
              <a:ext cx="795517" cy="3260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4">
              <a:extLst>
                <a:ext uri="{FF2B5EF4-FFF2-40B4-BE49-F238E27FC236}">
                  <a16:creationId xmlns:a16="http://schemas.microsoft.com/office/drawing/2014/main" id="{B0E04CF6-F1FD-4941-A3C2-7574D02E7C83}"/>
                </a:ext>
              </a:extLst>
            </p:cNvPr>
            <p:cNvCxnSpPr/>
            <p:nvPr/>
          </p:nvCxnSpPr>
          <p:spPr>
            <a:xfrm flipV="1">
              <a:off x="405517" y="954156"/>
              <a:ext cx="851176" cy="1987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5">
              <a:extLst>
                <a:ext uri="{FF2B5EF4-FFF2-40B4-BE49-F238E27FC236}">
                  <a16:creationId xmlns:a16="http://schemas.microsoft.com/office/drawing/2014/main" id="{1D920CA9-5CC6-4322-A85A-6B4DCAE66EA1}"/>
                </a:ext>
              </a:extLst>
            </p:cNvPr>
            <p:cNvCxnSpPr/>
            <p:nvPr/>
          </p:nvCxnSpPr>
          <p:spPr>
            <a:xfrm>
              <a:off x="405517" y="1280160"/>
              <a:ext cx="851176" cy="333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6">
              <a:extLst>
                <a:ext uri="{FF2B5EF4-FFF2-40B4-BE49-F238E27FC236}">
                  <a16:creationId xmlns:a16="http://schemas.microsoft.com/office/drawing/2014/main" id="{C5DC049C-E097-4D88-A9EE-72533DD06C73}"/>
                </a:ext>
              </a:extLst>
            </p:cNvPr>
            <p:cNvCxnSpPr/>
            <p:nvPr/>
          </p:nvCxnSpPr>
          <p:spPr>
            <a:xfrm>
              <a:off x="1661823" y="159026"/>
              <a:ext cx="970446" cy="190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17">
              <a:extLst>
                <a:ext uri="{FF2B5EF4-FFF2-40B4-BE49-F238E27FC236}">
                  <a16:creationId xmlns:a16="http://schemas.microsoft.com/office/drawing/2014/main" id="{6B161463-A160-43BD-A5B7-F18E3AF13DDF}"/>
                </a:ext>
              </a:extLst>
            </p:cNvPr>
            <p:cNvCxnSpPr/>
            <p:nvPr/>
          </p:nvCxnSpPr>
          <p:spPr>
            <a:xfrm flipV="1">
              <a:off x="1661823" y="556591"/>
              <a:ext cx="970280" cy="3975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8">
              <a:extLst>
                <a:ext uri="{FF2B5EF4-FFF2-40B4-BE49-F238E27FC236}">
                  <a16:creationId xmlns:a16="http://schemas.microsoft.com/office/drawing/2014/main" id="{2D6F917A-542F-4114-8E6D-251A0BC016B8}"/>
                </a:ext>
              </a:extLst>
            </p:cNvPr>
            <p:cNvCxnSpPr/>
            <p:nvPr/>
          </p:nvCxnSpPr>
          <p:spPr>
            <a:xfrm flipH="1">
              <a:off x="2814762" y="652007"/>
              <a:ext cx="7951" cy="6282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9">
              <a:extLst>
                <a:ext uri="{FF2B5EF4-FFF2-40B4-BE49-F238E27FC236}">
                  <a16:creationId xmlns:a16="http://schemas.microsoft.com/office/drawing/2014/main" id="{79D30C4F-BFC7-4AD6-92FE-83386716B68F}"/>
                </a:ext>
              </a:extLst>
            </p:cNvPr>
            <p:cNvCxnSpPr/>
            <p:nvPr/>
          </p:nvCxnSpPr>
          <p:spPr>
            <a:xfrm flipV="1">
              <a:off x="3021496" y="1009815"/>
              <a:ext cx="628540" cy="413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20">
              <a:extLst>
                <a:ext uri="{FF2B5EF4-FFF2-40B4-BE49-F238E27FC236}">
                  <a16:creationId xmlns:a16="http://schemas.microsoft.com/office/drawing/2014/main" id="{8AF80289-FEB8-4F92-8186-A273FB1F605B}"/>
                </a:ext>
              </a:extLst>
            </p:cNvPr>
            <p:cNvCxnSpPr/>
            <p:nvPr/>
          </p:nvCxnSpPr>
          <p:spPr>
            <a:xfrm>
              <a:off x="3037398" y="508883"/>
              <a:ext cx="660345" cy="3257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21">
              <a:extLst>
                <a:ext uri="{FF2B5EF4-FFF2-40B4-BE49-F238E27FC236}">
                  <a16:creationId xmlns:a16="http://schemas.microsoft.com/office/drawing/2014/main" id="{FC1A1745-F5D0-45B8-8131-05378805DD9A}"/>
                </a:ext>
              </a:extLst>
            </p:cNvPr>
            <p:cNvCxnSpPr/>
            <p:nvPr/>
          </p:nvCxnSpPr>
          <p:spPr>
            <a:xfrm flipV="1">
              <a:off x="1661823" y="1510748"/>
              <a:ext cx="954156" cy="166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AD18861F-2EC2-9546-9DAC-0E21D7DCBBBF}"/>
              </a:ext>
            </a:extLst>
          </p:cNvPr>
          <p:cNvSpPr/>
          <p:nvPr/>
        </p:nvSpPr>
        <p:spPr>
          <a:xfrm>
            <a:off x="5817132" y="6225541"/>
            <a:ext cx="6096000" cy="646331"/>
          </a:xfrm>
          <a:prstGeom prst="rect">
            <a:avLst/>
          </a:prstGeom>
        </p:spPr>
        <p:txBody>
          <a:bodyPr>
            <a:spAutoFit/>
          </a:bodyPr>
          <a:lstStyle/>
          <a:p>
            <a:pPr lvl="0" rtl="0" eaLnBrk="0" fontAlgn="base" hangingPunct="0">
              <a:spcBef>
                <a:spcPct val="0"/>
              </a:spcBef>
              <a:spcAft>
                <a:spcPct val="0"/>
              </a:spcAft>
            </a:pPr>
            <a:r>
              <a:rPr lang="en-US" altLang="he-IL" dirty="0">
                <a:latin typeface="Consolas" panose="020B0609020204030204" pitchFamily="49" charset="0"/>
                <a:ea typeface="Calibri" panose="020F0502020204030204" pitchFamily="34" charset="0"/>
                <a:cs typeface="Arial" panose="020B0604020202020204" pitchFamily="34" charset="0"/>
              </a:rPr>
              <a:t>P1: A, C, D, F, H</a:t>
            </a:r>
            <a:endParaRPr lang="en-US" altLang="he-IL" dirty="0"/>
          </a:p>
          <a:p>
            <a:pPr lvl="0" rtl="0" eaLnBrk="0" fontAlgn="base" hangingPunct="0">
              <a:spcBef>
                <a:spcPct val="0"/>
              </a:spcBef>
              <a:spcAft>
                <a:spcPct val="0"/>
              </a:spcAft>
            </a:pPr>
            <a:r>
              <a:rPr lang="en-US" altLang="he-IL" dirty="0">
                <a:latin typeface="Consolas" panose="020B0609020204030204" pitchFamily="49" charset="0"/>
                <a:ea typeface="Calibri" panose="020F0502020204030204" pitchFamily="34" charset="0"/>
                <a:cs typeface="Arial" panose="020B0604020202020204" pitchFamily="34" charset="0"/>
              </a:rPr>
              <a:t>P2: B, E, G</a:t>
            </a:r>
            <a:endParaRPr lang="en-US" alt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022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סעיף ב</a:t>
            </a:r>
            <a:r>
              <a:rPr lang="en-US" dirty="0"/>
              <a:t>'</a:t>
            </a:r>
            <a:r>
              <a:rPr lang="he-IL" dirty="0"/>
              <a:t> – </a:t>
            </a:r>
            <a:r>
              <a:rPr lang="he-IL" dirty="0" err="1"/>
              <a:t>פיתרון</a:t>
            </a:r>
            <a:r>
              <a:rPr lang="he-IL" dirty="0"/>
              <a:t> אופטימלי</a:t>
            </a:r>
          </a:p>
        </p:txBody>
      </p:sp>
      <p:sp>
        <p:nvSpPr>
          <p:cNvPr id="24" name="מציין מיקום תוכן 23">
            <a:extLst>
              <a:ext uri="{FF2B5EF4-FFF2-40B4-BE49-F238E27FC236}">
                <a16:creationId xmlns:a16="http://schemas.microsoft.com/office/drawing/2014/main" id="{9766FDBD-DAD7-4724-B8C2-58704CD00F52}"/>
              </a:ext>
            </a:extLst>
          </p:cNvPr>
          <p:cNvSpPr>
            <a:spLocks noGrp="1"/>
          </p:cNvSpPr>
          <p:nvPr>
            <p:ph idx="1"/>
          </p:nvPr>
        </p:nvSpPr>
        <p:spPr>
          <a:xfrm>
            <a:off x="640539" y="2463793"/>
            <a:ext cx="11206511" cy="798307"/>
          </a:xfrm>
        </p:spPr>
        <p:txBody>
          <a:bodyPr>
            <a:normAutofit/>
          </a:bodyPr>
          <a:lstStyle/>
          <a:p>
            <a:r>
              <a:rPr lang="he-IL" dirty="0"/>
              <a:t>הגדרת ואתחול </a:t>
            </a:r>
            <a:r>
              <a:rPr lang="he-IL" dirty="0" err="1"/>
              <a:t>הסמפורים</a:t>
            </a:r>
            <a:r>
              <a:rPr lang="he-IL" dirty="0"/>
              <a:t>: </a:t>
            </a:r>
            <a:r>
              <a:rPr lang="en-US" dirty="0"/>
              <a:t>s1 = new Semaphore(0), s2 = new Semaphore(0)</a:t>
            </a:r>
            <a:br>
              <a:rPr lang="he-IL" dirty="0"/>
            </a:br>
            <a:endParaRPr lang="he-IL" dirty="0"/>
          </a:p>
        </p:txBody>
      </p:sp>
      <p:sp>
        <p:nvSpPr>
          <p:cNvPr id="46" name="Rectangle 49">
            <a:extLst>
              <a:ext uri="{FF2B5EF4-FFF2-40B4-BE49-F238E27FC236}">
                <a16:creationId xmlns:a16="http://schemas.microsoft.com/office/drawing/2014/main" id="{3FA61635-FFFF-49A3-88F9-1C1F47E09D9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 name="טבלה 2">
            <a:extLst>
              <a:ext uri="{FF2B5EF4-FFF2-40B4-BE49-F238E27FC236}">
                <a16:creationId xmlns:a16="http://schemas.microsoft.com/office/drawing/2014/main" id="{5B4B58FF-71F9-4F64-AFA1-0FF414DEE3B4}"/>
              </a:ext>
            </a:extLst>
          </p:cNvPr>
          <p:cNvGraphicFramePr>
            <a:graphicFrameLocks noGrp="1"/>
          </p:cNvGraphicFramePr>
          <p:nvPr>
            <p:extLst>
              <p:ext uri="{D42A27DB-BD31-4B8C-83A1-F6EECF244321}">
                <p14:modId xmlns:p14="http://schemas.microsoft.com/office/powerpoint/2010/main" val="404473498"/>
              </p:ext>
            </p:extLst>
          </p:nvPr>
        </p:nvGraphicFramePr>
        <p:xfrm>
          <a:off x="6375905" y="3228909"/>
          <a:ext cx="5769328" cy="2931160"/>
        </p:xfrm>
        <a:graphic>
          <a:graphicData uri="http://schemas.openxmlformats.org/drawingml/2006/table">
            <a:tbl>
              <a:tblPr rtl="1" firstRow="1" bandRow="1">
                <a:tableStyleId>{5C22544A-7EE6-4342-B048-85BDC9FD1C3A}</a:tableStyleId>
              </a:tblPr>
              <a:tblGrid>
                <a:gridCol w="2884664">
                  <a:extLst>
                    <a:ext uri="{9D8B030D-6E8A-4147-A177-3AD203B41FA5}">
                      <a16:colId xmlns:a16="http://schemas.microsoft.com/office/drawing/2014/main" val="4272438285"/>
                    </a:ext>
                  </a:extLst>
                </a:gridCol>
                <a:gridCol w="2884664">
                  <a:extLst>
                    <a:ext uri="{9D8B030D-6E8A-4147-A177-3AD203B41FA5}">
                      <a16:colId xmlns:a16="http://schemas.microsoft.com/office/drawing/2014/main" val="3760454886"/>
                    </a:ext>
                  </a:extLst>
                </a:gridCol>
              </a:tblGrid>
              <a:tr h="370840">
                <a:tc>
                  <a:txBody>
                    <a:bodyPr/>
                    <a:lstStyle/>
                    <a:p>
                      <a:pPr algn="l" rtl="1"/>
                      <a:r>
                        <a:rPr lang="en-US" dirty="0"/>
                        <a:t>P2</a:t>
                      </a:r>
                      <a:endParaRPr lang="he-IL" dirty="0"/>
                    </a:p>
                  </a:txBody>
                  <a:tcPr/>
                </a:tc>
                <a:tc>
                  <a:txBody>
                    <a:bodyPr/>
                    <a:lstStyle/>
                    <a:p>
                      <a:pPr algn="l" rtl="1"/>
                      <a:r>
                        <a:rPr lang="en-US" dirty="0"/>
                        <a:t>P1</a:t>
                      </a:r>
                      <a:endParaRPr lang="he-IL" dirty="0"/>
                    </a:p>
                  </a:txBody>
                  <a:tcPr/>
                </a:tc>
                <a:extLst>
                  <a:ext uri="{0D108BD9-81ED-4DB2-BD59-A6C34878D82A}">
                    <a16:rowId xmlns:a16="http://schemas.microsoft.com/office/drawing/2014/main" val="398510091"/>
                  </a:ext>
                </a:extLst>
              </a:tr>
              <a:tr h="370840">
                <a:tc>
                  <a:txBody>
                    <a:bodyPr/>
                    <a:lstStyle/>
                    <a:p>
                      <a:pPr algn="l"/>
                      <a:r>
                        <a:rPr lang="en-US" sz="1800" kern="1200" dirty="0">
                          <a:solidFill>
                            <a:schemeClr val="dk1"/>
                          </a:solidFill>
                          <a:effectLst/>
                          <a:latin typeface="+mn-lt"/>
                          <a:ea typeface="+mn-ea"/>
                          <a:cs typeface="+mn-cs"/>
                        </a:rPr>
                        <a:t>B</a:t>
                      </a:r>
                    </a:p>
                    <a:p>
                      <a:pPr algn="l"/>
                      <a:r>
                        <a:rPr lang="en-US" sz="1800" kern="1200" dirty="0">
                          <a:solidFill>
                            <a:schemeClr val="dk1"/>
                          </a:solidFill>
                          <a:effectLst/>
                          <a:latin typeface="+mn-lt"/>
                          <a:ea typeface="+mn-ea"/>
                          <a:cs typeface="+mn-cs"/>
                        </a:rPr>
                        <a:t>s1.up</a:t>
                      </a:r>
                    </a:p>
                    <a:p>
                      <a:pPr algn="l"/>
                      <a:r>
                        <a:rPr lang="en-US" sz="1800" kern="1200" dirty="0">
                          <a:solidFill>
                            <a:schemeClr val="dk1"/>
                          </a:solidFill>
                          <a:effectLst/>
                          <a:latin typeface="+mn-lt"/>
                          <a:ea typeface="+mn-ea"/>
                          <a:cs typeface="+mn-cs"/>
                        </a:rPr>
                        <a:t>E</a:t>
                      </a:r>
                    </a:p>
                    <a:p>
                      <a:pPr algn="l"/>
                      <a:r>
                        <a:rPr lang="en-US" sz="1800" kern="1200" dirty="0">
                          <a:solidFill>
                            <a:schemeClr val="dk1"/>
                          </a:solidFill>
                          <a:effectLst/>
                          <a:latin typeface="+mn-lt"/>
                          <a:ea typeface="+mn-ea"/>
                          <a:cs typeface="+mn-cs"/>
                        </a:rPr>
                        <a:t>s2.down</a:t>
                      </a:r>
                    </a:p>
                    <a:p>
                      <a:pPr algn="l"/>
                      <a:r>
                        <a:rPr lang="en-US" sz="1800" kern="1200" dirty="0">
                          <a:solidFill>
                            <a:schemeClr val="dk1"/>
                          </a:solidFill>
                          <a:effectLst/>
                          <a:latin typeface="+mn-lt"/>
                          <a:ea typeface="+mn-ea"/>
                          <a:cs typeface="+mn-cs"/>
                        </a:rPr>
                        <a:t>G</a:t>
                      </a:r>
                    </a:p>
                    <a:p>
                      <a:pPr algn="l"/>
                      <a:r>
                        <a:rPr lang="en-US" sz="1800" kern="1200" dirty="0">
                          <a:solidFill>
                            <a:schemeClr val="dk1"/>
                          </a:solidFill>
                          <a:effectLst/>
                          <a:latin typeface="+mn-lt"/>
                          <a:ea typeface="+mn-ea"/>
                          <a:cs typeface="+mn-cs"/>
                        </a:rPr>
                        <a:t>s1.up</a:t>
                      </a:r>
                    </a:p>
                    <a:p>
                      <a:pPr algn="l" rtl="1"/>
                      <a:endParaRPr lang="he-IL" dirty="0"/>
                    </a:p>
                  </a:txBody>
                  <a:tcPr/>
                </a:tc>
                <a:tc>
                  <a:txBody>
                    <a:bodyPr/>
                    <a:lstStyle/>
                    <a:p>
                      <a:pPr algn="l"/>
                      <a:r>
                        <a:rPr lang="en-US" sz="1800" kern="1200" dirty="0">
                          <a:solidFill>
                            <a:schemeClr val="dk1"/>
                          </a:solidFill>
                          <a:effectLst/>
                          <a:latin typeface="+mn-lt"/>
                          <a:ea typeface="+mn-ea"/>
                          <a:cs typeface="+mn-cs"/>
                        </a:rPr>
                        <a:t>A</a:t>
                      </a:r>
                    </a:p>
                    <a:p>
                      <a:pPr algn="l"/>
                      <a:r>
                        <a:rPr lang="en-US" sz="1800" kern="1200" dirty="0">
                          <a:solidFill>
                            <a:schemeClr val="dk1"/>
                          </a:solidFill>
                          <a:effectLst/>
                          <a:latin typeface="+mn-lt"/>
                          <a:ea typeface="+mn-ea"/>
                          <a:cs typeface="+mn-cs"/>
                        </a:rPr>
                        <a:t>C</a:t>
                      </a:r>
                    </a:p>
                    <a:p>
                      <a:pPr algn="l"/>
                      <a:r>
                        <a:rPr lang="en-US" sz="1800" kern="1200" dirty="0">
                          <a:solidFill>
                            <a:schemeClr val="dk1"/>
                          </a:solidFill>
                          <a:effectLst/>
                          <a:latin typeface="+mn-lt"/>
                          <a:ea typeface="+mn-ea"/>
                          <a:cs typeface="+mn-cs"/>
                        </a:rPr>
                        <a:t>s1.down</a:t>
                      </a:r>
                    </a:p>
                    <a:p>
                      <a:pPr algn="l"/>
                      <a:r>
                        <a:rPr lang="en-US" sz="1800" kern="1200" dirty="0">
                          <a:solidFill>
                            <a:schemeClr val="dk1"/>
                          </a:solidFill>
                          <a:effectLst/>
                          <a:latin typeface="+mn-lt"/>
                          <a:ea typeface="+mn-ea"/>
                          <a:cs typeface="+mn-cs"/>
                        </a:rPr>
                        <a:t>D</a:t>
                      </a:r>
                    </a:p>
                    <a:p>
                      <a:pPr algn="l"/>
                      <a:r>
                        <a:rPr lang="en-US" sz="1800" kern="1200" dirty="0">
                          <a:solidFill>
                            <a:schemeClr val="dk1"/>
                          </a:solidFill>
                          <a:effectLst/>
                          <a:latin typeface="+mn-lt"/>
                          <a:ea typeface="+mn-ea"/>
                          <a:cs typeface="+mn-cs"/>
                        </a:rPr>
                        <a:t>F</a:t>
                      </a:r>
                    </a:p>
                    <a:p>
                      <a:pPr algn="l"/>
                      <a:r>
                        <a:rPr lang="en-US" sz="1800" kern="1200" dirty="0">
                          <a:solidFill>
                            <a:schemeClr val="dk1"/>
                          </a:solidFill>
                          <a:effectLst/>
                          <a:latin typeface="+mn-lt"/>
                          <a:ea typeface="+mn-ea"/>
                          <a:cs typeface="+mn-cs"/>
                        </a:rPr>
                        <a:t>s2.up</a:t>
                      </a:r>
                    </a:p>
                    <a:p>
                      <a:pPr algn="l"/>
                      <a:r>
                        <a:rPr lang="en-US" sz="1800" kern="1200" dirty="0">
                          <a:solidFill>
                            <a:schemeClr val="dk1"/>
                          </a:solidFill>
                          <a:effectLst/>
                          <a:latin typeface="+mn-lt"/>
                          <a:ea typeface="+mn-ea"/>
                          <a:cs typeface="+mn-cs"/>
                        </a:rPr>
                        <a:t>s1.down</a:t>
                      </a:r>
                    </a:p>
                    <a:p>
                      <a:pPr algn="l"/>
                      <a:r>
                        <a:rPr lang="en-US" sz="1800" kern="1200" dirty="0">
                          <a:solidFill>
                            <a:schemeClr val="dk1"/>
                          </a:solidFill>
                          <a:effectLst/>
                          <a:latin typeface="+mn-lt"/>
                          <a:ea typeface="+mn-ea"/>
                          <a:cs typeface="+mn-cs"/>
                        </a:rPr>
                        <a:t>H</a:t>
                      </a:r>
                    </a:p>
                    <a:p>
                      <a:pPr algn="l" rtl="1"/>
                      <a:endParaRPr lang="he-IL" dirty="0"/>
                    </a:p>
                  </a:txBody>
                  <a:tcPr/>
                </a:tc>
                <a:extLst>
                  <a:ext uri="{0D108BD9-81ED-4DB2-BD59-A6C34878D82A}">
                    <a16:rowId xmlns:a16="http://schemas.microsoft.com/office/drawing/2014/main" val="1744283004"/>
                  </a:ext>
                </a:extLst>
              </a:tr>
            </a:tbl>
          </a:graphicData>
        </a:graphic>
      </p:graphicFrame>
      <p:grpSp>
        <p:nvGrpSpPr>
          <p:cNvPr id="25" name="Group 3">
            <a:extLst>
              <a:ext uri="{FF2B5EF4-FFF2-40B4-BE49-F238E27FC236}">
                <a16:creationId xmlns:a16="http://schemas.microsoft.com/office/drawing/2014/main" id="{4E8B5BC1-1B29-4DAC-81D6-10E23C1777BC}"/>
              </a:ext>
            </a:extLst>
          </p:cNvPr>
          <p:cNvGrpSpPr/>
          <p:nvPr/>
        </p:nvGrpSpPr>
        <p:grpSpPr>
          <a:xfrm>
            <a:off x="513870" y="3415423"/>
            <a:ext cx="5582129" cy="2558132"/>
            <a:chOff x="0" y="0"/>
            <a:chExt cx="4054779" cy="1860550"/>
          </a:xfrm>
        </p:grpSpPr>
        <p:sp>
          <p:nvSpPr>
            <p:cNvPr id="26" name="Oval 4">
              <a:extLst>
                <a:ext uri="{FF2B5EF4-FFF2-40B4-BE49-F238E27FC236}">
                  <a16:creationId xmlns:a16="http://schemas.microsoft.com/office/drawing/2014/main" id="{D58091BA-6202-4C65-8245-C5314CFF239E}"/>
                </a:ext>
              </a:extLst>
            </p:cNvPr>
            <p:cNvSpPr/>
            <p:nvPr/>
          </p:nvSpPr>
          <p:spPr>
            <a:xfrm>
              <a:off x="55659" y="254441"/>
              <a:ext cx="405517" cy="39756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A</a:t>
              </a:r>
            </a:p>
          </p:txBody>
        </p:sp>
        <p:sp>
          <p:nvSpPr>
            <p:cNvPr id="27" name="Oval 5">
              <a:extLst>
                <a:ext uri="{FF2B5EF4-FFF2-40B4-BE49-F238E27FC236}">
                  <a16:creationId xmlns:a16="http://schemas.microsoft.com/office/drawing/2014/main" id="{8D00055D-1C8F-4CE4-A7A4-607075E2E13D}"/>
                </a:ext>
              </a:extLst>
            </p:cNvPr>
            <p:cNvSpPr/>
            <p:nvPr/>
          </p:nvSpPr>
          <p:spPr>
            <a:xfrm>
              <a:off x="0" y="954156"/>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B</a:t>
              </a:r>
            </a:p>
          </p:txBody>
        </p:sp>
        <p:sp>
          <p:nvSpPr>
            <p:cNvPr id="28" name="Oval 6">
              <a:extLst>
                <a:ext uri="{FF2B5EF4-FFF2-40B4-BE49-F238E27FC236}">
                  <a16:creationId xmlns:a16="http://schemas.microsoft.com/office/drawing/2014/main" id="{487B28CE-A2BD-431C-B893-86F5BAF230E1}"/>
                </a:ext>
              </a:extLst>
            </p:cNvPr>
            <p:cNvSpPr/>
            <p:nvPr/>
          </p:nvSpPr>
          <p:spPr>
            <a:xfrm>
              <a:off x="1256306" y="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C</a:t>
              </a:r>
            </a:p>
          </p:txBody>
        </p:sp>
        <p:sp>
          <p:nvSpPr>
            <p:cNvPr id="29" name="Oval 7">
              <a:extLst>
                <a:ext uri="{FF2B5EF4-FFF2-40B4-BE49-F238E27FC236}">
                  <a16:creationId xmlns:a16="http://schemas.microsoft.com/office/drawing/2014/main" id="{2023A25A-297E-48F9-8EF0-60F9DC555144}"/>
                </a:ext>
              </a:extLst>
            </p:cNvPr>
            <p:cNvSpPr/>
            <p:nvPr/>
          </p:nvSpPr>
          <p:spPr>
            <a:xfrm>
              <a:off x="1256306" y="707666"/>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D</a:t>
              </a:r>
            </a:p>
          </p:txBody>
        </p:sp>
        <p:sp>
          <p:nvSpPr>
            <p:cNvPr id="30" name="Oval 8">
              <a:extLst>
                <a:ext uri="{FF2B5EF4-FFF2-40B4-BE49-F238E27FC236}">
                  <a16:creationId xmlns:a16="http://schemas.microsoft.com/office/drawing/2014/main" id="{0ABE0C8A-75E9-4F3D-8E66-8DE64CEAAD50}"/>
                </a:ext>
              </a:extLst>
            </p:cNvPr>
            <p:cNvSpPr/>
            <p:nvPr/>
          </p:nvSpPr>
          <p:spPr>
            <a:xfrm>
              <a:off x="1256306" y="1463040"/>
              <a:ext cx="405130" cy="397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E</a:t>
              </a:r>
            </a:p>
          </p:txBody>
        </p:sp>
        <p:sp>
          <p:nvSpPr>
            <p:cNvPr id="31" name="Oval 9">
              <a:extLst>
                <a:ext uri="{FF2B5EF4-FFF2-40B4-BE49-F238E27FC236}">
                  <a16:creationId xmlns:a16="http://schemas.microsoft.com/office/drawing/2014/main" id="{A4D06E02-F398-4E19-ADB3-3CD4486B1512}"/>
                </a:ext>
              </a:extLst>
            </p:cNvPr>
            <p:cNvSpPr/>
            <p:nvPr/>
          </p:nvSpPr>
          <p:spPr>
            <a:xfrm>
              <a:off x="2631882" y="254441"/>
              <a:ext cx="405130" cy="39751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F</a:t>
              </a:r>
            </a:p>
          </p:txBody>
        </p:sp>
        <p:sp>
          <p:nvSpPr>
            <p:cNvPr id="32" name="Oval 10">
              <a:extLst>
                <a:ext uri="{FF2B5EF4-FFF2-40B4-BE49-F238E27FC236}">
                  <a16:creationId xmlns:a16="http://schemas.microsoft.com/office/drawing/2014/main" id="{50D787D3-45FE-409D-9C15-9CB16BD5AA91}"/>
                </a:ext>
              </a:extLst>
            </p:cNvPr>
            <p:cNvSpPr/>
            <p:nvPr/>
          </p:nvSpPr>
          <p:spPr>
            <a:xfrm>
              <a:off x="2615979" y="1280160"/>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Arial" panose="020B0604020202020204" pitchFamily="34" charset="0"/>
                </a:rPr>
                <a:t>G</a:t>
              </a:r>
            </a:p>
          </p:txBody>
        </p:sp>
        <p:sp>
          <p:nvSpPr>
            <p:cNvPr id="33" name="Oval 11">
              <a:extLst>
                <a:ext uri="{FF2B5EF4-FFF2-40B4-BE49-F238E27FC236}">
                  <a16:creationId xmlns:a16="http://schemas.microsoft.com/office/drawing/2014/main" id="{B84E5A7D-A736-4F39-A722-7A817871B672}"/>
                </a:ext>
              </a:extLst>
            </p:cNvPr>
            <p:cNvSpPr/>
            <p:nvPr/>
          </p:nvSpPr>
          <p:spPr>
            <a:xfrm>
              <a:off x="3649649" y="707666"/>
              <a:ext cx="405130" cy="3975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Arial" panose="020B0604020202020204" pitchFamily="34" charset="0"/>
                </a:rPr>
                <a:t>H</a:t>
              </a:r>
            </a:p>
          </p:txBody>
        </p:sp>
        <p:cxnSp>
          <p:nvCxnSpPr>
            <p:cNvPr id="34" name="Straight Arrow Connector 12">
              <a:extLst>
                <a:ext uri="{FF2B5EF4-FFF2-40B4-BE49-F238E27FC236}">
                  <a16:creationId xmlns:a16="http://schemas.microsoft.com/office/drawing/2014/main" id="{2D2E14CB-9E6F-45FF-9930-682E9A37F271}"/>
                </a:ext>
              </a:extLst>
            </p:cNvPr>
            <p:cNvCxnSpPr/>
            <p:nvPr/>
          </p:nvCxnSpPr>
          <p:spPr>
            <a:xfrm flipV="1">
              <a:off x="461176" y="254441"/>
              <a:ext cx="795407" cy="954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3">
              <a:extLst>
                <a:ext uri="{FF2B5EF4-FFF2-40B4-BE49-F238E27FC236}">
                  <a16:creationId xmlns:a16="http://schemas.microsoft.com/office/drawing/2014/main" id="{BEDB8CB5-C53A-4A59-ACB2-DC3B25A0EF14}"/>
                </a:ext>
              </a:extLst>
            </p:cNvPr>
            <p:cNvCxnSpPr/>
            <p:nvPr/>
          </p:nvCxnSpPr>
          <p:spPr>
            <a:xfrm>
              <a:off x="461176" y="508883"/>
              <a:ext cx="795517" cy="3260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4">
              <a:extLst>
                <a:ext uri="{FF2B5EF4-FFF2-40B4-BE49-F238E27FC236}">
                  <a16:creationId xmlns:a16="http://schemas.microsoft.com/office/drawing/2014/main" id="{B0E04CF6-F1FD-4941-A3C2-7574D02E7C83}"/>
                </a:ext>
              </a:extLst>
            </p:cNvPr>
            <p:cNvCxnSpPr/>
            <p:nvPr/>
          </p:nvCxnSpPr>
          <p:spPr>
            <a:xfrm flipV="1">
              <a:off x="405517" y="954156"/>
              <a:ext cx="851176" cy="1987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5">
              <a:extLst>
                <a:ext uri="{FF2B5EF4-FFF2-40B4-BE49-F238E27FC236}">
                  <a16:creationId xmlns:a16="http://schemas.microsoft.com/office/drawing/2014/main" id="{1D920CA9-5CC6-4322-A85A-6B4DCAE66EA1}"/>
                </a:ext>
              </a:extLst>
            </p:cNvPr>
            <p:cNvCxnSpPr/>
            <p:nvPr/>
          </p:nvCxnSpPr>
          <p:spPr>
            <a:xfrm>
              <a:off x="405517" y="1280160"/>
              <a:ext cx="851176" cy="333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6">
              <a:extLst>
                <a:ext uri="{FF2B5EF4-FFF2-40B4-BE49-F238E27FC236}">
                  <a16:creationId xmlns:a16="http://schemas.microsoft.com/office/drawing/2014/main" id="{C5DC049C-E097-4D88-A9EE-72533DD06C73}"/>
                </a:ext>
              </a:extLst>
            </p:cNvPr>
            <p:cNvCxnSpPr/>
            <p:nvPr/>
          </p:nvCxnSpPr>
          <p:spPr>
            <a:xfrm>
              <a:off x="1661823" y="159026"/>
              <a:ext cx="970446" cy="1906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17">
              <a:extLst>
                <a:ext uri="{FF2B5EF4-FFF2-40B4-BE49-F238E27FC236}">
                  <a16:creationId xmlns:a16="http://schemas.microsoft.com/office/drawing/2014/main" id="{6B161463-A160-43BD-A5B7-F18E3AF13DDF}"/>
                </a:ext>
              </a:extLst>
            </p:cNvPr>
            <p:cNvCxnSpPr/>
            <p:nvPr/>
          </p:nvCxnSpPr>
          <p:spPr>
            <a:xfrm flipV="1">
              <a:off x="1661823" y="556591"/>
              <a:ext cx="970280" cy="3975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8">
              <a:extLst>
                <a:ext uri="{FF2B5EF4-FFF2-40B4-BE49-F238E27FC236}">
                  <a16:creationId xmlns:a16="http://schemas.microsoft.com/office/drawing/2014/main" id="{2D6F917A-542F-4114-8E6D-251A0BC016B8}"/>
                </a:ext>
              </a:extLst>
            </p:cNvPr>
            <p:cNvCxnSpPr/>
            <p:nvPr/>
          </p:nvCxnSpPr>
          <p:spPr>
            <a:xfrm flipH="1">
              <a:off x="2814762" y="652007"/>
              <a:ext cx="7951" cy="6282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9">
              <a:extLst>
                <a:ext uri="{FF2B5EF4-FFF2-40B4-BE49-F238E27FC236}">
                  <a16:creationId xmlns:a16="http://schemas.microsoft.com/office/drawing/2014/main" id="{79D30C4F-BFC7-4AD6-92FE-83386716B68F}"/>
                </a:ext>
              </a:extLst>
            </p:cNvPr>
            <p:cNvCxnSpPr/>
            <p:nvPr/>
          </p:nvCxnSpPr>
          <p:spPr>
            <a:xfrm flipV="1">
              <a:off x="3021496" y="1009815"/>
              <a:ext cx="628540" cy="4134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20">
              <a:extLst>
                <a:ext uri="{FF2B5EF4-FFF2-40B4-BE49-F238E27FC236}">
                  <a16:creationId xmlns:a16="http://schemas.microsoft.com/office/drawing/2014/main" id="{8AF80289-FEB8-4F92-8186-A273FB1F605B}"/>
                </a:ext>
              </a:extLst>
            </p:cNvPr>
            <p:cNvCxnSpPr/>
            <p:nvPr/>
          </p:nvCxnSpPr>
          <p:spPr>
            <a:xfrm>
              <a:off x="3037398" y="508883"/>
              <a:ext cx="660345" cy="3257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21">
              <a:extLst>
                <a:ext uri="{FF2B5EF4-FFF2-40B4-BE49-F238E27FC236}">
                  <a16:creationId xmlns:a16="http://schemas.microsoft.com/office/drawing/2014/main" id="{FC1A1745-F5D0-45B8-8131-05378805DD9A}"/>
                </a:ext>
              </a:extLst>
            </p:cNvPr>
            <p:cNvCxnSpPr/>
            <p:nvPr/>
          </p:nvCxnSpPr>
          <p:spPr>
            <a:xfrm flipV="1">
              <a:off x="1661823" y="1510748"/>
              <a:ext cx="954156" cy="1669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282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100000"/>
              </a:schemeClr>
            </a:gs>
            <a:gs pos="100000">
              <a:schemeClr val="bg1">
                <a:tint val="84000"/>
                <a:shade val="84000"/>
                <a:lumMod val="9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5171402" cy="4493064"/>
          </a:xfrm>
        </p:spPr>
        <p:txBody>
          <a:bodyPr>
            <a:noAutofit/>
          </a:bodyPr>
          <a:lstStyle/>
          <a:p>
            <a:pPr algn="r"/>
            <a:r>
              <a:rPr lang="he-IL" sz="6000" b="1" dirty="0">
                <a:solidFill>
                  <a:schemeClr val="accent1">
                    <a:lumMod val="50000"/>
                  </a:schemeClr>
                </a:solidFill>
              </a:rPr>
              <a:t>נגמר התרגול... </a:t>
            </a:r>
            <a:br>
              <a:rPr lang="he-IL" sz="6000" b="1" dirty="0">
                <a:solidFill>
                  <a:schemeClr val="accent1">
                    <a:lumMod val="50000"/>
                  </a:schemeClr>
                </a:solidFill>
              </a:rPr>
            </a:br>
            <a:br>
              <a:rPr lang="he-IL" sz="6000" b="1" dirty="0">
                <a:solidFill>
                  <a:schemeClr val="accent1">
                    <a:lumMod val="50000"/>
                  </a:schemeClr>
                </a:solidFill>
              </a:rPr>
            </a:br>
            <a:br>
              <a:rPr lang="he-IL" sz="6000" b="1" dirty="0">
                <a:solidFill>
                  <a:schemeClr val="accent1">
                    <a:lumMod val="50000"/>
                  </a:schemeClr>
                </a:solidFill>
              </a:rPr>
            </a:br>
            <a:r>
              <a:rPr lang="he-IL" sz="6000" b="1" dirty="0">
                <a:solidFill>
                  <a:schemeClr val="accent1">
                    <a:lumMod val="50000"/>
                  </a:schemeClr>
                </a:solidFill>
              </a:rPr>
              <a:t>שאלות?</a:t>
            </a:r>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943" b="4943"/>
          <a:stretch>
            <a:fillRect/>
          </a:stretch>
        </p:blipFill>
        <p:spPr>
          <a:xfrm>
            <a:off x="6591006" y="1649059"/>
            <a:ext cx="3637515" cy="3645955"/>
          </a:xfrm>
        </p:spPr>
      </p:pic>
    </p:spTree>
    <p:extLst>
      <p:ext uri="{BB962C8B-B14F-4D97-AF65-F5344CB8AC3E}">
        <p14:creationId xmlns:p14="http://schemas.microsoft.com/office/powerpoint/2010/main" val="74472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שאלה 1</a:t>
            </a:r>
          </a:p>
        </p:txBody>
      </p:sp>
      <p:sp>
        <p:nvSpPr>
          <p:cNvPr id="3" name="Content Placeholder 2"/>
          <p:cNvSpPr>
            <a:spLocks noGrp="1"/>
          </p:cNvSpPr>
          <p:nvPr>
            <p:ph idx="1"/>
          </p:nvPr>
        </p:nvSpPr>
        <p:spPr>
          <a:xfrm>
            <a:off x="7729870" y="2101515"/>
            <a:ext cx="4109328" cy="4379496"/>
          </a:xfrm>
        </p:spPr>
        <p:txBody>
          <a:bodyPr>
            <a:normAutofit/>
          </a:bodyPr>
          <a:lstStyle/>
          <a:p>
            <a:pPr marL="0" lvl="0" indent="0">
              <a:buNone/>
            </a:pPr>
            <a:r>
              <a:rPr lang="he-IL" dirty="0"/>
              <a:t>נתונה הפונקציה </a:t>
            </a:r>
            <a:r>
              <a:rPr lang="en-US" dirty="0"/>
              <a:t>insert</a:t>
            </a:r>
            <a:r>
              <a:rPr lang="he-IL" dirty="0"/>
              <a:t> להכנסה בעץ חיפוש בינארי:</a:t>
            </a:r>
          </a:p>
          <a:p>
            <a:pPr marL="0" indent="0">
              <a:buNone/>
            </a:pPr>
            <a:r>
              <a:rPr lang="he-IL" dirty="0"/>
              <a:t>1. תנו דוגמא של עץ התחלתי שאינו ריק, וניסיון הכנסה שמבוצע על ידי שני </a:t>
            </a:r>
            <a:r>
              <a:rPr lang="en-US" dirty="0"/>
              <a:t>threads</a:t>
            </a:r>
            <a:r>
              <a:rPr lang="he-IL" dirty="0"/>
              <a:t> שונים שיוצר תוצאה לא רצויה.</a:t>
            </a:r>
          </a:p>
          <a:p>
            <a:pPr lvl="0"/>
            <a:endParaRPr lang="en-US" dirty="0"/>
          </a:p>
          <a:p>
            <a:endParaRPr lang="en-US" sz="2000" dirty="0"/>
          </a:p>
        </p:txBody>
      </p:sp>
      <p:sp>
        <p:nvSpPr>
          <p:cNvPr id="5" name="TextBox 4"/>
          <p:cNvSpPr txBox="1"/>
          <p:nvPr/>
        </p:nvSpPr>
        <p:spPr>
          <a:xfrm>
            <a:off x="208546" y="1235771"/>
            <a:ext cx="7404366"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418086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1.1</a:t>
            </a:r>
          </a:p>
        </p:txBody>
      </p:sp>
      <p:sp>
        <p:nvSpPr>
          <p:cNvPr id="5" name="TextBox 4"/>
          <p:cNvSpPr txBox="1"/>
          <p:nvPr/>
        </p:nvSpPr>
        <p:spPr>
          <a:xfrm>
            <a:off x="208546" y="1235771"/>
            <a:ext cx="7361835"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
        <p:nvSpPr>
          <p:cNvPr id="6" name="Content Placeholder 2"/>
          <p:cNvSpPr txBox="1">
            <a:spLocks/>
          </p:cNvSpPr>
          <p:nvPr/>
        </p:nvSpPr>
        <p:spPr>
          <a:xfrm>
            <a:off x="7655442" y="2023370"/>
            <a:ext cx="4433777" cy="4721601"/>
          </a:xfrm>
          <a:prstGeom prst="rect">
            <a:avLst/>
          </a:prstGeom>
          <a:solidFill>
            <a:schemeClr val="bg1"/>
          </a:solidFill>
          <a:effectLst>
            <a:outerShdw blurRad="50800" dir="14400000">
              <a:srgbClr val="000000">
                <a:alpha val="40000"/>
              </a:srgbClr>
            </a:outerShdw>
          </a:effectLst>
        </p:spPr>
        <p:txBody>
          <a:bodyPr vert="horz" lIns="91440" tIns="45720" rIns="91440" bIns="45720" rtlCol="0" anchor="ctr">
            <a:no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b="1" dirty="0"/>
              <a:t>מצב התחלתי:</a:t>
            </a:r>
            <a:endParaRPr lang="en-US" sz="2000" dirty="0"/>
          </a:p>
          <a:p>
            <a:pPr lvl="1"/>
            <a:r>
              <a:rPr lang="he-IL" sz="1800" dirty="0" err="1">
                <a:solidFill>
                  <a:schemeClr val="tx2"/>
                </a:solidFill>
              </a:rPr>
              <a:t>קודקוד</a:t>
            </a:r>
            <a:r>
              <a:rPr lang="he-IL" sz="1800" dirty="0">
                <a:solidFill>
                  <a:schemeClr val="tx2"/>
                </a:solidFill>
              </a:rPr>
              <a:t> קיים עם ערך 3</a:t>
            </a:r>
          </a:p>
          <a:p>
            <a:pPr lvl="1"/>
            <a:r>
              <a:rPr lang="he-IL" sz="1800" dirty="0">
                <a:solidFill>
                  <a:schemeClr val="tx2"/>
                </a:solidFill>
              </a:rPr>
              <a:t>קיימים שני תהליכים: תהליך </a:t>
            </a:r>
            <a:r>
              <a:rPr lang="en-US" sz="1800" dirty="0">
                <a:solidFill>
                  <a:schemeClr val="tx2"/>
                </a:solidFill>
              </a:rPr>
              <a:t>A</a:t>
            </a:r>
            <a:r>
              <a:rPr lang="he-IL" sz="1800" dirty="0">
                <a:solidFill>
                  <a:schemeClr val="tx2"/>
                </a:solidFill>
              </a:rPr>
              <a:t> מנסה להכניס '6' ותהליך </a:t>
            </a:r>
            <a:r>
              <a:rPr lang="en-US" sz="1800" dirty="0">
                <a:solidFill>
                  <a:schemeClr val="tx2"/>
                </a:solidFill>
              </a:rPr>
              <a:t>B</a:t>
            </a:r>
            <a:r>
              <a:rPr lang="he-IL" sz="1800" dirty="0">
                <a:solidFill>
                  <a:schemeClr val="tx2"/>
                </a:solidFill>
              </a:rPr>
              <a:t> מנסה להכניס '7'.</a:t>
            </a:r>
          </a:p>
          <a:p>
            <a:r>
              <a:rPr lang="he-IL" sz="2000" b="1" dirty="0"/>
              <a:t>שלבי הריצה:</a:t>
            </a:r>
            <a:endParaRPr lang="en-US" sz="2000" dirty="0"/>
          </a:p>
          <a:p>
            <a:pPr lvl="1"/>
            <a:r>
              <a:rPr lang="he-IL" sz="1800" dirty="0"/>
              <a:t>תהליך </a:t>
            </a:r>
            <a:r>
              <a:rPr lang="en-US" sz="1800" dirty="0"/>
              <a:t>A</a:t>
            </a:r>
            <a:r>
              <a:rPr lang="he-IL" sz="1800" dirty="0"/>
              <a:t> מגיע לשורה </a:t>
            </a:r>
            <a:r>
              <a:rPr lang="en-US" sz="1800" dirty="0"/>
              <a:t>6</a:t>
            </a:r>
            <a:r>
              <a:rPr lang="he-IL" sz="1800" dirty="0"/>
              <a:t> ונרדם לפני ביצועה .</a:t>
            </a:r>
            <a:endParaRPr lang="en-US" sz="1800" dirty="0"/>
          </a:p>
          <a:p>
            <a:pPr lvl="1"/>
            <a:r>
              <a:rPr lang="he-IL" sz="1800" dirty="0"/>
              <a:t>תהליך </a:t>
            </a:r>
            <a:r>
              <a:rPr lang="en-US" sz="1800" dirty="0"/>
              <a:t>B</a:t>
            </a:r>
            <a:r>
              <a:rPr lang="he-IL" sz="1800" dirty="0"/>
              <a:t> מבצע את כל ההכנסה.</a:t>
            </a:r>
          </a:p>
          <a:p>
            <a:pPr lvl="1"/>
            <a:r>
              <a:rPr lang="he-IL" sz="1800" dirty="0"/>
              <a:t>כעת תהליך </a:t>
            </a:r>
            <a:r>
              <a:rPr lang="en-US" sz="1800" dirty="0"/>
              <a:t>A</a:t>
            </a:r>
            <a:r>
              <a:rPr lang="he-IL" sz="1800" dirty="0"/>
              <a:t> מבצע את שורה 6.</a:t>
            </a:r>
            <a:endParaRPr lang="en-US" sz="1800" dirty="0"/>
          </a:p>
          <a:p>
            <a:r>
              <a:rPr lang="he-IL" sz="2000" b="1" dirty="0"/>
              <a:t>תוצאה:</a:t>
            </a:r>
            <a:r>
              <a:rPr lang="he-IL" dirty="0"/>
              <a:t>  </a:t>
            </a:r>
          </a:p>
          <a:p>
            <a:pPr lvl="1"/>
            <a:r>
              <a:rPr lang="he-IL" sz="1800" dirty="0"/>
              <a:t>איבוד מידע!</a:t>
            </a:r>
          </a:p>
          <a:p>
            <a:endParaRPr lang="he-IL" dirty="0"/>
          </a:p>
        </p:txBody>
      </p:sp>
    </p:spTree>
    <p:extLst>
      <p:ext uri="{BB962C8B-B14F-4D97-AF65-F5344CB8AC3E}">
        <p14:creationId xmlns:p14="http://schemas.microsoft.com/office/powerpoint/2010/main" val="34503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a:t>שאלה 1</a:t>
            </a:r>
            <a:endParaRPr lang="he-IL" dirty="0"/>
          </a:p>
        </p:txBody>
      </p:sp>
      <p:sp>
        <p:nvSpPr>
          <p:cNvPr id="3" name="Content Placeholder 2"/>
          <p:cNvSpPr>
            <a:spLocks noGrp="1"/>
          </p:cNvSpPr>
          <p:nvPr>
            <p:ph idx="1"/>
          </p:nvPr>
        </p:nvSpPr>
        <p:spPr>
          <a:xfrm>
            <a:off x="7729870" y="2101515"/>
            <a:ext cx="4109328" cy="4379496"/>
          </a:xfrm>
        </p:spPr>
        <p:txBody>
          <a:bodyPr>
            <a:normAutofit/>
          </a:bodyPr>
          <a:lstStyle/>
          <a:p>
            <a:pPr marL="0" lvl="0" indent="0">
              <a:buNone/>
            </a:pPr>
            <a:r>
              <a:rPr lang="he-IL" dirty="0"/>
              <a:t>באיזה שורות ייתכנו </a:t>
            </a:r>
            <a:r>
              <a:rPr lang="he-IL" dirty="0" err="1"/>
              <a:t>מירוצים</a:t>
            </a:r>
            <a:r>
              <a:rPr lang="he-IL" dirty="0"/>
              <a:t>? (כלומר מהו ה</a:t>
            </a:r>
            <a:r>
              <a:rPr lang="en-US" dirty="0"/>
              <a:t>CS</a:t>
            </a:r>
            <a:r>
              <a:rPr lang="he-IL" dirty="0"/>
              <a:t>)</a:t>
            </a:r>
          </a:p>
          <a:p>
            <a:pPr lvl="0"/>
            <a:r>
              <a:rPr lang="he-IL" b="1" dirty="0"/>
              <a:t>תשובה: שורות 5-6, 14-15</a:t>
            </a:r>
            <a:endParaRPr lang="en-US" b="1" dirty="0"/>
          </a:p>
          <a:p>
            <a:endParaRPr lang="en-US" sz="2000" dirty="0"/>
          </a:p>
        </p:txBody>
      </p:sp>
      <p:sp>
        <p:nvSpPr>
          <p:cNvPr id="5" name="TextBox 4"/>
          <p:cNvSpPr txBox="1"/>
          <p:nvPr/>
        </p:nvSpPr>
        <p:spPr>
          <a:xfrm>
            <a:off x="208546" y="1235771"/>
            <a:ext cx="7404366"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387646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 Test Set &amp; Lock</a:t>
            </a:r>
            <a:endParaRPr lang="he-IL" dirty="0"/>
          </a:p>
        </p:txBody>
      </p:sp>
      <p:sp>
        <p:nvSpPr>
          <p:cNvPr id="3" name="Content Placeholder 2"/>
          <p:cNvSpPr>
            <a:spLocks noGrp="1"/>
          </p:cNvSpPr>
          <p:nvPr>
            <p:ph idx="1"/>
          </p:nvPr>
        </p:nvSpPr>
        <p:spPr>
          <a:xfrm>
            <a:off x="818712" y="2222288"/>
            <a:ext cx="10554574" cy="722932"/>
          </a:xfrm>
        </p:spPr>
        <p:txBody>
          <a:bodyPr/>
          <a:lstStyle/>
          <a:p>
            <a:r>
              <a:rPr lang="en-US" dirty="0"/>
              <a:t> </a:t>
            </a:r>
            <a:r>
              <a:rPr lang="en-US" b="1" dirty="0"/>
              <a:t>TSL(lock)</a:t>
            </a:r>
            <a:r>
              <a:rPr lang="he-IL" dirty="0"/>
              <a:t> – פונקציה אטומית המיועדת להגן (למנוע גישה מרובה) על </a:t>
            </a:r>
            <a:r>
              <a:rPr lang="he-IL" b="1" dirty="0"/>
              <a:t>קטע קריטי </a:t>
            </a:r>
            <a:r>
              <a:rPr lang="he-IL" dirty="0"/>
              <a:t>בקוד.</a:t>
            </a:r>
            <a:br>
              <a:rPr lang="en-US" dirty="0"/>
            </a:br>
            <a:endParaRPr lang="he-IL" dirty="0"/>
          </a:p>
        </p:txBody>
      </p:sp>
      <p:sp>
        <p:nvSpPr>
          <p:cNvPr id="4" name="Rectangle 3"/>
          <p:cNvSpPr/>
          <p:nvPr/>
        </p:nvSpPr>
        <p:spPr>
          <a:xfrm>
            <a:off x="7439000" y="2945220"/>
            <a:ext cx="2842423" cy="3416320"/>
          </a:xfrm>
          <a:prstGeom prst="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wrap="square">
            <a:spAutoFit/>
          </a:bodyPr>
          <a:lstStyle/>
          <a:p>
            <a:pPr lvl="0" algn="l" rtl="0"/>
            <a:r>
              <a:rPr lang="en-US" dirty="0" err="1">
                <a:solidFill>
                  <a:schemeClr val="tx1"/>
                </a:solidFill>
              </a:rPr>
              <a:t>bool</a:t>
            </a:r>
            <a:r>
              <a:rPr lang="en-US" dirty="0">
                <a:solidFill>
                  <a:schemeClr val="tx1"/>
                </a:solidFill>
              </a:rPr>
              <a:t> TSL(ref  </a:t>
            </a:r>
            <a:r>
              <a:rPr lang="en-US" dirty="0" err="1">
                <a:solidFill>
                  <a:schemeClr val="tx1"/>
                </a:solidFill>
              </a:rPr>
              <a:t>bool</a:t>
            </a:r>
            <a:r>
              <a:rPr lang="en-US" dirty="0">
                <a:solidFill>
                  <a:schemeClr val="tx1"/>
                </a:solidFill>
              </a:rPr>
              <a:t>  lock)</a:t>
            </a:r>
          </a:p>
          <a:p>
            <a:pPr lvl="0" algn="l" rtl="0"/>
            <a:r>
              <a:rPr lang="en-US" dirty="0">
                <a:solidFill>
                  <a:schemeClr val="tx1"/>
                </a:solidFill>
              </a:rPr>
              <a:t>{</a:t>
            </a:r>
          </a:p>
          <a:p>
            <a:pPr lvl="0" algn="l" rtl="0"/>
            <a:r>
              <a:rPr lang="en-US" dirty="0">
                <a:solidFill>
                  <a:schemeClr val="tx1"/>
                </a:solidFill>
              </a:rPr>
              <a:t>     if( lock == true )</a:t>
            </a:r>
          </a:p>
          <a:p>
            <a:pPr lvl="0" algn="l" rtl="0"/>
            <a:r>
              <a:rPr lang="en-US" dirty="0">
                <a:solidFill>
                  <a:schemeClr val="tx1"/>
                </a:solidFill>
              </a:rPr>
              <a:t>      {</a:t>
            </a:r>
          </a:p>
          <a:p>
            <a:pPr lvl="0" algn="l" rtl="0"/>
            <a:r>
              <a:rPr lang="en-US" dirty="0">
                <a:solidFill>
                  <a:schemeClr val="tx1"/>
                </a:solidFill>
              </a:rPr>
              <a:t>         return true;</a:t>
            </a:r>
          </a:p>
          <a:p>
            <a:pPr lvl="0" algn="l" rtl="0"/>
            <a:r>
              <a:rPr lang="en-US" dirty="0">
                <a:solidFill>
                  <a:schemeClr val="tx1"/>
                </a:solidFill>
              </a:rPr>
              <a:t>      }</a:t>
            </a:r>
          </a:p>
          <a:p>
            <a:pPr lvl="0" algn="l" rtl="0"/>
            <a:r>
              <a:rPr lang="en-US" dirty="0">
                <a:solidFill>
                  <a:schemeClr val="tx1"/>
                </a:solidFill>
              </a:rPr>
              <a:t>      else</a:t>
            </a:r>
          </a:p>
          <a:p>
            <a:pPr lvl="0" algn="l" rtl="0"/>
            <a:r>
              <a:rPr lang="en-US" dirty="0">
                <a:solidFill>
                  <a:schemeClr val="tx1"/>
                </a:solidFill>
              </a:rPr>
              <a:t>      {</a:t>
            </a:r>
            <a:br>
              <a:rPr lang="en-US" dirty="0">
                <a:solidFill>
                  <a:schemeClr val="tx1"/>
                </a:solidFill>
              </a:rPr>
            </a:br>
            <a:r>
              <a:rPr lang="en-US" dirty="0">
                <a:solidFill>
                  <a:schemeClr val="tx1"/>
                </a:solidFill>
              </a:rPr>
              <a:t>         lock = true;</a:t>
            </a:r>
            <a:br>
              <a:rPr lang="en-US" dirty="0">
                <a:solidFill>
                  <a:schemeClr val="tx1"/>
                </a:solidFill>
              </a:rPr>
            </a:br>
            <a:r>
              <a:rPr lang="en-US" dirty="0">
                <a:solidFill>
                  <a:schemeClr val="tx1"/>
                </a:solidFill>
              </a:rPr>
              <a:t>         return false;</a:t>
            </a:r>
          </a:p>
          <a:p>
            <a:pPr lvl="0" algn="l" rtl="0"/>
            <a:r>
              <a:rPr lang="en-US" dirty="0">
                <a:solidFill>
                  <a:schemeClr val="tx1"/>
                </a:solidFill>
              </a:rPr>
              <a:t>      {</a:t>
            </a:r>
          </a:p>
          <a:p>
            <a:pPr lvl="0" algn="l" rtl="0"/>
            <a:r>
              <a:rPr lang="en-US" dirty="0">
                <a:solidFill>
                  <a:schemeClr val="tx1"/>
                </a:solidFill>
              </a:rPr>
              <a:t>}</a:t>
            </a:r>
            <a:endParaRPr lang="he-IL" dirty="0">
              <a:solidFill>
                <a:schemeClr val="tx1"/>
              </a:solidFill>
            </a:endParaRPr>
          </a:p>
        </p:txBody>
      </p:sp>
      <p:sp>
        <p:nvSpPr>
          <p:cNvPr id="5" name="TextBox 4"/>
          <p:cNvSpPr txBox="1"/>
          <p:nvPr/>
        </p:nvSpPr>
        <p:spPr>
          <a:xfrm>
            <a:off x="2180510" y="2945220"/>
            <a:ext cx="2736304" cy="341632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wrap="square" rtlCol="1">
            <a:spAutoFit/>
          </a:bodyPr>
          <a:lstStyle/>
          <a:p>
            <a:pPr algn="l" rtl="0"/>
            <a:r>
              <a:rPr lang="en-US" dirty="0" err="1">
                <a:solidFill>
                  <a:schemeClr val="tx1"/>
                </a:solidFill>
              </a:rPr>
              <a:t>bool</a:t>
            </a:r>
            <a:r>
              <a:rPr lang="en-US" dirty="0">
                <a:solidFill>
                  <a:schemeClr val="tx1"/>
                </a:solidFill>
              </a:rPr>
              <a:t> lock=false;</a:t>
            </a:r>
            <a:br>
              <a:rPr lang="en-US" dirty="0">
                <a:solidFill>
                  <a:schemeClr val="tx1"/>
                </a:solidFill>
              </a:rPr>
            </a:br>
            <a:r>
              <a:rPr lang="en-US" dirty="0">
                <a:solidFill>
                  <a:schemeClr val="tx1"/>
                </a:solidFill>
              </a:rPr>
              <a:t>.</a:t>
            </a:r>
            <a:br>
              <a:rPr lang="en-US" dirty="0">
                <a:solidFill>
                  <a:schemeClr val="tx1"/>
                </a:solidFill>
              </a:rPr>
            </a:br>
            <a:r>
              <a:rPr lang="en-US" dirty="0">
                <a:solidFill>
                  <a:schemeClr val="tx1"/>
                </a:solidFill>
              </a:rPr>
              <a:t>.</a:t>
            </a:r>
            <a:br>
              <a:rPr lang="en-US" dirty="0">
                <a:solidFill>
                  <a:schemeClr val="tx1"/>
                </a:solidFill>
              </a:rPr>
            </a:br>
            <a:r>
              <a:rPr lang="en-US" dirty="0">
                <a:solidFill>
                  <a:schemeClr val="tx1"/>
                </a:solidFill>
              </a:rPr>
              <a:t>.</a:t>
            </a:r>
          </a:p>
          <a:p>
            <a:pPr algn="l" rtl="0"/>
            <a:r>
              <a:rPr lang="en-US" dirty="0">
                <a:solidFill>
                  <a:schemeClr val="tx1"/>
                </a:solidFill>
              </a:rPr>
              <a:t>Public F()</a:t>
            </a:r>
          </a:p>
          <a:p>
            <a:pPr algn="l" rtl="0"/>
            <a:r>
              <a:rPr lang="en-US" dirty="0">
                <a:solidFill>
                  <a:schemeClr val="tx1"/>
                </a:solidFill>
              </a:rPr>
              <a:t>{</a:t>
            </a:r>
          </a:p>
          <a:p>
            <a:pPr algn="l" rtl="0"/>
            <a:r>
              <a:rPr lang="en-US" dirty="0">
                <a:solidFill>
                  <a:schemeClr val="tx1"/>
                </a:solidFill>
              </a:rPr>
              <a:t>  While( TSL(lock) );</a:t>
            </a:r>
          </a:p>
          <a:p>
            <a:pPr algn="l" rtl="0"/>
            <a:r>
              <a:rPr lang="en-US" dirty="0">
                <a:solidFill>
                  <a:schemeClr val="tx1"/>
                </a:solidFill>
              </a:rPr>
              <a:t>   </a:t>
            </a:r>
            <a:br>
              <a:rPr lang="en-US" dirty="0">
                <a:solidFill>
                  <a:schemeClr val="tx1"/>
                </a:solidFill>
              </a:rPr>
            </a:br>
            <a:r>
              <a:rPr lang="en-US" dirty="0">
                <a:solidFill>
                  <a:schemeClr val="tx1"/>
                </a:solidFill>
              </a:rPr>
              <a:t>   </a:t>
            </a:r>
            <a:r>
              <a:rPr lang="en-US" dirty="0">
                <a:solidFill>
                  <a:schemeClr val="accent6">
                    <a:lumMod val="75000"/>
                  </a:schemeClr>
                </a:solidFill>
              </a:rPr>
              <a:t>// CS…</a:t>
            </a:r>
            <a:br>
              <a:rPr lang="en-US" dirty="0">
                <a:solidFill>
                  <a:schemeClr val="accent6">
                    <a:lumMod val="75000"/>
                  </a:schemeClr>
                </a:solidFill>
              </a:rPr>
            </a:br>
            <a:br>
              <a:rPr lang="en-US" dirty="0">
                <a:solidFill>
                  <a:schemeClr val="tx1"/>
                </a:solidFill>
              </a:rPr>
            </a:br>
            <a:r>
              <a:rPr lang="en-US" dirty="0">
                <a:solidFill>
                  <a:schemeClr val="tx1"/>
                </a:solidFill>
              </a:rPr>
              <a:t>  lock =false </a:t>
            </a:r>
          </a:p>
          <a:p>
            <a:pPr algn="l" rtl="0"/>
            <a:r>
              <a:rPr lang="en-US" dirty="0">
                <a:solidFill>
                  <a:schemeClr val="tx1"/>
                </a:solidFill>
              </a:rPr>
              <a:t>}</a:t>
            </a:r>
            <a:endParaRPr lang="he-IL" dirty="0">
              <a:solidFill>
                <a:schemeClr val="tx1"/>
              </a:solidFill>
            </a:endParaRPr>
          </a:p>
        </p:txBody>
      </p:sp>
    </p:spTree>
    <p:extLst>
      <p:ext uri="{BB962C8B-B14F-4D97-AF65-F5344CB8AC3E}">
        <p14:creationId xmlns:p14="http://schemas.microsoft.com/office/powerpoint/2010/main" val="254476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שאלה 1.2</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r>
              <a:rPr lang="he-IL" dirty="0"/>
              <a:t>2. הראו פתרון עם </a:t>
            </a:r>
            <a:r>
              <a:rPr lang="en-US" dirty="0"/>
              <a:t>TSL </a:t>
            </a:r>
            <a:r>
              <a:rPr lang="he-IL" dirty="0"/>
              <a:t> ומשתנה נעילה בוליאני בודד (</a:t>
            </a:r>
            <a:r>
              <a:rPr lang="en-US" dirty="0"/>
              <a:t>lock</a:t>
            </a:r>
            <a:r>
              <a:rPr lang="he-IL" dirty="0"/>
              <a:t>) כך שהמקביליות תהיה מקסימאלית. </a:t>
            </a:r>
          </a:p>
          <a:p>
            <a:pPr marL="0" lvl="0" indent="0">
              <a:buNone/>
            </a:pPr>
            <a:endParaRPr lang="he-IL" dirty="0"/>
          </a:p>
          <a:p>
            <a:pPr lvl="0"/>
            <a:endParaRPr lang="en-US" dirty="0"/>
          </a:p>
          <a:p>
            <a:endParaRPr lang="en-US" sz="2000" dirty="0"/>
          </a:p>
        </p:txBody>
      </p:sp>
      <p:sp>
        <p:nvSpPr>
          <p:cNvPr id="5" name="TextBox 4"/>
          <p:cNvSpPr txBox="1"/>
          <p:nvPr/>
        </p:nvSpPr>
        <p:spPr>
          <a:xfrm>
            <a:off x="208546" y="1235771"/>
            <a:ext cx="7404366"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174449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פתרון 1.2</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endParaRPr lang="he-IL" dirty="0"/>
          </a:p>
          <a:p>
            <a:pPr lvl="0"/>
            <a:endParaRPr lang="en-US" dirty="0"/>
          </a:p>
          <a:p>
            <a:endParaRPr lang="en-US" sz="2000" dirty="0"/>
          </a:p>
        </p:txBody>
      </p:sp>
      <p:sp>
        <p:nvSpPr>
          <p:cNvPr id="5" name="TextBox 4"/>
          <p:cNvSpPr txBox="1"/>
          <p:nvPr/>
        </p:nvSpPr>
        <p:spPr>
          <a:xfrm>
            <a:off x="325504" y="33454"/>
            <a:ext cx="7404366" cy="7478970"/>
          </a:xfrm>
          <a:prstGeom prst="rect">
            <a:avLst/>
          </a:prstGeom>
          <a:solidFill>
            <a:schemeClr val="accent2">
              <a:lumMod val="40000"/>
              <a:lumOff val="60000"/>
            </a:schemeClr>
          </a:solidFill>
        </p:spPr>
        <p:txBody>
          <a:bodyPr wrap="square" rtlCol="1">
            <a:spAutoFit/>
          </a:bodyPr>
          <a:lstStyle/>
          <a:p>
            <a:pPr lvl="0" algn="l" rtl="0"/>
            <a:r>
              <a:rPr lang="en-US" sz="1600" b="1" dirty="0"/>
              <a:t>bool lock = false;</a:t>
            </a:r>
          </a:p>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marL="342900" indent="-342900" algn="l" rtl="0">
              <a:buAutoNum type="arabicPeriod" startAt="4"/>
            </a:pPr>
            <a:r>
              <a:rPr lang="en-US" sz="1600" dirty="0"/>
              <a:t> 	if(</a:t>
            </a:r>
            <a:r>
              <a:rPr lang="en-US" sz="1600" dirty="0" err="1"/>
              <a:t>current.key</a:t>
            </a:r>
            <a:r>
              <a:rPr lang="en-US" sz="1600" dirty="0"/>
              <a:t> &lt; key){</a:t>
            </a:r>
          </a:p>
          <a:p>
            <a:pPr lvl="3" algn="l" rtl="0"/>
            <a:r>
              <a:rPr lang="en-US" sz="1600" dirty="0"/>
              <a:t>		</a:t>
            </a:r>
            <a:r>
              <a:rPr lang="en-US" sz="1600" b="1" dirty="0"/>
              <a:t>while(TSL(lock));</a:t>
            </a:r>
            <a:endParaRPr lang="en-US" sz="1600" dirty="0"/>
          </a:p>
          <a:p>
            <a:pPr algn="l" rtl="0"/>
            <a:r>
              <a:rPr lang="en-US" sz="1600" b="1" dirty="0"/>
              <a:t>5.		</a:t>
            </a:r>
            <a:r>
              <a:rPr lang="en-US" sz="1600" dirty="0"/>
              <a:t>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b="1" dirty="0"/>
              <a:t>				lock = false;</a:t>
            </a:r>
          </a:p>
          <a:p>
            <a:pPr algn="l" rtl="0"/>
            <a:r>
              <a:rPr lang="en-US" sz="1600" dirty="0"/>
              <a:t>7.				done = true</a:t>
            </a:r>
          </a:p>
          <a:p>
            <a:pPr algn="l" rtl="0"/>
            <a:r>
              <a:rPr lang="en-US" sz="1600" dirty="0"/>
              <a:t>8.			}</a:t>
            </a:r>
          </a:p>
          <a:p>
            <a:pPr marL="342900" indent="-342900" algn="l" rtl="0">
              <a:buAutoNum type="arabicPeriod" startAt="9"/>
            </a:pPr>
            <a:r>
              <a:rPr lang="en-US" sz="1600" dirty="0"/>
              <a:t> 			else{</a:t>
            </a:r>
          </a:p>
          <a:p>
            <a:pPr algn="l" rtl="0"/>
            <a:r>
              <a:rPr lang="en-US" sz="1600" b="1" dirty="0"/>
              <a:t>				lock = false;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marL="342900" indent="-342900" algn="l" rtl="0">
              <a:buAutoNum type="arabicPeriod" startAt="13"/>
            </a:pPr>
            <a:r>
              <a:rPr lang="en-US" sz="1600" dirty="0"/>
              <a:t> 	else{</a:t>
            </a:r>
          </a:p>
          <a:p>
            <a:pPr marL="0" lvl="3" algn="l" rtl="0"/>
            <a:r>
              <a:rPr lang="en-US" sz="1600" dirty="0"/>
              <a:t>			</a:t>
            </a:r>
            <a:r>
              <a:rPr lang="en-US" sz="1600" b="1" dirty="0"/>
              <a:t>while(TSL(lock));</a:t>
            </a:r>
            <a:endParaRPr lang="en-US" sz="1600" dirty="0"/>
          </a:p>
          <a:p>
            <a:pPr algn="l" rtl="0"/>
            <a:r>
              <a:rPr lang="en-US" sz="1600" dirty="0"/>
              <a:t>14.			if(</a:t>
            </a:r>
            <a:r>
              <a:rPr lang="en-US" sz="1600" dirty="0" err="1"/>
              <a:t>current.left</a:t>
            </a:r>
            <a:r>
              <a:rPr lang="en-US" sz="1600" dirty="0"/>
              <a:t> == null){</a:t>
            </a:r>
          </a:p>
          <a:p>
            <a:pPr marL="342900" indent="-342900" algn="l" rtl="0">
              <a:buAutoNum type="arabicPeriod" startAt="15"/>
            </a:pPr>
            <a:r>
              <a:rPr lang="en-US" sz="1600" dirty="0"/>
              <a:t> 				</a:t>
            </a:r>
            <a:r>
              <a:rPr lang="en-US" sz="1600" dirty="0" err="1"/>
              <a:t>current.left</a:t>
            </a:r>
            <a:r>
              <a:rPr lang="en-US" sz="1600" dirty="0"/>
              <a:t> = new node(</a:t>
            </a:r>
            <a:r>
              <a:rPr lang="en-US" sz="1600" dirty="0" err="1"/>
              <a:t>key,data</a:t>
            </a:r>
            <a:r>
              <a:rPr lang="en-US" sz="1600" dirty="0"/>
              <a:t>)</a:t>
            </a:r>
          </a:p>
          <a:p>
            <a:pPr lvl="1" algn="l" rtl="0"/>
            <a:r>
              <a:rPr lang="en-US" sz="1600" b="1" dirty="0"/>
              <a:t>				lock = false;</a:t>
            </a:r>
            <a:endParaRPr lang="en-US" sz="1600" dirty="0"/>
          </a:p>
          <a:p>
            <a:pPr algn="l" rtl="0"/>
            <a:r>
              <a:rPr lang="en-US" sz="1600" dirty="0"/>
              <a:t>16.				done = true</a:t>
            </a:r>
          </a:p>
          <a:p>
            <a:pPr algn="l" rtl="0"/>
            <a:r>
              <a:rPr lang="en-US" sz="1600" dirty="0"/>
              <a:t>17.			}</a:t>
            </a:r>
          </a:p>
          <a:p>
            <a:pPr marL="342900" indent="-342900" algn="l" rtl="0">
              <a:buAutoNum type="arabicPeriod" startAt="18"/>
            </a:pPr>
            <a:r>
              <a:rPr lang="en-US" sz="1600" dirty="0"/>
              <a:t> 			else{</a:t>
            </a:r>
          </a:p>
          <a:p>
            <a:pPr algn="l" rtl="0"/>
            <a:r>
              <a:rPr lang="en-US" sz="1600" b="1" dirty="0"/>
              <a:t>				lock = false;</a:t>
            </a:r>
            <a:endParaRPr lang="en-US" sz="1600" dirty="0"/>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212398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שאלה 1.3</a:t>
            </a:r>
          </a:p>
        </p:txBody>
      </p:sp>
      <p:sp>
        <p:nvSpPr>
          <p:cNvPr id="3" name="Content Placeholder 2"/>
          <p:cNvSpPr>
            <a:spLocks noGrp="1"/>
          </p:cNvSpPr>
          <p:nvPr>
            <p:ph idx="1"/>
          </p:nvPr>
        </p:nvSpPr>
        <p:spPr>
          <a:xfrm>
            <a:off x="7729870" y="2101515"/>
            <a:ext cx="4109328" cy="4379496"/>
          </a:xfrm>
        </p:spPr>
        <p:txBody>
          <a:bodyPr>
            <a:normAutofit/>
          </a:bodyPr>
          <a:lstStyle/>
          <a:p>
            <a:pPr marL="0" indent="0">
              <a:buNone/>
            </a:pPr>
            <a:r>
              <a:rPr lang="he-IL" dirty="0"/>
              <a:t>3. האם ניתן לשפר באמצעות שני משתני נעילה בוליאניים? </a:t>
            </a:r>
          </a:p>
          <a:p>
            <a:pPr lvl="0"/>
            <a:endParaRPr lang="en-US" dirty="0"/>
          </a:p>
          <a:p>
            <a:endParaRPr lang="en-US" sz="2000" dirty="0"/>
          </a:p>
        </p:txBody>
      </p:sp>
      <p:sp>
        <p:nvSpPr>
          <p:cNvPr id="5" name="TextBox 4"/>
          <p:cNvSpPr txBox="1"/>
          <p:nvPr/>
        </p:nvSpPr>
        <p:spPr>
          <a:xfrm>
            <a:off x="208546" y="1235771"/>
            <a:ext cx="7404366" cy="5509200"/>
          </a:xfrm>
          <a:prstGeom prst="rect">
            <a:avLst/>
          </a:prstGeom>
          <a:solidFill>
            <a:schemeClr val="accent2">
              <a:lumMod val="40000"/>
              <a:lumOff val="60000"/>
            </a:schemeClr>
          </a:solidFill>
        </p:spPr>
        <p:txBody>
          <a:bodyPr wrap="square" rtlCol="1">
            <a:spAutoFit/>
          </a:bodyPr>
          <a:lstStyle/>
          <a:p>
            <a:pPr lvl="0" algn="l" rtl="0"/>
            <a:r>
              <a:rPr lang="en-US" sz="1600" dirty="0"/>
              <a:t>1.     insert(key, data)</a:t>
            </a:r>
          </a:p>
          <a:p>
            <a:pPr lvl="0" algn="l" rtl="0"/>
            <a:r>
              <a:rPr lang="en-US" sz="1600" dirty="0"/>
              <a:t>2.     </a:t>
            </a:r>
            <a:r>
              <a:rPr lang="en-US" sz="1600" dirty="0" err="1"/>
              <a:t>current</a:t>
            </a:r>
            <a:r>
              <a:rPr lang="en-US" sz="1600" dirty="0" err="1">
                <a:sym typeface="Wingdings"/>
              </a:rPr>
              <a:t></a:t>
            </a:r>
            <a:r>
              <a:rPr lang="en-US" sz="1600" dirty="0" err="1"/>
              <a:t>root</a:t>
            </a:r>
            <a:r>
              <a:rPr lang="en-US" sz="1600" dirty="0"/>
              <a:t>  ,done </a:t>
            </a:r>
            <a:r>
              <a:rPr lang="en-US" sz="1600" dirty="0">
                <a:sym typeface="Wingdings"/>
              </a:rPr>
              <a:t></a:t>
            </a:r>
            <a:r>
              <a:rPr lang="en-US" sz="1600" dirty="0"/>
              <a:t> false</a:t>
            </a:r>
          </a:p>
          <a:p>
            <a:pPr lvl="0" algn="l" rtl="0"/>
            <a:r>
              <a:rPr lang="en-US" sz="1600" dirty="0"/>
              <a:t>3.     while(!done){</a:t>
            </a:r>
          </a:p>
          <a:p>
            <a:pPr algn="l" rtl="0"/>
            <a:r>
              <a:rPr lang="en-US" sz="1600" dirty="0"/>
              <a:t>4.               if(</a:t>
            </a:r>
            <a:r>
              <a:rPr lang="en-US" sz="1600" dirty="0" err="1"/>
              <a:t>current.key</a:t>
            </a:r>
            <a:r>
              <a:rPr lang="en-US" sz="1600" dirty="0"/>
              <a:t> &lt; key){</a:t>
            </a:r>
          </a:p>
          <a:p>
            <a:pPr algn="l" rtl="0"/>
            <a:r>
              <a:rPr lang="en-US" sz="1600" dirty="0"/>
              <a:t>5.			if(</a:t>
            </a:r>
            <a:r>
              <a:rPr lang="en-US" sz="1600" dirty="0" err="1"/>
              <a:t>current.right</a:t>
            </a:r>
            <a:r>
              <a:rPr lang="en-US" sz="1600" dirty="0"/>
              <a:t> == null){</a:t>
            </a:r>
          </a:p>
          <a:p>
            <a:pPr algn="l" rtl="0"/>
            <a:r>
              <a:rPr lang="en-US" sz="1600" dirty="0"/>
              <a:t>6.				</a:t>
            </a:r>
            <a:r>
              <a:rPr lang="en-US" sz="1600" dirty="0" err="1"/>
              <a:t>current.right</a:t>
            </a:r>
            <a:r>
              <a:rPr lang="en-US" sz="1600" dirty="0"/>
              <a:t> = new node(</a:t>
            </a:r>
            <a:r>
              <a:rPr lang="en-US" sz="1600" dirty="0" err="1"/>
              <a:t>key,data</a:t>
            </a:r>
            <a:r>
              <a:rPr lang="en-US" sz="1600" dirty="0"/>
              <a:t>)</a:t>
            </a:r>
          </a:p>
          <a:p>
            <a:pPr algn="l" rtl="0"/>
            <a:r>
              <a:rPr lang="en-US" sz="1600" dirty="0"/>
              <a:t>7.				done = true</a:t>
            </a:r>
          </a:p>
          <a:p>
            <a:pPr algn="l" rtl="0"/>
            <a:r>
              <a:rPr lang="en-US" sz="1600" dirty="0"/>
              <a:t>8.			}</a:t>
            </a:r>
          </a:p>
          <a:p>
            <a:pPr algn="l" rtl="0"/>
            <a:r>
              <a:rPr lang="en-US" sz="1600" dirty="0"/>
              <a:t>9.			else{</a:t>
            </a:r>
          </a:p>
          <a:p>
            <a:pPr algn="l" rtl="0"/>
            <a:r>
              <a:rPr lang="en-US" sz="1600" dirty="0"/>
              <a:t>10.				current = </a:t>
            </a:r>
            <a:r>
              <a:rPr lang="en-US" sz="1600" dirty="0" err="1"/>
              <a:t>current.right</a:t>
            </a:r>
            <a:endParaRPr lang="en-US" sz="1600" dirty="0"/>
          </a:p>
          <a:p>
            <a:pPr algn="l" rtl="0"/>
            <a:r>
              <a:rPr lang="en-US" sz="1600" dirty="0"/>
              <a:t>11.			 }</a:t>
            </a:r>
          </a:p>
          <a:p>
            <a:pPr algn="l" rtl="0"/>
            <a:r>
              <a:rPr lang="en-US" sz="1600" dirty="0"/>
              <a:t>12.	                         }</a:t>
            </a:r>
          </a:p>
          <a:p>
            <a:pPr algn="l" rtl="0"/>
            <a:r>
              <a:rPr lang="en-US" sz="1600" dirty="0"/>
              <a:t>13.             else{</a:t>
            </a:r>
          </a:p>
          <a:p>
            <a:pPr algn="l" rtl="0"/>
            <a:r>
              <a:rPr lang="en-US" sz="1600" dirty="0"/>
              <a:t>14.			if(</a:t>
            </a:r>
            <a:r>
              <a:rPr lang="en-US" sz="1600" dirty="0" err="1"/>
              <a:t>current.left</a:t>
            </a:r>
            <a:r>
              <a:rPr lang="en-US" sz="1600" dirty="0"/>
              <a:t> == null){</a:t>
            </a:r>
          </a:p>
          <a:p>
            <a:pPr algn="l" rtl="0"/>
            <a:r>
              <a:rPr lang="en-US" sz="1600" dirty="0"/>
              <a:t>15.				</a:t>
            </a:r>
            <a:r>
              <a:rPr lang="en-US" sz="1600" dirty="0" err="1"/>
              <a:t>current.left</a:t>
            </a:r>
            <a:r>
              <a:rPr lang="en-US" sz="1600" dirty="0"/>
              <a:t> = new node(</a:t>
            </a:r>
            <a:r>
              <a:rPr lang="en-US" sz="1600" dirty="0" err="1"/>
              <a:t>key,data</a:t>
            </a:r>
            <a:r>
              <a:rPr lang="en-US" sz="1600" dirty="0"/>
              <a:t>)</a:t>
            </a:r>
          </a:p>
          <a:p>
            <a:pPr algn="l" rtl="0"/>
            <a:r>
              <a:rPr lang="en-US" sz="1600" dirty="0"/>
              <a:t>16.				done = true</a:t>
            </a:r>
          </a:p>
          <a:p>
            <a:pPr algn="l" rtl="0"/>
            <a:r>
              <a:rPr lang="en-US" sz="1600" dirty="0"/>
              <a:t>17.			}</a:t>
            </a:r>
          </a:p>
          <a:p>
            <a:pPr algn="l" rtl="0"/>
            <a:r>
              <a:rPr lang="en-US" sz="1600" dirty="0"/>
              <a:t>18.			else{</a:t>
            </a:r>
          </a:p>
          <a:p>
            <a:pPr algn="l" rtl="0"/>
            <a:r>
              <a:rPr lang="en-US" sz="1600" dirty="0"/>
              <a:t>19.				current = </a:t>
            </a:r>
            <a:r>
              <a:rPr lang="en-US" sz="1600" dirty="0" err="1"/>
              <a:t>current.left</a:t>
            </a:r>
            <a:endParaRPr lang="en-US" sz="1600" dirty="0"/>
          </a:p>
          <a:p>
            <a:pPr algn="l" rtl="0"/>
            <a:r>
              <a:rPr lang="en-US" sz="1600" dirty="0"/>
              <a:t>20.			}</a:t>
            </a:r>
          </a:p>
          <a:p>
            <a:pPr algn="l" rtl="0"/>
            <a:r>
              <a:rPr lang="en-US" sz="1600" dirty="0"/>
              <a:t>21.	}</a:t>
            </a:r>
          </a:p>
          <a:p>
            <a:pPr algn="l" rtl="0"/>
            <a:r>
              <a:rPr lang="en-US" sz="1600" dirty="0"/>
              <a:t>22.   }</a:t>
            </a:r>
          </a:p>
        </p:txBody>
      </p:sp>
    </p:spTree>
    <p:extLst>
      <p:ext uri="{BB962C8B-B14F-4D97-AF65-F5344CB8AC3E}">
        <p14:creationId xmlns:p14="http://schemas.microsoft.com/office/powerpoint/2010/main" val="558503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16971</TotalTime>
  <Words>3336</Words>
  <Application>Microsoft Macintosh PowerPoint</Application>
  <PresentationFormat>Widescreen</PresentationFormat>
  <Paragraphs>492</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Consolas</vt:lpstr>
      <vt:lpstr>Wingdings 2</vt:lpstr>
      <vt:lpstr>Quotable</vt:lpstr>
      <vt:lpstr>Operating System Practice session 5</vt:lpstr>
      <vt:lpstr>Threads</vt:lpstr>
      <vt:lpstr>שאלה 1</vt:lpstr>
      <vt:lpstr>פתרון 1.1</vt:lpstr>
      <vt:lpstr>שאלה 1</vt:lpstr>
      <vt:lpstr>TSL = Test Set &amp; Lock</vt:lpstr>
      <vt:lpstr>שאלה 1.2</vt:lpstr>
      <vt:lpstr>פתרון 1.2</vt:lpstr>
      <vt:lpstr>שאלה 1.3</vt:lpstr>
      <vt:lpstr>פתרון 1.3</vt:lpstr>
      <vt:lpstr>TSL</vt:lpstr>
      <vt:lpstr>Mutex</vt:lpstr>
      <vt:lpstr>שאלה 1.4</vt:lpstr>
      <vt:lpstr>פתרון 1.3</vt:lpstr>
      <vt:lpstr>שאלה 2 - בוחן 2016</vt:lpstr>
      <vt:lpstr>פתרון שאלה 2</vt:lpstr>
      <vt:lpstr>Semaphore </vt:lpstr>
      <vt:lpstr>שאלה 3 - 2012 ב'</vt:lpstr>
      <vt:lpstr>פתרון שאלה 3</vt:lpstr>
      <vt:lpstr>סעיף ב'</vt:lpstr>
      <vt:lpstr>סעיף ב' – פיתרון   </vt:lpstr>
      <vt:lpstr>סעיף ב' – פיתרון אופטימלי</vt:lpstr>
      <vt:lpstr>נגמר התרגול...    שאלות?</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Practice session 1</dc:title>
  <dc:creator>user</dc:creator>
  <cp:lastModifiedBy>Vitaly Dyadyuk</cp:lastModifiedBy>
  <cp:revision>278</cp:revision>
  <dcterms:created xsi:type="dcterms:W3CDTF">2017-03-22T14:00:41Z</dcterms:created>
  <dcterms:modified xsi:type="dcterms:W3CDTF">2020-04-27T18:40:42Z</dcterms:modified>
</cp:coreProperties>
</file>