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0"/>
  </p:notesMasterIdLst>
  <p:sldIdLst>
    <p:sldId id="256" r:id="rId2"/>
    <p:sldId id="300" r:id="rId3"/>
    <p:sldId id="301" r:id="rId4"/>
    <p:sldId id="306" r:id="rId5"/>
    <p:sldId id="307" r:id="rId6"/>
    <p:sldId id="313" r:id="rId7"/>
    <p:sldId id="314" r:id="rId8"/>
    <p:sldId id="315" r:id="rId9"/>
    <p:sldId id="317" r:id="rId10"/>
    <p:sldId id="318" r:id="rId11"/>
    <p:sldId id="319" r:id="rId12"/>
    <p:sldId id="320" r:id="rId13"/>
    <p:sldId id="322" r:id="rId14"/>
    <p:sldId id="321" r:id="rId15"/>
    <p:sldId id="316" r:id="rId16"/>
    <p:sldId id="323" r:id="rId17"/>
    <p:sldId id="327" r:id="rId18"/>
    <p:sldId id="326" r:id="rId19"/>
  </p:sldIdLst>
  <p:sldSz cx="9144000" cy="5715000" type="screen16x1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79" autoAdjust="0"/>
    <p:restoredTop sz="85885" autoAdjust="0"/>
  </p:normalViewPr>
  <p:slideViewPr>
    <p:cSldViewPr>
      <p:cViewPr varScale="1">
        <p:scale>
          <a:sx n="134" d="100"/>
          <a:sy n="134" d="100"/>
        </p:scale>
        <p:origin x="1944" y="176"/>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4433F0E-E777-4E59-9E32-E175B6E2DB5B}" type="datetimeFigureOut">
              <a:rPr lang="he-IL" smtClean="0"/>
              <a:t>י"ב.אייר.תש"ף</a:t>
            </a:fld>
            <a:endParaRPr lang="he-IL"/>
          </a:p>
        </p:txBody>
      </p:sp>
      <p:sp>
        <p:nvSpPr>
          <p:cNvPr id="4" name="מציין מיקום של תמונת שקופית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DA6A7A7-A596-4886-8851-D7A074031C2A}" type="slidenum">
              <a:rPr lang="he-IL" smtClean="0"/>
              <a:t>‹#›</a:t>
            </a:fld>
            <a:endParaRPr lang="he-IL"/>
          </a:p>
        </p:txBody>
      </p:sp>
    </p:spTree>
    <p:extLst>
      <p:ext uri="{BB962C8B-B14F-4D97-AF65-F5344CB8AC3E}">
        <p14:creationId xmlns:p14="http://schemas.microsoft.com/office/powerpoint/2010/main" val="332566848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2</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11</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12</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13</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14</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15</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16</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17</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18</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3</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4</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5</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6</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7</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8</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9</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t>10</a:t>
            </a:fld>
            <a:endParaRPr lang="he-IL"/>
          </a:p>
        </p:txBody>
      </p:sp>
    </p:spTree>
    <p:extLst>
      <p:ext uri="{BB962C8B-B14F-4D97-AF65-F5344CB8AC3E}">
        <p14:creationId xmlns:p14="http://schemas.microsoft.com/office/powerpoint/2010/main" val="2409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1775355"/>
            <a:ext cx="7772400" cy="1225021"/>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t>י"ב.אייר.תש"ף</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t>‹#›</a:t>
            </a:fld>
            <a:endParaRPr lang="he-IL"/>
          </a:p>
        </p:txBody>
      </p:sp>
    </p:spTree>
    <p:extLst>
      <p:ext uri="{BB962C8B-B14F-4D97-AF65-F5344CB8AC3E}">
        <p14:creationId xmlns:p14="http://schemas.microsoft.com/office/powerpoint/2010/main" val="348029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t>י"ב.אייר.תש"ף</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t>‹#›</a:t>
            </a:fld>
            <a:endParaRPr lang="he-IL"/>
          </a:p>
        </p:txBody>
      </p:sp>
    </p:spTree>
    <p:extLst>
      <p:ext uri="{BB962C8B-B14F-4D97-AF65-F5344CB8AC3E}">
        <p14:creationId xmlns:p14="http://schemas.microsoft.com/office/powerpoint/2010/main" val="303554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190500"/>
            <a:ext cx="2057400" cy="4064000"/>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190500"/>
            <a:ext cx="6019800" cy="40640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t>י"ב.אייר.תש"ף</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t>‹#›</a:t>
            </a:fld>
            <a:endParaRPr lang="he-IL"/>
          </a:p>
        </p:txBody>
      </p:sp>
    </p:spTree>
    <p:extLst>
      <p:ext uri="{BB962C8B-B14F-4D97-AF65-F5344CB8AC3E}">
        <p14:creationId xmlns:p14="http://schemas.microsoft.com/office/powerpoint/2010/main" val="25786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t>י"ב.אייר.תש"ף</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t>‹#›</a:t>
            </a:fld>
            <a:endParaRPr lang="he-IL"/>
          </a:p>
        </p:txBody>
      </p:sp>
    </p:spTree>
    <p:extLst>
      <p:ext uri="{BB962C8B-B14F-4D97-AF65-F5344CB8AC3E}">
        <p14:creationId xmlns:p14="http://schemas.microsoft.com/office/powerpoint/2010/main" val="128137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3672417"/>
            <a:ext cx="7772400" cy="1135063"/>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t>י"ב.אייר.תש"ף</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t>‹#›</a:t>
            </a:fld>
            <a:endParaRPr lang="he-IL"/>
          </a:p>
        </p:txBody>
      </p:sp>
    </p:spTree>
    <p:extLst>
      <p:ext uri="{BB962C8B-B14F-4D97-AF65-F5344CB8AC3E}">
        <p14:creationId xmlns:p14="http://schemas.microsoft.com/office/powerpoint/2010/main" val="8900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t>י"ב.אייר.תש"ף</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t>‹#›</a:t>
            </a:fld>
            <a:endParaRPr lang="he-IL"/>
          </a:p>
        </p:txBody>
      </p:sp>
    </p:spTree>
    <p:extLst>
      <p:ext uri="{BB962C8B-B14F-4D97-AF65-F5344CB8AC3E}">
        <p14:creationId xmlns:p14="http://schemas.microsoft.com/office/powerpoint/2010/main" val="237662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28865"/>
            <a:ext cx="8229600" cy="952500"/>
          </a:xfrm>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942BD1CF-6084-4B59-B29E-C828BF9B2B6C}" type="datetimeFigureOut">
              <a:rPr lang="he-IL" smtClean="0"/>
              <a:t>י"ב.אייר.תש"ף</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12FA9DCD-E9BC-4DE3-B084-8F74FEBBCB12}" type="slidenum">
              <a:rPr lang="he-IL" smtClean="0"/>
              <a:t>‹#›</a:t>
            </a:fld>
            <a:endParaRPr lang="he-IL"/>
          </a:p>
        </p:txBody>
      </p:sp>
    </p:spTree>
    <p:extLst>
      <p:ext uri="{BB962C8B-B14F-4D97-AF65-F5344CB8AC3E}">
        <p14:creationId xmlns:p14="http://schemas.microsoft.com/office/powerpoint/2010/main" val="86508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942BD1CF-6084-4B59-B29E-C828BF9B2B6C}" type="datetimeFigureOut">
              <a:rPr lang="he-IL" smtClean="0"/>
              <a:t>י"ב.אייר.תש"ף</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12FA9DCD-E9BC-4DE3-B084-8F74FEBBCB12}" type="slidenum">
              <a:rPr lang="he-IL" smtClean="0"/>
              <a:t>‹#›</a:t>
            </a:fld>
            <a:endParaRPr lang="he-IL"/>
          </a:p>
        </p:txBody>
      </p:sp>
    </p:spTree>
    <p:extLst>
      <p:ext uri="{BB962C8B-B14F-4D97-AF65-F5344CB8AC3E}">
        <p14:creationId xmlns:p14="http://schemas.microsoft.com/office/powerpoint/2010/main" val="1536473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942BD1CF-6084-4B59-B29E-C828BF9B2B6C}" type="datetimeFigureOut">
              <a:rPr lang="he-IL" smtClean="0"/>
              <a:t>י"ב.אייר.תש"ף</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12FA9DCD-E9BC-4DE3-B084-8F74FEBBCB12}" type="slidenum">
              <a:rPr lang="he-IL" smtClean="0"/>
              <a:t>‹#›</a:t>
            </a:fld>
            <a:endParaRPr lang="he-IL"/>
          </a:p>
        </p:txBody>
      </p:sp>
    </p:spTree>
    <p:extLst>
      <p:ext uri="{BB962C8B-B14F-4D97-AF65-F5344CB8AC3E}">
        <p14:creationId xmlns:p14="http://schemas.microsoft.com/office/powerpoint/2010/main" val="374058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1" y="227542"/>
            <a:ext cx="3008313" cy="968375"/>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t>י"ב.אייר.תש"ף</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t>‹#›</a:t>
            </a:fld>
            <a:endParaRPr lang="he-IL"/>
          </a:p>
        </p:txBody>
      </p:sp>
    </p:spTree>
    <p:extLst>
      <p:ext uri="{BB962C8B-B14F-4D97-AF65-F5344CB8AC3E}">
        <p14:creationId xmlns:p14="http://schemas.microsoft.com/office/powerpoint/2010/main" val="388934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000500"/>
            <a:ext cx="5486400" cy="472282"/>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t>י"ב.אייר.תש"ף</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t>‹#›</a:t>
            </a:fld>
            <a:endParaRPr lang="he-IL"/>
          </a:p>
        </p:txBody>
      </p:sp>
    </p:spTree>
    <p:extLst>
      <p:ext uri="{BB962C8B-B14F-4D97-AF65-F5344CB8AC3E}">
        <p14:creationId xmlns:p14="http://schemas.microsoft.com/office/powerpoint/2010/main" val="110092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28865"/>
            <a:ext cx="8229600" cy="9525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333500"/>
            <a:ext cx="8229600" cy="3771636"/>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5296959"/>
            <a:ext cx="2133600" cy="304271"/>
          </a:xfrm>
          <a:prstGeom prst="rect">
            <a:avLst/>
          </a:prstGeom>
        </p:spPr>
        <p:txBody>
          <a:bodyPr vert="horz" lIns="91440" tIns="45720" rIns="91440" bIns="45720" rtlCol="1" anchor="ctr"/>
          <a:lstStyle>
            <a:lvl1pPr algn="r">
              <a:defRPr sz="1200">
                <a:solidFill>
                  <a:schemeClr val="tx1">
                    <a:tint val="75000"/>
                  </a:schemeClr>
                </a:solidFill>
              </a:defRPr>
            </a:lvl1pPr>
          </a:lstStyle>
          <a:p>
            <a:fld id="{942BD1CF-6084-4B59-B29E-C828BF9B2B6C}" type="datetimeFigureOut">
              <a:rPr lang="he-IL" smtClean="0"/>
              <a:t>י"ב.אייר.תש"ף</a:t>
            </a:fld>
            <a:endParaRPr lang="he-IL"/>
          </a:p>
        </p:txBody>
      </p:sp>
      <p:sp>
        <p:nvSpPr>
          <p:cNvPr id="5" name="מציין מיקום של כותרת תחתונה 4"/>
          <p:cNvSpPr>
            <a:spLocks noGrp="1"/>
          </p:cNvSpPr>
          <p:nvPr>
            <p:ph type="ftr" sz="quarter" idx="3"/>
          </p:nvPr>
        </p:nvSpPr>
        <p:spPr>
          <a:xfrm>
            <a:off x="3124200" y="5296959"/>
            <a:ext cx="2895600" cy="304271"/>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5296959"/>
            <a:ext cx="2133600" cy="304271"/>
          </a:xfrm>
          <a:prstGeom prst="rect">
            <a:avLst/>
          </a:prstGeom>
        </p:spPr>
        <p:txBody>
          <a:bodyPr vert="horz" lIns="91440" tIns="45720" rIns="91440" bIns="45720" rtlCol="1" anchor="ctr"/>
          <a:lstStyle>
            <a:lvl1pPr algn="l">
              <a:defRPr sz="1200">
                <a:solidFill>
                  <a:schemeClr val="tx1">
                    <a:tint val="75000"/>
                  </a:schemeClr>
                </a:solidFill>
              </a:defRPr>
            </a:lvl1pPr>
          </a:lstStyle>
          <a:p>
            <a:fld id="{12FA9DCD-E9BC-4DE3-B084-8F74FEBBCB12}" type="slidenum">
              <a:rPr lang="he-IL" smtClean="0"/>
              <a:t>‹#›</a:t>
            </a:fld>
            <a:endParaRPr lang="he-IL"/>
          </a:p>
        </p:txBody>
      </p:sp>
    </p:spTree>
    <p:extLst>
      <p:ext uri="{BB962C8B-B14F-4D97-AF65-F5344CB8AC3E}">
        <p14:creationId xmlns:p14="http://schemas.microsoft.com/office/powerpoint/2010/main" val="174888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0" y="889000"/>
            <a:ext cx="9144000" cy="1714500"/>
          </a:xfrm>
          <a:solidFill>
            <a:schemeClr val="bg1">
              <a:lumMod val="85000"/>
            </a:schemeClr>
          </a:solidFill>
        </p:spPr>
        <p:txBody>
          <a:bodyPr>
            <a:normAutofit/>
          </a:bodyPr>
          <a:lstStyle/>
          <a:p>
            <a:r>
              <a:rPr lang="en-US" dirty="0">
                <a:solidFill>
                  <a:srgbClr val="C00000"/>
                </a:solidFill>
              </a:rPr>
              <a:t>Introduction to Operating Systems</a:t>
            </a:r>
            <a:br>
              <a:rPr lang="en-US" dirty="0">
                <a:solidFill>
                  <a:srgbClr val="C00000"/>
                </a:solidFill>
              </a:rPr>
            </a:br>
            <a:endParaRPr lang="he-IL" dirty="0">
              <a:solidFill>
                <a:srgbClr val="C00000"/>
              </a:solidFill>
            </a:endParaRPr>
          </a:p>
        </p:txBody>
      </p:sp>
      <p:sp>
        <p:nvSpPr>
          <p:cNvPr id="3" name="כותרת משנה 2"/>
          <p:cNvSpPr>
            <a:spLocks noGrp="1"/>
          </p:cNvSpPr>
          <p:nvPr>
            <p:ph type="subTitle" idx="1"/>
          </p:nvPr>
        </p:nvSpPr>
        <p:spPr>
          <a:xfrm>
            <a:off x="0" y="3042213"/>
            <a:ext cx="9144000" cy="513788"/>
          </a:xfrm>
          <a:solidFill>
            <a:schemeClr val="bg1">
              <a:lumMod val="85000"/>
            </a:schemeClr>
          </a:solidFill>
        </p:spPr>
        <p:txBody>
          <a:bodyPr>
            <a:normAutofit fontScale="92500" lnSpcReduction="10000"/>
          </a:bodyPr>
          <a:lstStyle/>
          <a:p>
            <a:pPr rtl="0"/>
            <a:r>
              <a:rPr lang="en-US" dirty="0">
                <a:solidFill>
                  <a:schemeClr val="tx1"/>
                </a:solidFill>
              </a:rPr>
              <a:t>Practical Session 6 – Deadlocks</a:t>
            </a:r>
          </a:p>
        </p:txBody>
      </p:sp>
      <p:pic>
        <p:nvPicPr>
          <p:cNvPr id="6" name="תמונה 5" descr="http://in.bgu.ac.il/engn/NewsIcons/BGUlogo.png"/>
          <p:cNvPicPr/>
          <p:nvPr/>
        </p:nvPicPr>
        <p:blipFill>
          <a:blip r:embed="rId2" cstate="print">
            <a:lum bright="18000"/>
          </a:blip>
          <a:srcRect/>
          <a:stretch>
            <a:fillRect/>
          </a:stretch>
        </p:blipFill>
        <p:spPr bwMode="auto">
          <a:xfrm>
            <a:off x="4073810" y="4175816"/>
            <a:ext cx="996380" cy="1066800"/>
          </a:xfrm>
          <a:prstGeom prst="rect">
            <a:avLst/>
          </a:prstGeom>
          <a:noFill/>
          <a:ln w="9525">
            <a:noFill/>
            <a:miter lim="800000"/>
            <a:headEnd/>
            <a:tailEnd/>
          </a:ln>
        </p:spPr>
      </p:pic>
      <p:sp>
        <p:nvSpPr>
          <p:cNvPr id="7" name="כותרת 1"/>
          <p:cNvSpPr txBox="1">
            <a:spLocks/>
          </p:cNvSpPr>
          <p:nvPr/>
        </p:nvSpPr>
        <p:spPr bwMode="auto">
          <a:xfrm>
            <a:off x="179512" y="5231730"/>
            <a:ext cx="8784976" cy="38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1400" i="1" dirty="0"/>
              <a:t>Ben-Gurion University of the Negev</a:t>
            </a:r>
            <a:br>
              <a:rPr lang="en-US" sz="1400" i="1" dirty="0"/>
            </a:br>
            <a:endParaRPr lang="en-US" sz="1600" i="1" dirty="0"/>
          </a:p>
        </p:txBody>
      </p:sp>
    </p:spTree>
    <p:extLst>
      <p:ext uri="{BB962C8B-B14F-4D97-AF65-F5344CB8AC3E}">
        <p14:creationId xmlns:p14="http://schemas.microsoft.com/office/powerpoint/2010/main" val="181958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a:t>
            </a:r>
            <a:r>
              <a:rPr lang="he-IL" sz="3600" dirty="0">
                <a:solidFill>
                  <a:srgbClr val="C00000"/>
                </a:solidFill>
              </a:rPr>
              <a:t>1</a:t>
            </a:r>
            <a:r>
              <a:rPr lang="en-US" sz="3600" dirty="0">
                <a:solidFill>
                  <a:srgbClr val="C00000"/>
                </a:solidFill>
              </a:rPr>
              <a:t> – Solution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lnSpcReduction="20000"/>
          </a:bodyPr>
          <a:lstStyle/>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endParaRPr lang="en-US" sz="2400" dirty="0">
              <a:solidFill>
                <a:srgbClr val="C00000"/>
              </a:solidFill>
            </a:endParaRPr>
          </a:p>
        </p:txBody>
      </p:sp>
      <p:graphicFrame>
        <p:nvGraphicFramePr>
          <p:cNvPr id="6" name="Group 130"/>
          <p:cNvGraphicFramePr>
            <a:graphicFrameLocks/>
          </p:cNvGraphicFramePr>
          <p:nvPr>
            <p:extLst>
              <p:ext uri="{D42A27DB-BD31-4B8C-83A1-F6EECF244321}">
                <p14:modId xmlns:p14="http://schemas.microsoft.com/office/powerpoint/2010/main" val="4008237434"/>
              </p:ext>
            </p:extLst>
          </p:nvPr>
        </p:nvGraphicFramePr>
        <p:xfrm>
          <a:off x="3851920" y="1921396"/>
          <a:ext cx="5011738" cy="2360613"/>
        </p:xfrm>
        <a:graphic>
          <a:graphicData uri="http://schemas.openxmlformats.org/drawingml/2006/table">
            <a:tbl>
              <a:tblPr/>
              <a:tblGrid>
                <a:gridCol w="749300">
                  <a:extLst>
                    <a:ext uri="{9D8B030D-6E8A-4147-A177-3AD203B41FA5}">
                      <a16:colId xmlns:a16="http://schemas.microsoft.com/office/drawing/2014/main" val="20000"/>
                    </a:ext>
                  </a:extLst>
                </a:gridCol>
                <a:gridCol w="531812">
                  <a:extLst>
                    <a:ext uri="{9D8B030D-6E8A-4147-A177-3AD203B41FA5}">
                      <a16:colId xmlns:a16="http://schemas.microsoft.com/office/drawing/2014/main" val="20001"/>
                    </a:ext>
                  </a:extLst>
                </a:gridCol>
                <a:gridCol w="531813">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1813">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current allocation</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still needs</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mj-lt"/>
                          <a:cs typeface="Times New Roman" pitchFamily="18" charset="0"/>
                        </a:rPr>
                        <a:t>Process</a:t>
                      </a: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6</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7" name="Group 128"/>
          <p:cNvGraphicFramePr>
            <a:graphicFrameLocks noGrp="1"/>
          </p:cNvGraphicFramePr>
          <p:nvPr>
            <p:extLst>
              <p:ext uri="{D42A27DB-BD31-4B8C-83A1-F6EECF244321}">
                <p14:modId xmlns:p14="http://schemas.microsoft.com/office/powerpoint/2010/main" val="1146208075"/>
              </p:ext>
            </p:extLst>
          </p:nvPr>
        </p:nvGraphicFramePr>
        <p:xfrm>
          <a:off x="1115616" y="913284"/>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 name="Group 128"/>
          <p:cNvGraphicFramePr>
            <a:graphicFrameLocks noGrp="1"/>
          </p:cNvGraphicFramePr>
          <p:nvPr>
            <p:extLst>
              <p:ext uri="{D42A27DB-BD31-4B8C-83A1-F6EECF244321}">
                <p14:modId xmlns:p14="http://schemas.microsoft.com/office/powerpoint/2010/main" val="3458203744"/>
              </p:ext>
            </p:extLst>
          </p:nvPr>
        </p:nvGraphicFramePr>
        <p:xfrm>
          <a:off x="1115616" y="1690970"/>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 name="Group 128"/>
          <p:cNvGraphicFramePr>
            <a:graphicFrameLocks noGrp="1"/>
          </p:cNvGraphicFramePr>
          <p:nvPr>
            <p:extLst>
              <p:ext uri="{D42A27DB-BD31-4B8C-83A1-F6EECF244321}">
                <p14:modId xmlns:p14="http://schemas.microsoft.com/office/powerpoint/2010/main" val="3959963628"/>
              </p:ext>
            </p:extLst>
          </p:nvPr>
        </p:nvGraphicFramePr>
        <p:xfrm>
          <a:off x="1115616" y="2468656"/>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128"/>
          <p:cNvGraphicFramePr>
            <a:graphicFrameLocks noGrp="1"/>
          </p:cNvGraphicFramePr>
          <p:nvPr>
            <p:extLst>
              <p:ext uri="{D42A27DB-BD31-4B8C-83A1-F6EECF244321}">
                <p14:modId xmlns:p14="http://schemas.microsoft.com/office/powerpoint/2010/main" val="2663859249"/>
              </p:ext>
            </p:extLst>
          </p:nvPr>
        </p:nvGraphicFramePr>
        <p:xfrm>
          <a:off x="1115616" y="3246342"/>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9</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 name="Group 128"/>
          <p:cNvGraphicFramePr>
            <a:graphicFrameLocks noGrp="1"/>
          </p:cNvGraphicFramePr>
          <p:nvPr>
            <p:extLst>
              <p:ext uri="{D42A27DB-BD31-4B8C-83A1-F6EECF244321}">
                <p14:modId xmlns:p14="http://schemas.microsoft.com/office/powerpoint/2010/main" val="19841186"/>
              </p:ext>
            </p:extLst>
          </p:nvPr>
        </p:nvGraphicFramePr>
        <p:xfrm>
          <a:off x="1115616" y="4024028"/>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9</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2" name="Group 128"/>
          <p:cNvGraphicFramePr>
            <a:graphicFrameLocks noGrp="1"/>
          </p:cNvGraphicFramePr>
          <p:nvPr>
            <p:extLst>
              <p:ext uri="{D42A27DB-BD31-4B8C-83A1-F6EECF244321}">
                <p14:modId xmlns:p14="http://schemas.microsoft.com/office/powerpoint/2010/main" val="895726977"/>
              </p:ext>
            </p:extLst>
          </p:nvPr>
        </p:nvGraphicFramePr>
        <p:xfrm>
          <a:off x="1115616" y="4801716"/>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מלבן 12"/>
          <p:cNvSpPr/>
          <p:nvPr/>
        </p:nvSpPr>
        <p:spPr>
          <a:xfrm>
            <a:off x="3851920" y="260794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מלבן 13"/>
          <p:cNvSpPr/>
          <p:nvPr/>
        </p:nvSpPr>
        <p:spPr>
          <a:xfrm>
            <a:off x="3851920" y="294036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14"/>
          <p:cNvSpPr/>
          <p:nvPr/>
        </p:nvSpPr>
        <p:spPr>
          <a:xfrm>
            <a:off x="3851920" y="327278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15"/>
          <p:cNvSpPr/>
          <p:nvPr/>
        </p:nvSpPr>
        <p:spPr>
          <a:xfrm>
            <a:off x="3851920" y="360520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16"/>
          <p:cNvSpPr/>
          <p:nvPr/>
        </p:nvSpPr>
        <p:spPr>
          <a:xfrm>
            <a:off x="3851920" y="393762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מלבן 17"/>
          <p:cNvSpPr/>
          <p:nvPr/>
        </p:nvSpPr>
        <p:spPr>
          <a:xfrm>
            <a:off x="1115616" y="913284"/>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מלבן 18"/>
          <p:cNvSpPr/>
          <p:nvPr/>
        </p:nvSpPr>
        <p:spPr>
          <a:xfrm>
            <a:off x="1115616" y="1705372"/>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מלבן 19"/>
          <p:cNvSpPr/>
          <p:nvPr/>
        </p:nvSpPr>
        <p:spPr>
          <a:xfrm>
            <a:off x="1115616" y="2497460"/>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מלבן 20"/>
          <p:cNvSpPr/>
          <p:nvPr/>
        </p:nvSpPr>
        <p:spPr>
          <a:xfrm>
            <a:off x="1115616" y="3217540"/>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מלבן 21"/>
          <p:cNvSpPr/>
          <p:nvPr/>
        </p:nvSpPr>
        <p:spPr>
          <a:xfrm>
            <a:off x="1115616" y="4009628"/>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מלבן מעוגל 23"/>
          <p:cNvSpPr/>
          <p:nvPr/>
        </p:nvSpPr>
        <p:spPr>
          <a:xfrm>
            <a:off x="3563888" y="4801716"/>
            <a:ext cx="3600400" cy="576064"/>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600" dirty="0">
                <a:solidFill>
                  <a:schemeClr val="tx1"/>
                </a:solidFill>
                <a:latin typeface="Courier New" pitchFamily="49" charset="0"/>
                <a:cs typeface="Courier New" pitchFamily="49" charset="0"/>
              </a:rPr>
              <a:t>This is the total amount of resources of the system.</a:t>
            </a:r>
            <a:endParaRPr lang="he-IL" sz="160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09639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bg/>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a:t>
            </a:r>
            <a:r>
              <a:rPr lang="he-IL" sz="3600" dirty="0">
                <a:solidFill>
                  <a:srgbClr val="C00000"/>
                </a:solidFill>
              </a:rPr>
              <a:t>1</a:t>
            </a:r>
            <a:r>
              <a:rPr lang="en-US" sz="3600" dirty="0">
                <a:solidFill>
                  <a:srgbClr val="C00000"/>
                </a:solidFill>
              </a:rPr>
              <a:t> – Solution</a:t>
            </a:r>
            <a:endParaRPr lang="he-IL" sz="3600" dirty="0">
              <a:solidFill>
                <a:srgbClr val="C00000"/>
              </a:solidFill>
            </a:endParaRPr>
          </a:p>
        </p:txBody>
      </p:sp>
      <mc:AlternateContent xmlns:mc="http://schemas.openxmlformats.org/markup-compatibility/2006" xmlns:a14="http://schemas.microsoft.com/office/drawing/2010/main">
        <mc:Choice Requires="a14">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rgbClr val="C00000"/>
                    </a:solidFill>
                  </a:rPr>
                  <a:t>If a request from </a:t>
                </a:r>
                <a14:m>
                  <m:oMath xmlns:m="http://schemas.openxmlformats.org/officeDocument/2006/math">
                    <m:r>
                      <a:rPr lang="en-US" sz="2800" i="1" dirty="0" smtClean="0">
                        <a:solidFill>
                          <a:srgbClr val="C00000"/>
                        </a:solidFill>
                        <a:latin typeface="Cambria Math"/>
                      </a:rPr>
                      <m:t>𝑃</m:t>
                    </m:r>
                    <m:r>
                      <a:rPr lang="en-US" sz="2800" i="1" baseline="-25000" dirty="0" smtClean="0">
                        <a:solidFill>
                          <a:srgbClr val="C00000"/>
                        </a:solidFill>
                        <a:latin typeface="Cambria Math"/>
                      </a:rPr>
                      <m:t>3</m:t>
                    </m:r>
                  </m:oMath>
                </a14:m>
                <a:r>
                  <a:rPr lang="en-US" sz="2800" dirty="0">
                    <a:solidFill>
                      <a:srgbClr val="C00000"/>
                    </a:solidFill>
                  </a:rPr>
                  <a:t> arrives for (0, 1, 0, 0), can that request be safely granted immediately? In what state (deadlocked, safe, unsafe) would immediately granting the whole request leave the system? Which processes, if any, are or may become deadlocked if this whole request is granted immediately?</a:t>
                </a:r>
              </a:p>
              <a:p>
                <a:pPr marL="457200" indent="-457200" algn="l" rtl="0">
                  <a:buFont typeface="Arial" pitchFamily="34" charset="0"/>
                  <a:buChar char="•"/>
                </a:pPr>
                <a:endParaRPr lang="en-US" sz="2400" dirty="0">
                  <a:solidFill>
                    <a:srgbClr val="C00000"/>
                  </a:solidFill>
                </a:endParaRPr>
              </a:p>
            </p:txBody>
          </p:sp>
        </mc:Choice>
        <mc:Fallback xmlns="">
          <p:sp>
            <p:nvSpPr>
              <p:cNvPr id="3" name="כותרת משנה 2"/>
              <p:cNvSpPr>
                <a:spLocks noGrp="1" noRot="1" noChangeAspect="1" noMove="1" noResize="1" noEditPoints="1" noAdjustHandles="1" noChangeArrowheads="1" noChangeShapeType="1" noTextEdit="1"/>
              </p:cNvSpPr>
              <p:nvPr>
                <p:ph type="subTitle" idx="1"/>
              </p:nvPr>
            </p:nvSpPr>
            <p:spPr>
              <a:xfrm>
                <a:off x="107504" y="841276"/>
                <a:ext cx="8928992" cy="4752528"/>
              </a:xfrm>
              <a:blipFill rotWithShape="1">
                <a:blip r:embed="rId3"/>
                <a:stretch>
                  <a:fillRect l="-1230" t="-1154" r="-1366"/>
                </a:stretch>
              </a:blipFill>
            </p:spPr>
            <p:txBody>
              <a:bodyPr/>
              <a:lstStyle/>
              <a:p>
                <a:r>
                  <a:rPr lang="he-IL">
                    <a:noFill/>
                  </a:rPr>
                  <a:t> </a:t>
                </a:r>
              </a:p>
            </p:txBody>
          </p:sp>
        </mc:Fallback>
      </mc:AlternateContent>
    </p:spTree>
    <p:extLst>
      <p:ext uri="{BB962C8B-B14F-4D97-AF65-F5344CB8AC3E}">
        <p14:creationId xmlns:p14="http://schemas.microsoft.com/office/powerpoint/2010/main" val="50314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a:t>
            </a:r>
            <a:r>
              <a:rPr lang="he-IL" sz="3600" dirty="0">
                <a:solidFill>
                  <a:srgbClr val="C00000"/>
                </a:solidFill>
              </a:rPr>
              <a:t>1</a:t>
            </a:r>
            <a:r>
              <a:rPr lang="en-US" sz="3600" dirty="0">
                <a:solidFill>
                  <a:srgbClr val="C00000"/>
                </a:solidFill>
              </a:rPr>
              <a:t> – Solution</a:t>
            </a:r>
            <a:endParaRPr lang="he-IL" sz="3600" dirty="0">
              <a:solidFill>
                <a:srgbClr val="C00000"/>
              </a:solidFill>
            </a:endParaRPr>
          </a:p>
        </p:txBody>
      </p:sp>
      <mc:AlternateContent xmlns:mc="http://schemas.openxmlformats.org/markup-compatibility/2006" xmlns:a14="http://schemas.microsoft.com/office/drawing/2010/main">
        <mc:Choice Requires="a14">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Let’s see what may happen if the request of </a:t>
                </a:r>
                <a14:m>
                  <m:oMath xmlns:m="http://schemas.openxmlformats.org/officeDocument/2006/math">
                    <m:r>
                      <a:rPr lang="en-US" sz="2800" i="1" dirty="0" smtClean="0">
                        <a:solidFill>
                          <a:schemeClr val="tx1"/>
                        </a:solidFill>
                        <a:latin typeface="Cambria Math"/>
                      </a:rPr>
                      <m:t>𝑃</m:t>
                    </m:r>
                    <m:r>
                      <a:rPr lang="en-US" sz="2800" i="1" baseline="-25000" dirty="0" smtClean="0">
                        <a:solidFill>
                          <a:schemeClr val="tx1"/>
                        </a:solidFill>
                        <a:latin typeface="Cambria Math"/>
                      </a:rPr>
                      <m:t>3</m:t>
                    </m:r>
                    <m:r>
                      <a:rPr lang="en-US" sz="2800" i="1" dirty="0" smtClean="0">
                        <a:solidFill>
                          <a:schemeClr val="tx1"/>
                        </a:solidFill>
                        <a:latin typeface="Cambria Math"/>
                      </a:rPr>
                      <m:t> </m:t>
                    </m:r>
                  </m:oMath>
                </a14:m>
                <a:r>
                  <a:rPr lang="en-US" sz="2800" dirty="0">
                    <a:solidFill>
                      <a:schemeClr val="tx1"/>
                    </a:solidFill>
                  </a:rPr>
                  <a:t>would grant immediately:</a:t>
                </a:r>
              </a:p>
              <a:p>
                <a:pPr marL="457200" indent="-457200" algn="l" rtl="0">
                  <a:buFont typeface="Arial" pitchFamily="34" charset="0"/>
                  <a:buChar char="•"/>
                </a:pPr>
                <a:r>
                  <a:rPr lang="en-US" sz="2800" dirty="0">
                    <a:solidFill>
                      <a:schemeClr val="tx1"/>
                    </a:solidFill>
                  </a:rPr>
                  <a:t>A=</a:t>
                </a:r>
                <a:endParaRPr lang="en-US" sz="2400" dirty="0">
                  <a:solidFill>
                    <a:srgbClr val="C00000"/>
                  </a:solidFill>
                </a:endParaRPr>
              </a:p>
            </p:txBody>
          </p:sp>
        </mc:Choice>
        <mc:Fallback xmlns="">
          <p:sp>
            <p:nvSpPr>
              <p:cNvPr id="3" name="כותרת משנה 2"/>
              <p:cNvSpPr>
                <a:spLocks noGrp="1" noRot="1" noChangeAspect="1" noMove="1" noResize="1" noEditPoints="1" noAdjustHandles="1" noChangeArrowheads="1" noChangeShapeType="1" noTextEdit="1"/>
              </p:cNvSpPr>
              <p:nvPr>
                <p:ph type="subTitle" idx="1"/>
              </p:nvPr>
            </p:nvSpPr>
            <p:spPr>
              <a:xfrm>
                <a:off x="107504" y="841276"/>
                <a:ext cx="8928992" cy="4752528"/>
              </a:xfrm>
              <a:blipFill rotWithShape="1">
                <a:blip r:embed="rId3"/>
                <a:stretch>
                  <a:fillRect l="-1230" t="-1154"/>
                </a:stretch>
              </a:blipFill>
            </p:spPr>
            <p:txBody>
              <a:bodyPr/>
              <a:lstStyle/>
              <a:p>
                <a:r>
                  <a:rPr lang="he-IL">
                    <a:noFill/>
                  </a:rPr>
                  <a:t> </a:t>
                </a:r>
              </a:p>
            </p:txBody>
          </p:sp>
        </mc:Fallback>
      </mc:AlternateContent>
      <p:graphicFrame>
        <p:nvGraphicFramePr>
          <p:cNvPr id="4" name="Group 130"/>
          <p:cNvGraphicFramePr>
            <a:graphicFrameLocks/>
          </p:cNvGraphicFramePr>
          <p:nvPr>
            <p:extLst>
              <p:ext uri="{D42A27DB-BD31-4B8C-83A1-F6EECF244321}">
                <p14:modId xmlns:p14="http://schemas.microsoft.com/office/powerpoint/2010/main" val="1047901543"/>
              </p:ext>
            </p:extLst>
          </p:nvPr>
        </p:nvGraphicFramePr>
        <p:xfrm>
          <a:off x="1187624" y="2585119"/>
          <a:ext cx="7143750" cy="2360613"/>
        </p:xfrm>
        <a:graphic>
          <a:graphicData uri="http://schemas.openxmlformats.org/drawingml/2006/table">
            <a:tbl>
              <a:tblPr/>
              <a:tblGrid>
                <a:gridCol w="749300">
                  <a:extLst>
                    <a:ext uri="{9D8B030D-6E8A-4147-A177-3AD203B41FA5}">
                      <a16:colId xmlns:a16="http://schemas.microsoft.com/office/drawing/2014/main" val="20000"/>
                    </a:ext>
                  </a:extLst>
                </a:gridCol>
                <a:gridCol w="531812">
                  <a:extLst>
                    <a:ext uri="{9D8B030D-6E8A-4147-A177-3AD203B41FA5}">
                      <a16:colId xmlns:a16="http://schemas.microsoft.com/office/drawing/2014/main" val="20001"/>
                    </a:ext>
                  </a:extLst>
                </a:gridCol>
                <a:gridCol w="531813">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1812">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1813">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current allocation</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max demand</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still needs</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mj-lt"/>
                          <a:cs typeface="Times New Roman" pitchFamily="18" charset="0"/>
                        </a:rPr>
                        <a:t>Process</a:t>
                      </a: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6</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bg1"/>
                          </a:solidFill>
                          <a:effectLst/>
                          <a:latin typeface="+mj-lt"/>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5" name="Group 128"/>
          <p:cNvGraphicFramePr>
            <a:graphicFrameLocks noGrp="1"/>
          </p:cNvGraphicFramePr>
          <p:nvPr>
            <p:extLst>
              <p:ext uri="{D42A27DB-BD31-4B8C-83A1-F6EECF244321}">
                <p14:modId xmlns:p14="http://schemas.microsoft.com/office/powerpoint/2010/main" val="3627570537"/>
              </p:ext>
            </p:extLst>
          </p:nvPr>
        </p:nvGraphicFramePr>
        <p:xfrm>
          <a:off x="1187624" y="1849388"/>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bg1"/>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39446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a:t>
            </a:r>
            <a:r>
              <a:rPr lang="he-IL" sz="3600" dirty="0">
                <a:solidFill>
                  <a:srgbClr val="C00000"/>
                </a:solidFill>
              </a:rPr>
              <a:t>1</a:t>
            </a:r>
            <a:r>
              <a:rPr lang="en-US" sz="3600" dirty="0">
                <a:solidFill>
                  <a:srgbClr val="C00000"/>
                </a:solidFill>
              </a:rPr>
              <a:t> – Solution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lnSpcReduction="20000"/>
          </a:bodyPr>
          <a:lstStyle/>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bg1"/>
                </a:solidFill>
              </a:rPr>
              <a:t>A=</a:t>
            </a:r>
          </a:p>
          <a:p>
            <a:pPr marL="457200" indent="-457200" algn="l" rtl="0">
              <a:buFont typeface="Arial" pitchFamily="34" charset="0"/>
              <a:buChar char="•"/>
            </a:pPr>
            <a:endParaRPr lang="en-US" sz="2800" dirty="0">
              <a:solidFill>
                <a:schemeClr val="bg1"/>
              </a:solidFill>
            </a:endParaRPr>
          </a:p>
          <a:p>
            <a:pPr marL="457200" indent="-457200" algn="l" rtl="0">
              <a:buFont typeface="Arial" pitchFamily="34" charset="0"/>
              <a:buChar char="•"/>
            </a:pPr>
            <a:r>
              <a:rPr lang="en-US" sz="2800" dirty="0">
                <a:solidFill>
                  <a:schemeClr val="bg1"/>
                </a:solidFill>
              </a:rPr>
              <a:t>A=</a:t>
            </a:r>
            <a:endParaRPr lang="en-US" sz="2400" dirty="0">
              <a:solidFill>
                <a:schemeClr val="bg1"/>
              </a:solidFill>
            </a:endParaRPr>
          </a:p>
        </p:txBody>
      </p:sp>
      <p:graphicFrame>
        <p:nvGraphicFramePr>
          <p:cNvPr id="6" name="Group 130"/>
          <p:cNvGraphicFramePr>
            <a:graphicFrameLocks/>
          </p:cNvGraphicFramePr>
          <p:nvPr>
            <p:extLst>
              <p:ext uri="{D42A27DB-BD31-4B8C-83A1-F6EECF244321}">
                <p14:modId xmlns:p14="http://schemas.microsoft.com/office/powerpoint/2010/main" val="4041181464"/>
              </p:ext>
            </p:extLst>
          </p:nvPr>
        </p:nvGraphicFramePr>
        <p:xfrm>
          <a:off x="3851920" y="1921396"/>
          <a:ext cx="5011738" cy="2360613"/>
        </p:xfrm>
        <a:graphic>
          <a:graphicData uri="http://schemas.openxmlformats.org/drawingml/2006/table">
            <a:tbl>
              <a:tblPr/>
              <a:tblGrid>
                <a:gridCol w="749300">
                  <a:extLst>
                    <a:ext uri="{9D8B030D-6E8A-4147-A177-3AD203B41FA5}">
                      <a16:colId xmlns:a16="http://schemas.microsoft.com/office/drawing/2014/main" val="20000"/>
                    </a:ext>
                  </a:extLst>
                </a:gridCol>
                <a:gridCol w="531812">
                  <a:extLst>
                    <a:ext uri="{9D8B030D-6E8A-4147-A177-3AD203B41FA5}">
                      <a16:colId xmlns:a16="http://schemas.microsoft.com/office/drawing/2014/main" val="20001"/>
                    </a:ext>
                  </a:extLst>
                </a:gridCol>
                <a:gridCol w="531813">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1813">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current allocation</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still needs</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mj-lt"/>
                          <a:cs typeface="Times New Roman" pitchFamily="18" charset="0"/>
                        </a:rPr>
                        <a:t>Process</a:t>
                      </a: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6</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7" name="Group 128"/>
          <p:cNvGraphicFramePr>
            <a:graphicFrameLocks noGrp="1"/>
          </p:cNvGraphicFramePr>
          <p:nvPr>
            <p:extLst>
              <p:ext uri="{D42A27DB-BD31-4B8C-83A1-F6EECF244321}">
                <p14:modId xmlns:p14="http://schemas.microsoft.com/office/powerpoint/2010/main" val="1540989446"/>
              </p:ext>
            </p:extLst>
          </p:nvPr>
        </p:nvGraphicFramePr>
        <p:xfrm>
          <a:off x="1115616" y="913284"/>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 name="Group 128"/>
          <p:cNvGraphicFramePr>
            <a:graphicFrameLocks noGrp="1"/>
          </p:cNvGraphicFramePr>
          <p:nvPr>
            <p:extLst>
              <p:ext uri="{D42A27DB-BD31-4B8C-83A1-F6EECF244321}">
                <p14:modId xmlns:p14="http://schemas.microsoft.com/office/powerpoint/2010/main" val="3539578459"/>
              </p:ext>
            </p:extLst>
          </p:nvPr>
        </p:nvGraphicFramePr>
        <p:xfrm>
          <a:off x="1115616" y="1690970"/>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 name="Group 128"/>
          <p:cNvGraphicFramePr>
            <a:graphicFrameLocks noGrp="1"/>
          </p:cNvGraphicFramePr>
          <p:nvPr>
            <p:extLst>
              <p:ext uri="{D42A27DB-BD31-4B8C-83A1-F6EECF244321}">
                <p14:modId xmlns:p14="http://schemas.microsoft.com/office/powerpoint/2010/main" val="3120986229"/>
              </p:ext>
            </p:extLst>
          </p:nvPr>
        </p:nvGraphicFramePr>
        <p:xfrm>
          <a:off x="1115616" y="2468656"/>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128"/>
          <p:cNvGraphicFramePr>
            <a:graphicFrameLocks noGrp="1"/>
          </p:cNvGraphicFramePr>
          <p:nvPr>
            <p:extLst>
              <p:ext uri="{D42A27DB-BD31-4B8C-83A1-F6EECF244321}">
                <p14:modId xmlns:p14="http://schemas.microsoft.com/office/powerpoint/2010/main" val="1908773471"/>
              </p:ext>
            </p:extLst>
          </p:nvPr>
        </p:nvGraphicFramePr>
        <p:xfrm>
          <a:off x="1115616" y="3246342"/>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9</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מלבן 12"/>
          <p:cNvSpPr/>
          <p:nvPr/>
        </p:nvSpPr>
        <p:spPr>
          <a:xfrm>
            <a:off x="3851920" y="260794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15"/>
          <p:cNvSpPr/>
          <p:nvPr/>
        </p:nvSpPr>
        <p:spPr>
          <a:xfrm>
            <a:off x="3851920" y="360520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16"/>
          <p:cNvSpPr/>
          <p:nvPr/>
        </p:nvSpPr>
        <p:spPr>
          <a:xfrm>
            <a:off x="3851920" y="393762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מלבן 17"/>
          <p:cNvSpPr/>
          <p:nvPr/>
        </p:nvSpPr>
        <p:spPr>
          <a:xfrm>
            <a:off x="1115616" y="913284"/>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מלבן 18"/>
          <p:cNvSpPr/>
          <p:nvPr/>
        </p:nvSpPr>
        <p:spPr>
          <a:xfrm>
            <a:off x="1115616" y="1705372"/>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מלבן 19"/>
          <p:cNvSpPr/>
          <p:nvPr/>
        </p:nvSpPr>
        <p:spPr>
          <a:xfrm>
            <a:off x="1115616" y="2497460"/>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8930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animBg="1"/>
      <p:bldP spid="1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a:t>
            </a:r>
            <a:r>
              <a:rPr lang="he-IL" sz="3600" dirty="0">
                <a:solidFill>
                  <a:srgbClr val="C00000"/>
                </a:solidFill>
              </a:rPr>
              <a:t>1</a:t>
            </a:r>
            <a:r>
              <a:rPr lang="en-US" sz="3600" dirty="0">
                <a:solidFill>
                  <a:srgbClr val="C00000"/>
                </a:solidFill>
              </a:rPr>
              <a:t> – Solution</a:t>
            </a:r>
            <a:endParaRPr lang="he-IL" sz="3600" dirty="0">
              <a:solidFill>
                <a:srgbClr val="C00000"/>
              </a:solidFill>
            </a:endParaRPr>
          </a:p>
        </p:txBody>
      </p:sp>
      <mc:AlternateContent xmlns:mc="http://schemas.openxmlformats.org/markup-compatibility/2006" xmlns:a14="http://schemas.microsoft.com/office/drawing/2010/main">
        <mc:Choice Requires="a14">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We’ve changed </a:t>
                </a:r>
                <a:r>
                  <a:rPr lang="en-US" sz="2800" dirty="0">
                    <a:solidFill>
                      <a:srgbClr val="C00000"/>
                    </a:solidFill>
                  </a:rPr>
                  <a:t>A</a:t>
                </a:r>
                <a:r>
                  <a:rPr lang="en-US" sz="2800" dirty="0">
                    <a:solidFill>
                      <a:schemeClr val="tx1"/>
                    </a:solidFill>
                  </a:rPr>
                  <a:t> to (2, 0, 0, 0) and </a:t>
                </a:r>
                <a14:m>
                  <m:oMath xmlns:m="http://schemas.openxmlformats.org/officeDocument/2006/math">
                    <m:r>
                      <a:rPr lang="en-US" sz="2800" i="1" dirty="0" smtClean="0">
                        <a:solidFill>
                          <a:schemeClr val="tx1"/>
                        </a:solidFill>
                        <a:latin typeface="Cambria Math"/>
                      </a:rPr>
                      <m:t>𝑃</m:t>
                    </m:r>
                    <m:r>
                      <a:rPr lang="en-US" sz="2800" i="1" baseline="-25000" dirty="0" smtClean="0">
                        <a:solidFill>
                          <a:schemeClr val="tx1"/>
                        </a:solidFill>
                        <a:latin typeface="Cambria Math"/>
                      </a:rPr>
                      <m:t>3</m:t>
                    </m:r>
                  </m:oMath>
                </a14:m>
                <a:r>
                  <a:rPr lang="en-US" sz="2800" dirty="0">
                    <a:solidFill>
                      <a:schemeClr val="tx1"/>
                    </a:solidFill>
                  </a:rPr>
                  <a:t>’s row of “still needs” to (6, 5, 2, 2). Now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1</m:t>
                    </m:r>
                  </m:oMath>
                </a14:m>
                <a:r>
                  <a:rPr lang="en-US" sz="2800" dirty="0">
                    <a:solidFill>
                      <a:schemeClr val="tx1"/>
                    </a:solidFill>
                  </a:rPr>
                  <a:t>,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4</m:t>
                    </m:r>
                  </m:oMath>
                </a14:m>
                <a:r>
                  <a:rPr lang="en-US" sz="2800" dirty="0">
                    <a:solidFill>
                      <a:schemeClr val="tx1"/>
                    </a:solidFill>
                  </a:rPr>
                  <a:t>, and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5</m:t>
                    </m:r>
                  </m:oMath>
                </a14:m>
                <a:r>
                  <a:rPr lang="en-US" sz="2800" dirty="0">
                    <a:solidFill>
                      <a:schemeClr val="tx1"/>
                    </a:solidFill>
                  </a:rPr>
                  <a:t> can finish. </a:t>
                </a:r>
              </a:p>
              <a:p>
                <a:pPr marL="457200" indent="-457200" algn="l" rtl="0">
                  <a:buFont typeface="Arial" pitchFamily="34" charset="0"/>
                  <a:buChar char="•"/>
                </a:pPr>
                <a:r>
                  <a:rPr lang="en-US" sz="2800" dirty="0">
                    <a:solidFill>
                      <a:schemeClr val="tx1"/>
                    </a:solidFill>
                  </a:rPr>
                  <a:t>Vector </a:t>
                </a:r>
                <a:r>
                  <a:rPr lang="en-US" sz="2800" dirty="0">
                    <a:solidFill>
                      <a:srgbClr val="C00000"/>
                    </a:solidFill>
                  </a:rPr>
                  <a:t>A</a:t>
                </a:r>
                <a:r>
                  <a:rPr lang="en-US" sz="2800" dirty="0">
                    <a:solidFill>
                      <a:schemeClr val="tx1"/>
                    </a:solidFill>
                  </a:rPr>
                  <a:t> will now become (4, 6, 9, 8), meaning that neither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2</m:t>
                    </m:r>
                  </m:oMath>
                </a14:m>
                <a:r>
                  <a:rPr lang="en-US" sz="2800" dirty="0">
                    <a:solidFill>
                      <a:schemeClr val="tx1"/>
                    </a:solidFill>
                  </a:rPr>
                  <a:t> nor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3</m:t>
                    </m:r>
                  </m:oMath>
                </a14:m>
                <a:r>
                  <a:rPr lang="en-US" sz="2800" dirty="0">
                    <a:solidFill>
                      <a:schemeClr val="tx1"/>
                    </a:solidFill>
                  </a:rPr>
                  <a:t>’s “still needs” can be satisfied.</a:t>
                </a:r>
              </a:p>
              <a:p>
                <a:pPr marL="457200" indent="-457200" algn="l" rtl="0">
                  <a:buFont typeface="Arial" pitchFamily="34" charset="0"/>
                  <a:buChar char="•"/>
                </a:pPr>
                <a:r>
                  <a:rPr lang="en-US" sz="2800" dirty="0">
                    <a:solidFill>
                      <a:schemeClr val="tx1"/>
                    </a:solidFill>
                  </a:rPr>
                  <a:t>So, it is not safe to grant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3</m:t>
                    </m:r>
                  </m:oMath>
                </a14:m>
                <a:r>
                  <a:rPr lang="en-US" sz="2800" dirty="0">
                    <a:solidFill>
                      <a:schemeClr val="tx1"/>
                    </a:solidFill>
                  </a:rPr>
                  <a:t>’s request.</a:t>
                </a:r>
              </a:p>
              <a:p>
                <a:pPr marL="457200" indent="-457200" algn="l" rtl="0">
                  <a:buFont typeface="Arial" pitchFamily="34" charset="0"/>
                  <a:buChar char="•"/>
                </a:pPr>
                <a:r>
                  <a:rPr lang="en-US" sz="2800" dirty="0">
                    <a:solidFill>
                      <a:schemeClr val="tx1"/>
                    </a:solidFill>
                  </a:rPr>
                  <a:t>Processes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2</m:t>
                    </m:r>
                  </m:oMath>
                </a14:m>
                <a:r>
                  <a:rPr lang="en-US" sz="2800" dirty="0">
                    <a:solidFill>
                      <a:schemeClr val="tx1"/>
                    </a:solidFill>
                  </a:rPr>
                  <a:t> and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3</m:t>
                    </m:r>
                  </m:oMath>
                </a14:m>
                <a:r>
                  <a:rPr lang="en-US" sz="2800" dirty="0">
                    <a:solidFill>
                      <a:schemeClr val="tx1"/>
                    </a:solidFill>
                  </a:rPr>
                  <a:t> may deadlock.</a:t>
                </a:r>
              </a:p>
            </p:txBody>
          </p:sp>
        </mc:Choice>
        <mc:Fallback xmlns="">
          <p:sp>
            <p:nvSpPr>
              <p:cNvPr id="3" name="כותרת משנה 2"/>
              <p:cNvSpPr>
                <a:spLocks noGrp="1" noRot="1" noChangeAspect="1" noMove="1" noResize="1" noEditPoints="1" noAdjustHandles="1" noChangeArrowheads="1" noChangeShapeType="1" noTextEdit="1"/>
              </p:cNvSpPr>
              <p:nvPr>
                <p:ph type="subTitle" idx="1"/>
              </p:nvPr>
            </p:nvSpPr>
            <p:spPr>
              <a:xfrm>
                <a:off x="107504" y="841276"/>
                <a:ext cx="8928992" cy="4752528"/>
              </a:xfrm>
              <a:blipFill rotWithShape="1">
                <a:blip r:embed="rId3"/>
                <a:stretch>
                  <a:fillRect l="-1230" t="-1154"/>
                </a:stretch>
              </a:blipFill>
            </p:spPr>
            <p:txBody>
              <a:bodyPr/>
              <a:lstStyle/>
              <a:p>
                <a:r>
                  <a:rPr lang="he-IL">
                    <a:noFill/>
                  </a:rPr>
                  <a:t> </a:t>
                </a:r>
              </a:p>
            </p:txBody>
          </p:sp>
        </mc:Fallback>
      </mc:AlternateContent>
    </p:spTree>
    <p:extLst>
      <p:ext uri="{BB962C8B-B14F-4D97-AF65-F5344CB8AC3E}">
        <p14:creationId xmlns:p14="http://schemas.microsoft.com/office/powerpoint/2010/main" val="322711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a:t>
            </a:r>
            <a:r>
              <a:rPr lang="he-IL" sz="3600" dirty="0">
                <a:solidFill>
                  <a:srgbClr val="C00000"/>
                </a:solidFill>
              </a:rPr>
              <a:t>3</a:t>
            </a:r>
          </a:p>
        </p:txBody>
      </p:sp>
      <p:sp>
        <p:nvSpPr>
          <p:cNvPr id="3" name="כותרת משנה 2"/>
          <p:cNvSpPr>
            <a:spLocks noGrp="1"/>
          </p:cNvSpPr>
          <p:nvPr>
            <p:ph type="subTitle" idx="1"/>
          </p:nvPr>
        </p:nvSpPr>
        <p:spPr>
          <a:xfrm>
            <a:off x="107504" y="841276"/>
            <a:ext cx="8928992" cy="4752528"/>
          </a:xfrm>
        </p:spPr>
        <p:txBody>
          <a:bodyPr>
            <a:normAutofit/>
          </a:bodyPr>
          <a:lstStyle/>
          <a:p>
            <a:pPr algn="l" rtl="0"/>
            <a:r>
              <a:rPr lang="en-US" sz="1800" dirty="0">
                <a:solidFill>
                  <a:schemeClr val="tx1"/>
                </a:solidFill>
              </a:rPr>
              <a:t>(7.6 from Silberschatz)</a:t>
            </a:r>
          </a:p>
          <a:p>
            <a:pPr marL="457200" indent="-457200" algn="l" rtl="0">
              <a:buFont typeface="Arial" pitchFamily="34" charset="0"/>
              <a:buChar char="•"/>
            </a:pPr>
            <a:r>
              <a:rPr lang="en-US" sz="2800" dirty="0">
                <a:solidFill>
                  <a:schemeClr val="tx1"/>
                </a:solidFill>
              </a:rPr>
              <a:t>If deadlocks are controlled (avoided) by applying  the banker‘s algorithm, which of the following changes can be made </a:t>
            </a:r>
            <a:r>
              <a:rPr lang="en-US" sz="2800" dirty="0">
                <a:solidFill>
                  <a:srgbClr val="C00000"/>
                </a:solidFill>
              </a:rPr>
              <a:t>safely</a:t>
            </a:r>
            <a:r>
              <a:rPr lang="en-US" sz="2800" dirty="0">
                <a:solidFill>
                  <a:schemeClr val="tx1"/>
                </a:solidFill>
              </a:rPr>
              <a:t> and under what circumstances: </a:t>
            </a:r>
          </a:p>
          <a:p>
            <a:pPr marL="971550" lvl="1" indent="-514350" algn="l" rtl="0">
              <a:buFont typeface="+mj-lt"/>
              <a:buAutoNum type="arabicPeriod"/>
            </a:pPr>
            <a:r>
              <a:rPr lang="en-US" sz="2400" dirty="0">
                <a:solidFill>
                  <a:schemeClr val="tx1"/>
                </a:solidFill>
              </a:rPr>
              <a:t>Increase </a:t>
            </a:r>
            <a:r>
              <a:rPr lang="en-US" sz="2400" dirty="0">
                <a:solidFill>
                  <a:srgbClr val="C00000"/>
                </a:solidFill>
              </a:rPr>
              <a:t>Available</a:t>
            </a:r>
            <a:r>
              <a:rPr lang="en-US" sz="2400" dirty="0">
                <a:solidFill>
                  <a:schemeClr val="tx1"/>
                </a:solidFill>
              </a:rPr>
              <a:t> (add new resources).</a:t>
            </a:r>
          </a:p>
          <a:p>
            <a:pPr marL="971550" lvl="1" indent="-514350" algn="l" rtl="0">
              <a:buFont typeface="+mj-lt"/>
              <a:buAutoNum type="arabicPeriod"/>
            </a:pPr>
            <a:r>
              <a:rPr lang="en-US" sz="2400" dirty="0">
                <a:solidFill>
                  <a:schemeClr val="tx1"/>
                </a:solidFill>
              </a:rPr>
              <a:t>Decrease </a:t>
            </a:r>
            <a:r>
              <a:rPr lang="en-US" sz="2400" dirty="0">
                <a:solidFill>
                  <a:srgbClr val="C00000"/>
                </a:solidFill>
              </a:rPr>
              <a:t>Available</a:t>
            </a:r>
            <a:r>
              <a:rPr lang="en-US" sz="2400" dirty="0">
                <a:solidFill>
                  <a:schemeClr val="tx1"/>
                </a:solidFill>
              </a:rPr>
              <a:t> (remove resources).</a:t>
            </a:r>
          </a:p>
          <a:p>
            <a:pPr marL="971550" lvl="1" indent="-514350" algn="l" rtl="0">
              <a:buFont typeface="+mj-lt"/>
              <a:buAutoNum type="arabicPeriod"/>
            </a:pPr>
            <a:r>
              <a:rPr lang="en-US" sz="2400" dirty="0">
                <a:solidFill>
                  <a:schemeClr val="tx1"/>
                </a:solidFill>
              </a:rPr>
              <a:t>Increase </a:t>
            </a:r>
            <a:r>
              <a:rPr lang="en-US" sz="2400" dirty="0">
                <a:solidFill>
                  <a:srgbClr val="C00000"/>
                </a:solidFill>
              </a:rPr>
              <a:t>Max</a:t>
            </a:r>
            <a:r>
              <a:rPr lang="en-US" sz="2400" dirty="0">
                <a:solidFill>
                  <a:schemeClr val="tx1"/>
                </a:solidFill>
              </a:rPr>
              <a:t> for one process.</a:t>
            </a:r>
          </a:p>
          <a:p>
            <a:pPr marL="971550" lvl="1" indent="-514350" algn="l" rtl="0">
              <a:buFont typeface="+mj-lt"/>
              <a:buAutoNum type="arabicPeriod"/>
            </a:pPr>
            <a:r>
              <a:rPr lang="en-US" sz="2400" dirty="0">
                <a:solidFill>
                  <a:schemeClr val="tx1"/>
                </a:solidFill>
              </a:rPr>
              <a:t>Increase the number of processes.</a:t>
            </a:r>
          </a:p>
        </p:txBody>
      </p:sp>
    </p:spTree>
    <p:extLst>
      <p:ext uri="{BB962C8B-B14F-4D97-AF65-F5344CB8AC3E}">
        <p14:creationId xmlns:p14="http://schemas.microsoft.com/office/powerpoint/2010/main" val="3675394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3 – Solution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514350" indent="-514350" algn="l" rtl="0">
              <a:buFont typeface="+mj-lt"/>
              <a:buAutoNum type="arabicPeriod"/>
            </a:pPr>
            <a:r>
              <a:rPr lang="en-US" dirty="0">
                <a:solidFill>
                  <a:srgbClr val="C00000"/>
                </a:solidFill>
              </a:rPr>
              <a:t>Increase Available (add new resources).</a:t>
            </a:r>
          </a:p>
          <a:p>
            <a:pPr lvl="1" algn="l" rtl="0"/>
            <a:r>
              <a:rPr lang="en-US" sz="2400" dirty="0">
                <a:solidFill>
                  <a:schemeClr val="tx1"/>
                </a:solidFill>
              </a:rPr>
              <a:t>Increasing the number of available resources can't create a deadlock that does not exist currently, since it can only decrease the number of processes that have to wait for resources and more options to satisfy processes needs are added.</a:t>
            </a:r>
          </a:p>
        </p:txBody>
      </p:sp>
    </p:spTree>
    <p:extLst>
      <p:ext uri="{BB962C8B-B14F-4D97-AF65-F5344CB8AC3E}">
        <p14:creationId xmlns:p14="http://schemas.microsoft.com/office/powerpoint/2010/main" val="2661943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3 – Solution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514350" indent="-514350" algn="l" rtl="0">
              <a:buFont typeface="+mj-lt"/>
              <a:buAutoNum type="arabicPeriod" startAt="2"/>
            </a:pPr>
            <a:r>
              <a:rPr lang="en-US" dirty="0">
                <a:solidFill>
                  <a:srgbClr val="C00000"/>
                </a:solidFill>
              </a:rPr>
              <a:t>Decrease Available (remove resources).</a:t>
            </a:r>
          </a:p>
          <a:p>
            <a:pPr lvl="1" algn="l" rtl="0"/>
            <a:r>
              <a:rPr lang="en-US" sz="2400" dirty="0">
                <a:solidFill>
                  <a:schemeClr val="tx1"/>
                </a:solidFill>
              </a:rPr>
              <a:t>Decreasing the number of resources can cause a deadlock, as we’ve seen in question 2.</a:t>
            </a:r>
          </a:p>
          <a:p>
            <a:pPr marL="514350" indent="-514350" algn="l" rtl="0">
              <a:buFont typeface="+mj-lt"/>
              <a:buAutoNum type="arabicPeriod" startAt="2"/>
            </a:pPr>
            <a:r>
              <a:rPr lang="en-US" dirty="0">
                <a:solidFill>
                  <a:srgbClr val="C00000"/>
                </a:solidFill>
              </a:rPr>
              <a:t>Increase Max for one process.</a:t>
            </a:r>
          </a:p>
          <a:p>
            <a:pPr lvl="1" algn="l" rtl="0"/>
            <a:r>
              <a:rPr lang="en-US" sz="2400" dirty="0">
                <a:solidFill>
                  <a:schemeClr val="tx1"/>
                </a:solidFill>
              </a:rPr>
              <a:t>Unsafe modes be created for two possible reasons: </a:t>
            </a:r>
          </a:p>
          <a:p>
            <a:pPr marL="971550" lvl="1" indent="-514350" algn="l" rtl="0">
              <a:buFont typeface="+mj-lt"/>
              <a:buAutoNum type="arabicPeriod"/>
            </a:pPr>
            <a:r>
              <a:rPr lang="en-US" sz="2400" dirty="0">
                <a:solidFill>
                  <a:schemeClr val="tx1"/>
                </a:solidFill>
              </a:rPr>
              <a:t>From banker's algorithm aspect, the process can become unsafe, even if it has been safe before.</a:t>
            </a:r>
          </a:p>
          <a:p>
            <a:pPr marL="971550" lvl="1" indent="-514350" algn="l" rtl="0">
              <a:buFont typeface="+mj-lt"/>
              <a:buAutoNum type="arabicPeriod"/>
            </a:pPr>
            <a:r>
              <a:rPr lang="en-US" sz="2400" dirty="0">
                <a:solidFill>
                  <a:schemeClr val="tx1"/>
                </a:solidFill>
              </a:rPr>
              <a:t>The process can ask for more than the system has in total.</a:t>
            </a:r>
          </a:p>
        </p:txBody>
      </p:sp>
    </p:spTree>
    <p:extLst>
      <p:ext uri="{BB962C8B-B14F-4D97-AF65-F5344CB8AC3E}">
        <p14:creationId xmlns:p14="http://schemas.microsoft.com/office/powerpoint/2010/main" val="157976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3 – Solution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514350" indent="-514350" algn="l" rtl="0">
              <a:buFont typeface="+mj-lt"/>
              <a:buAutoNum type="arabicPeriod" startAt="4"/>
            </a:pPr>
            <a:r>
              <a:rPr lang="en-US" dirty="0">
                <a:solidFill>
                  <a:srgbClr val="C00000"/>
                </a:solidFill>
              </a:rPr>
              <a:t>Increase the number of processes.</a:t>
            </a:r>
          </a:p>
          <a:p>
            <a:pPr lvl="1" algn="l" rtl="0"/>
            <a:r>
              <a:rPr lang="en-US" sz="2400" dirty="0">
                <a:solidFill>
                  <a:schemeClr val="tx1"/>
                </a:solidFill>
              </a:rPr>
              <a:t>If the number of processes is increased, the state remains </a:t>
            </a:r>
            <a:r>
              <a:rPr lang="en-US" sz="2400" dirty="0">
                <a:solidFill>
                  <a:srgbClr val="C00000"/>
                </a:solidFill>
              </a:rPr>
              <a:t>safe</a:t>
            </a:r>
            <a:r>
              <a:rPr lang="en-US" sz="2400" dirty="0">
                <a:solidFill>
                  <a:schemeClr val="tx1"/>
                </a:solidFill>
              </a:rPr>
              <a:t> since we can first run the “old”  processes, until they terminate, and release all the resources they’re holding.</a:t>
            </a:r>
          </a:p>
          <a:p>
            <a:pPr lvl="1" algn="l" rtl="0"/>
            <a:r>
              <a:rPr lang="en-US" sz="2400" dirty="0">
                <a:solidFill>
                  <a:schemeClr val="tx1"/>
                </a:solidFill>
              </a:rPr>
              <a:t>Next, we can choose a “new” process and give it all its demands. When it will finish, all of the system’s resources will be free Again, so we can choose a new process and give it all its demands, etc.</a:t>
            </a:r>
          </a:p>
        </p:txBody>
      </p:sp>
    </p:spTree>
    <p:extLst>
      <p:ext uri="{BB962C8B-B14F-4D97-AF65-F5344CB8AC3E}">
        <p14:creationId xmlns:p14="http://schemas.microsoft.com/office/powerpoint/2010/main" val="3848574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Conditions for Deadlock</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rgbClr val="C00000"/>
                </a:solidFill>
              </a:rPr>
              <a:t>Mutual exclusion:</a:t>
            </a:r>
          </a:p>
          <a:p>
            <a:pPr lvl="1" algn="l" rtl="0"/>
            <a:r>
              <a:rPr lang="en-US" sz="2400" dirty="0">
                <a:solidFill>
                  <a:schemeClr val="tx1"/>
                </a:solidFill>
              </a:rPr>
              <a:t>Resource is used by only one process at any given time.</a:t>
            </a:r>
          </a:p>
          <a:p>
            <a:pPr marL="457200" indent="-457200" algn="l" rtl="0">
              <a:buFont typeface="Arial" pitchFamily="34" charset="0"/>
              <a:buChar char="•"/>
            </a:pPr>
            <a:r>
              <a:rPr lang="en-US" sz="2800" dirty="0">
                <a:solidFill>
                  <a:srgbClr val="C00000"/>
                </a:solidFill>
              </a:rPr>
              <a:t>Hold and wait:</a:t>
            </a:r>
          </a:p>
          <a:p>
            <a:pPr lvl="1" algn="l" rtl="0"/>
            <a:r>
              <a:rPr lang="en-US" sz="2400" dirty="0">
                <a:solidFill>
                  <a:schemeClr val="tx1"/>
                </a:solidFill>
              </a:rPr>
              <a:t>Process can request resource while holding another resource.</a:t>
            </a:r>
          </a:p>
          <a:p>
            <a:pPr marL="457200" indent="-457200" algn="l" rtl="0">
              <a:buFont typeface="Arial" pitchFamily="34" charset="0"/>
              <a:buChar char="•"/>
            </a:pPr>
            <a:r>
              <a:rPr lang="en-US" sz="2800" dirty="0">
                <a:solidFill>
                  <a:srgbClr val="C00000"/>
                </a:solidFill>
              </a:rPr>
              <a:t>No preemption:</a:t>
            </a:r>
          </a:p>
          <a:p>
            <a:pPr lvl="1" algn="l" rtl="0"/>
            <a:r>
              <a:rPr lang="en-US" sz="2400" dirty="0">
                <a:solidFill>
                  <a:schemeClr val="tx1"/>
                </a:solidFill>
              </a:rPr>
              <a:t>Only a process can release a resource it holds.</a:t>
            </a:r>
          </a:p>
          <a:p>
            <a:pPr marL="457200" indent="-457200" algn="l" rtl="0">
              <a:buFont typeface="Arial" pitchFamily="34" charset="0"/>
              <a:buChar char="•"/>
            </a:pPr>
            <a:r>
              <a:rPr lang="en-US" sz="2800" dirty="0">
                <a:solidFill>
                  <a:srgbClr val="C00000"/>
                </a:solidFill>
              </a:rPr>
              <a:t>Circular wait:</a:t>
            </a:r>
          </a:p>
          <a:p>
            <a:pPr lvl="1" algn="l" rtl="0"/>
            <a:r>
              <a:rPr lang="en-US" sz="2400" dirty="0">
                <a:solidFill>
                  <a:schemeClr val="tx1"/>
                </a:solidFill>
              </a:rPr>
              <a:t>Two or more processes waiting for resources held by other (waiting) processes.</a:t>
            </a:r>
          </a:p>
          <a:p>
            <a:pPr marL="457200" indent="-457200" algn="l" rtl="0">
              <a:buFont typeface="Arial" pitchFamily="34" charset="0"/>
              <a:buChar char="•"/>
            </a:pPr>
            <a:endParaRPr lang="en-US" sz="2400" dirty="0">
              <a:solidFill>
                <a:srgbClr val="C00000"/>
              </a:solidFill>
            </a:endParaRPr>
          </a:p>
        </p:txBody>
      </p:sp>
      <p:sp>
        <p:nvSpPr>
          <p:cNvPr id="4" name="מלבן מעוגל 3"/>
          <p:cNvSpPr/>
          <p:nvPr/>
        </p:nvSpPr>
        <p:spPr>
          <a:xfrm>
            <a:off x="1547664" y="5089748"/>
            <a:ext cx="6120680" cy="504056"/>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600" dirty="0">
                <a:solidFill>
                  <a:schemeClr val="tx1"/>
                </a:solidFill>
                <a:latin typeface="Courier New" pitchFamily="49" charset="0"/>
                <a:cs typeface="Courier New" pitchFamily="49" charset="0"/>
              </a:rPr>
              <a:t>Absence of </a:t>
            </a:r>
            <a:r>
              <a:rPr lang="en-US" sz="1600" b="1" dirty="0">
                <a:solidFill>
                  <a:schemeClr val="tx1"/>
                </a:solidFill>
                <a:latin typeface="Courier New" pitchFamily="49" charset="0"/>
                <a:cs typeface="Courier New" pitchFamily="49" charset="0"/>
              </a:rPr>
              <a:t>one</a:t>
            </a:r>
            <a:r>
              <a:rPr lang="en-US" sz="1600" dirty="0">
                <a:solidFill>
                  <a:schemeClr val="tx1"/>
                </a:solidFill>
                <a:latin typeface="Courier New" pitchFamily="49" charset="0"/>
                <a:cs typeface="Courier New" pitchFamily="49" charset="0"/>
              </a:rPr>
              <a:t> of those conditions allows us to treat a deadlock that may happen in the system.</a:t>
            </a:r>
            <a:endParaRPr lang="he-IL" sz="1600" dirty="0">
              <a:solidFill>
                <a:schemeClr val="tx1"/>
              </a:solidFill>
              <a:latin typeface="Courier New" pitchFamily="49" charset="0"/>
              <a:cs typeface="Courier New" pitchFamily="49" charset="0"/>
            </a:endParaRPr>
          </a:p>
        </p:txBody>
      </p:sp>
      <p:sp>
        <p:nvSpPr>
          <p:cNvPr id="6" name="מלבן מעוגל 5"/>
          <p:cNvSpPr/>
          <p:nvPr/>
        </p:nvSpPr>
        <p:spPr>
          <a:xfrm>
            <a:off x="4211960" y="913284"/>
            <a:ext cx="4824536" cy="504056"/>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600" dirty="0">
                <a:solidFill>
                  <a:schemeClr val="tx1"/>
                </a:solidFill>
                <a:latin typeface="Courier New" pitchFamily="49" charset="0"/>
                <a:cs typeface="Courier New" pitchFamily="49" charset="0"/>
              </a:rPr>
              <a:t>Absence can cause loss of control of resources and harmful violations.</a:t>
            </a:r>
            <a:endParaRPr lang="he-IL" sz="1600" dirty="0">
              <a:solidFill>
                <a:schemeClr val="tx1"/>
              </a:solidFill>
              <a:latin typeface="Courier New" pitchFamily="49" charset="0"/>
              <a:cs typeface="Courier New" pitchFamily="49" charset="0"/>
            </a:endParaRPr>
          </a:p>
        </p:txBody>
      </p:sp>
      <p:sp>
        <p:nvSpPr>
          <p:cNvPr id="7" name="מלבן מעוגל 6"/>
          <p:cNvSpPr/>
          <p:nvPr/>
        </p:nvSpPr>
        <p:spPr>
          <a:xfrm>
            <a:off x="4211960" y="1849388"/>
            <a:ext cx="4824536" cy="504056"/>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600" dirty="0">
                <a:solidFill>
                  <a:schemeClr val="tx1"/>
                </a:solidFill>
                <a:latin typeface="Courier New" pitchFamily="49" charset="0"/>
                <a:cs typeface="Courier New" pitchFamily="49" charset="0"/>
              </a:rPr>
              <a:t>Absence can make programs run for longer times with more waiting time.</a:t>
            </a:r>
            <a:endParaRPr lang="he-IL" sz="1600" dirty="0">
              <a:solidFill>
                <a:schemeClr val="tx1"/>
              </a:solidFill>
              <a:latin typeface="Courier New" pitchFamily="49" charset="0"/>
              <a:cs typeface="Courier New" pitchFamily="49" charset="0"/>
            </a:endParaRPr>
          </a:p>
        </p:txBody>
      </p:sp>
      <p:sp>
        <p:nvSpPr>
          <p:cNvPr id="8" name="מלבן מעוגל 7"/>
          <p:cNvSpPr/>
          <p:nvPr/>
        </p:nvSpPr>
        <p:spPr>
          <a:xfrm>
            <a:off x="4211960" y="2785492"/>
            <a:ext cx="4824536" cy="504056"/>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600" dirty="0">
                <a:solidFill>
                  <a:schemeClr val="tx1"/>
                </a:solidFill>
                <a:latin typeface="Courier New" pitchFamily="49" charset="0"/>
                <a:cs typeface="Courier New" pitchFamily="49" charset="0"/>
              </a:rPr>
              <a:t>Absence can cause loss of important data that was not backed-up.</a:t>
            </a:r>
            <a:endParaRPr lang="he-IL" sz="1600" dirty="0">
              <a:solidFill>
                <a:schemeClr val="tx1"/>
              </a:solidFill>
              <a:latin typeface="Courier New" pitchFamily="49" charset="0"/>
              <a:cs typeface="Courier New" pitchFamily="49" charset="0"/>
            </a:endParaRPr>
          </a:p>
        </p:txBody>
      </p:sp>
      <p:sp>
        <p:nvSpPr>
          <p:cNvPr id="9" name="מלבן מעוגל 8"/>
          <p:cNvSpPr/>
          <p:nvPr/>
        </p:nvSpPr>
        <p:spPr>
          <a:xfrm>
            <a:off x="4211960" y="3793604"/>
            <a:ext cx="4824536" cy="504056"/>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600" dirty="0">
                <a:solidFill>
                  <a:schemeClr val="tx1"/>
                </a:solidFill>
                <a:latin typeface="Courier New" pitchFamily="49" charset="0"/>
                <a:cs typeface="Courier New" pitchFamily="49" charset="0"/>
              </a:rPr>
              <a:t>Almost impossible to implement, and if so, not scalable.</a:t>
            </a:r>
            <a:endParaRPr lang="he-IL" sz="160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128118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Solving Deadlock</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rgbClr val="C00000"/>
                </a:solidFill>
              </a:rPr>
              <a:t>Deadlock Detection &amp; Recovery:</a:t>
            </a:r>
          </a:p>
          <a:p>
            <a:pPr lvl="1" algn="l" rtl="0"/>
            <a:r>
              <a:rPr lang="en-US" sz="2400" dirty="0">
                <a:solidFill>
                  <a:schemeClr val="tx1"/>
                </a:solidFill>
              </a:rPr>
              <a:t>Detect a deadlock by finding a cyclic graph of processes and resources and recover.</a:t>
            </a:r>
          </a:p>
          <a:p>
            <a:pPr marL="457200" indent="-457200" algn="l" rtl="0">
              <a:buFont typeface="Arial" pitchFamily="34" charset="0"/>
              <a:buChar char="•"/>
            </a:pPr>
            <a:r>
              <a:rPr lang="en-US" sz="2800" dirty="0">
                <a:solidFill>
                  <a:srgbClr val="C00000"/>
                </a:solidFill>
              </a:rPr>
              <a:t>Deadlock Avoidance:</a:t>
            </a:r>
          </a:p>
          <a:p>
            <a:pPr lvl="1" algn="l" rtl="0"/>
            <a:r>
              <a:rPr lang="en-US" sz="2400" dirty="0">
                <a:solidFill>
                  <a:schemeClr val="tx1"/>
                </a:solidFill>
              </a:rPr>
              <a:t>Detect “safe” and “unsafe” states, for example, banker’s algorithm.</a:t>
            </a:r>
          </a:p>
          <a:p>
            <a:pPr marL="457200" indent="-457200" algn="l" rtl="0">
              <a:buFont typeface="Arial" pitchFamily="34" charset="0"/>
              <a:buChar char="•"/>
            </a:pPr>
            <a:r>
              <a:rPr lang="en-US" sz="2800" dirty="0">
                <a:solidFill>
                  <a:srgbClr val="C00000"/>
                </a:solidFill>
              </a:rPr>
              <a:t>Deadlock Prevention:</a:t>
            </a:r>
          </a:p>
          <a:p>
            <a:pPr lvl="1" algn="l" rtl="0"/>
            <a:r>
              <a:rPr lang="en-US" sz="2400" dirty="0">
                <a:solidFill>
                  <a:schemeClr val="tx1"/>
                </a:solidFill>
              </a:rPr>
              <a:t>Ensure that at least one of the four conditions for a deadlock is never satisfied.</a:t>
            </a:r>
          </a:p>
          <a:p>
            <a:pPr marL="457200" indent="-457200" algn="l" rtl="0">
              <a:buFont typeface="Arial" pitchFamily="34" charset="0"/>
              <a:buChar char="•"/>
            </a:pPr>
            <a:endParaRPr lang="en-US" sz="2400" dirty="0">
              <a:solidFill>
                <a:srgbClr val="C00000"/>
              </a:solidFill>
            </a:endParaRPr>
          </a:p>
        </p:txBody>
      </p:sp>
    </p:spTree>
    <p:extLst>
      <p:ext uri="{BB962C8B-B14F-4D97-AF65-F5344CB8AC3E}">
        <p14:creationId xmlns:p14="http://schemas.microsoft.com/office/powerpoint/2010/main" val="357492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The Banker’s Algorithm</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This algorithm is one of the “deadlock avoidance” algorithms that are used to determine the system state - if the system is deadlocked.</a:t>
            </a:r>
          </a:p>
          <a:p>
            <a:pPr marL="457200" indent="-457200" algn="l" rtl="0">
              <a:buFont typeface="Arial" pitchFamily="34" charset="0"/>
              <a:buChar char="•"/>
            </a:pPr>
            <a:r>
              <a:rPr lang="en-US" sz="2800" dirty="0">
                <a:solidFill>
                  <a:schemeClr val="tx1"/>
                </a:solidFill>
              </a:rPr>
              <a:t>The system state can be one of two:</a:t>
            </a:r>
          </a:p>
          <a:p>
            <a:pPr marL="914400" lvl="1" indent="-457200" algn="l" rtl="0">
              <a:buFont typeface="Arial" pitchFamily="34" charset="0"/>
              <a:buChar char="•"/>
            </a:pPr>
            <a:r>
              <a:rPr lang="en-US" sz="2400" dirty="0">
                <a:solidFill>
                  <a:srgbClr val="C00000"/>
                </a:solidFill>
              </a:rPr>
              <a:t>Safe</a:t>
            </a:r>
          </a:p>
          <a:p>
            <a:pPr marL="1371600" lvl="2" indent="-457200" algn="l" rtl="0">
              <a:buFont typeface="Arial" pitchFamily="34" charset="0"/>
              <a:buChar char="•"/>
            </a:pPr>
            <a:r>
              <a:rPr lang="en-US" sz="2000" dirty="0">
                <a:solidFill>
                  <a:schemeClr val="tx1"/>
                </a:solidFill>
              </a:rPr>
              <a:t>The system is not deadlocked.</a:t>
            </a:r>
          </a:p>
          <a:p>
            <a:pPr marL="1371600" lvl="2" indent="-457200" algn="l" rtl="0">
              <a:buFont typeface="Arial" pitchFamily="34" charset="0"/>
              <a:buChar char="•"/>
            </a:pPr>
            <a:r>
              <a:rPr lang="en-US" sz="2000" dirty="0">
                <a:solidFill>
                  <a:schemeClr val="tx1"/>
                </a:solidFill>
              </a:rPr>
              <a:t>There is some scheduling order in which every process can run to completion, even if all of them suddenly request their maximum number of resources immediately.</a:t>
            </a:r>
          </a:p>
          <a:p>
            <a:pPr marL="914400" lvl="1" indent="-457200" algn="l" rtl="0">
              <a:buFont typeface="Arial" pitchFamily="34" charset="0"/>
              <a:buChar char="•"/>
            </a:pPr>
            <a:r>
              <a:rPr lang="en-US" sz="2400" dirty="0">
                <a:solidFill>
                  <a:srgbClr val="C00000"/>
                </a:solidFill>
              </a:rPr>
              <a:t>Unsafe.</a:t>
            </a:r>
          </a:p>
        </p:txBody>
      </p:sp>
    </p:spTree>
    <p:extLst>
      <p:ext uri="{BB962C8B-B14F-4D97-AF65-F5344CB8AC3E}">
        <p14:creationId xmlns:p14="http://schemas.microsoft.com/office/powerpoint/2010/main" val="391722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The Banker’s Algorithm</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Resources:</a:t>
            </a:r>
          </a:p>
          <a:p>
            <a:pPr lvl="1" algn="l" rtl="0"/>
            <a:r>
              <a:rPr lang="en-US" sz="2400" dirty="0">
                <a:solidFill>
                  <a:schemeClr val="tx1"/>
                </a:solidFill>
              </a:rPr>
              <a:t>Vectors:</a:t>
            </a:r>
          </a:p>
          <a:p>
            <a:pPr marL="914400" lvl="1" indent="-457200" algn="l" rtl="0">
              <a:buFont typeface="Arial" pitchFamily="34" charset="0"/>
              <a:buChar char="•"/>
            </a:pPr>
            <a:r>
              <a:rPr lang="en-US" sz="2400" dirty="0">
                <a:solidFill>
                  <a:srgbClr val="C00000"/>
                </a:solidFill>
              </a:rPr>
              <a:t>E</a:t>
            </a:r>
            <a:r>
              <a:rPr lang="en-US" sz="2400" dirty="0">
                <a:solidFill>
                  <a:schemeClr val="tx1"/>
                </a:solidFill>
              </a:rPr>
              <a:t>	Number of </a:t>
            </a:r>
            <a:r>
              <a:rPr lang="en-US" sz="2400" u="sng" dirty="0">
                <a:solidFill>
                  <a:schemeClr val="tx1"/>
                </a:solidFill>
              </a:rPr>
              <a:t>Existing</a:t>
            </a:r>
            <a:r>
              <a:rPr lang="en-US" sz="2400" dirty="0">
                <a:solidFill>
                  <a:schemeClr val="tx1"/>
                </a:solidFill>
              </a:rPr>
              <a:t> resources of each type.</a:t>
            </a:r>
          </a:p>
          <a:p>
            <a:pPr marL="914400" lvl="1" indent="-457200" algn="l" rtl="0">
              <a:buFont typeface="Arial" pitchFamily="34" charset="0"/>
              <a:buChar char="•"/>
            </a:pPr>
            <a:r>
              <a:rPr lang="en-US" sz="2400" dirty="0">
                <a:solidFill>
                  <a:srgbClr val="C00000"/>
                </a:solidFill>
              </a:rPr>
              <a:t>P</a:t>
            </a:r>
            <a:r>
              <a:rPr lang="en-US" sz="2400" dirty="0">
                <a:solidFill>
                  <a:schemeClr val="tx1"/>
                </a:solidFill>
              </a:rPr>
              <a:t>	Number of resources of each type </a:t>
            </a:r>
            <a:r>
              <a:rPr lang="en-US" sz="2400" u="sng" dirty="0">
                <a:solidFill>
                  <a:schemeClr val="tx1"/>
                </a:solidFill>
              </a:rPr>
              <a:t>in Possession</a:t>
            </a:r>
            <a:r>
              <a:rPr lang="en-US" sz="2400" dirty="0">
                <a:solidFill>
                  <a:schemeClr val="tx1"/>
                </a:solidFill>
              </a:rPr>
              <a:t> by the 	processes.</a:t>
            </a:r>
          </a:p>
          <a:p>
            <a:pPr marL="914400" lvl="1" indent="-457200" algn="l" rtl="0">
              <a:buFont typeface="Arial" pitchFamily="34" charset="0"/>
              <a:buChar char="•"/>
            </a:pPr>
            <a:r>
              <a:rPr lang="en-US" sz="2400" dirty="0">
                <a:solidFill>
                  <a:srgbClr val="C00000"/>
                </a:solidFill>
              </a:rPr>
              <a:t>A</a:t>
            </a:r>
            <a:r>
              <a:rPr lang="en-US" sz="2400" dirty="0">
                <a:solidFill>
                  <a:schemeClr val="tx1"/>
                </a:solidFill>
              </a:rPr>
              <a:t>	Number of </a:t>
            </a:r>
            <a:r>
              <a:rPr lang="en-US" sz="2400" u="sng" dirty="0">
                <a:solidFill>
                  <a:schemeClr val="tx1"/>
                </a:solidFill>
              </a:rPr>
              <a:t>Available</a:t>
            </a:r>
            <a:r>
              <a:rPr lang="en-US" sz="2400" dirty="0">
                <a:solidFill>
                  <a:schemeClr val="tx1"/>
                </a:solidFill>
              </a:rPr>
              <a:t> resources of each type.</a:t>
            </a:r>
          </a:p>
          <a:p>
            <a:pPr lvl="1" algn="l" rtl="0"/>
            <a:r>
              <a:rPr lang="en-US" sz="2400" dirty="0">
                <a:solidFill>
                  <a:schemeClr val="tx1"/>
                </a:solidFill>
              </a:rPr>
              <a:t>Matrices (rows-processes, columns-resources):</a:t>
            </a:r>
          </a:p>
          <a:p>
            <a:pPr marL="914400" lvl="1" indent="-457200" algn="l" rtl="0">
              <a:buFont typeface="Arial" pitchFamily="34" charset="0"/>
              <a:buChar char="•"/>
            </a:pPr>
            <a:r>
              <a:rPr lang="en-US" sz="2400" dirty="0">
                <a:solidFill>
                  <a:srgbClr val="C00000"/>
                </a:solidFill>
              </a:rPr>
              <a:t>C</a:t>
            </a:r>
            <a:r>
              <a:rPr lang="en-US" sz="2400" dirty="0">
                <a:solidFill>
                  <a:schemeClr val="tx1"/>
                </a:solidFill>
              </a:rPr>
              <a:t>	Current allocation matrix.</a:t>
            </a:r>
          </a:p>
          <a:p>
            <a:pPr marL="914400" lvl="1" indent="-457200" algn="l" rtl="0">
              <a:buFont typeface="Arial" pitchFamily="34" charset="0"/>
              <a:buChar char="•"/>
            </a:pPr>
            <a:r>
              <a:rPr lang="en-US" sz="2400" dirty="0">
                <a:solidFill>
                  <a:srgbClr val="C00000"/>
                </a:solidFill>
              </a:rPr>
              <a:t>R</a:t>
            </a:r>
            <a:r>
              <a:rPr lang="en-US" sz="2400" dirty="0">
                <a:solidFill>
                  <a:schemeClr val="tx1"/>
                </a:solidFill>
              </a:rPr>
              <a:t>	Request matrix.</a:t>
            </a:r>
          </a:p>
          <a:p>
            <a:pPr marL="457200" indent="-457200" algn="l" rtl="0">
              <a:buFont typeface="Arial" pitchFamily="34" charset="0"/>
              <a:buChar char="•"/>
            </a:pPr>
            <a:endParaRPr lang="en-US" sz="2400" dirty="0">
              <a:solidFill>
                <a:srgbClr val="C00000"/>
              </a:solidFill>
            </a:endParaRPr>
          </a:p>
        </p:txBody>
      </p:sp>
    </p:spTree>
    <p:extLst>
      <p:ext uri="{BB962C8B-B14F-4D97-AF65-F5344CB8AC3E}">
        <p14:creationId xmlns:p14="http://schemas.microsoft.com/office/powerpoint/2010/main" val="390435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The Banker’s Algorithm</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514350" indent="-514350" algn="l" rtl="0">
              <a:buFont typeface="+mj-lt"/>
              <a:buAutoNum type="arabicParenR"/>
            </a:pPr>
            <a:r>
              <a:rPr lang="en-US" sz="2800" dirty="0">
                <a:solidFill>
                  <a:schemeClr val="tx1"/>
                </a:solidFill>
              </a:rPr>
              <a:t>Look for a row in matrix </a:t>
            </a:r>
            <a:r>
              <a:rPr lang="en-US" sz="2800" dirty="0">
                <a:solidFill>
                  <a:srgbClr val="C00000"/>
                </a:solidFill>
              </a:rPr>
              <a:t>R</a:t>
            </a:r>
            <a:r>
              <a:rPr lang="en-US" sz="2800" dirty="0">
                <a:solidFill>
                  <a:schemeClr val="tx1"/>
                </a:solidFill>
              </a:rPr>
              <a:t> whose </a:t>
            </a:r>
            <a:r>
              <a:rPr lang="en-US" sz="2800" u="sng" dirty="0">
                <a:solidFill>
                  <a:schemeClr val="tx1"/>
                </a:solidFill>
              </a:rPr>
              <a:t>unmet</a:t>
            </a:r>
            <a:r>
              <a:rPr lang="en-US" sz="2800" dirty="0">
                <a:solidFill>
                  <a:schemeClr val="tx1"/>
                </a:solidFill>
              </a:rPr>
              <a:t> resource needs are all smaller than or equal to </a:t>
            </a:r>
            <a:r>
              <a:rPr lang="en-US" sz="2800" dirty="0">
                <a:solidFill>
                  <a:srgbClr val="C00000"/>
                </a:solidFill>
              </a:rPr>
              <a:t>A</a:t>
            </a:r>
            <a:r>
              <a:rPr lang="en-US" sz="2800" dirty="0">
                <a:solidFill>
                  <a:schemeClr val="tx1"/>
                </a:solidFill>
              </a:rPr>
              <a:t>. If no such row exists, the system may eventually deadlock.</a:t>
            </a:r>
          </a:p>
          <a:p>
            <a:pPr marL="514350" indent="-514350" algn="l" rtl="0">
              <a:buFont typeface="+mj-lt"/>
              <a:buAutoNum type="arabicParenR"/>
            </a:pPr>
            <a:r>
              <a:rPr lang="en-US" sz="2800" dirty="0">
                <a:solidFill>
                  <a:schemeClr val="tx1"/>
                </a:solidFill>
              </a:rPr>
              <a:t>Assume the process of the row chosen finishes (which is possible). Mark that process as terminated and add all its resources to the </a:t>
            </a:r>
            <a:r>
              <a:rPr lang="en-US" sz="2800" dirty="0">
                <a:solidFill>
                  <a:srgbClr val="C00000"/>
                </a:solidFill>
              </a:rPr>
              <a:t>A</a:t>
            </a:r>
            <a:r>
              <a:rPr lang="en-US" sz="2800" dirty="0">
                <a:solidFill>
                  <a:schemeClr val="tx1"/>
                </a:solidFill>
              </a:rPr>
              <a:t> vector.</a:t>
            </a:r>
          </a:p>
          <a:p>
            <a:pPr marL="514350" indent="-514350" algn="l" rtl="0">
              <a:buFont typeface="+mj-lt"/>
              <a:buAutoNum type="arabicParenR"/>
            </a:pPr>
            <a:r>
              <a:rPr lang="en-US" sz="2800" dirty="0">
                <a:solidFill>
                  <a:schemeClr val="tx1"/>
                </a:solidFill>
              </a:rPr>
              <a:t>Repeat steps </a:t>
            </a:r>
            <a:r>
              <a:rPr lang="en-US" sz="2800" dirty="0">
                <a:solidFill>
                  <a:srgbClr val="C00000"/>
                </a:solidFill>
              </a:rPr>
              <a:t>1</a:t>
            </a:r>
            <a:r>
              <a:rPr lang="en-US" sz="2800" dirty="0">
                <a:solidFill>
                  <a:schemeClr val="tx1"/>
                </a:solidFill>
              </a:rPr>
              <a:t> and </a:t>
            </a:r>
            <a:r>
              <a:rPr lang="en-US" sz="2800" dirty="0">
                <a:solidFill>
                  <a:srgbClr val="C00000"/>
                </a:solidFill>
              </a:rPr>
              <a:t>2</a:t>
            </a:r>
            <a:r>
              <a:rPr lang="en-US" sz="2800" dirty="0">
                <a:solidFill>
                  <a:schemeClr val="tx1"/>
                </a:solidFill>
              </a:rPr>
              <a:t> until either all processes are marked as terminated, which means the system is </a:t>
            </a:r>
            <a:r>
              <a:rPr lang="en-US" sz="2800" dirty="0">
                <a:solidFill>
                  <a:srgbClr val="C00000"/>
                </a:solidFill>
              </a:rPr>
              <a:t>safe</a:t>
            </a:r>
            <a:r>
              <a:rPr lang="en-US" sz="2800" dirty="0">
                <a:solidFill>
                  <a:schemeClr val="tx1"/>
                </a:solidFill>
              </a:rPr>
              <a:t>, or until a deadlock occurs, which means the system is </a:t>
            </a:r>
            <a:r>
              <a:rPr lang="en-US" sz="2800" dirty="0">
                <a:solidFill>
                  <a:srgbClr val="C00000"/>
                </a:solidFill>
              </a:rPr>
              <a:t>unsafe</a:t>
            </a:r>
            <a:r>
              <a:rPr lang="en-US" sz="2800" dirty="0">
                <a:solidFill>
                  <a:schemeClr val="tx1"/>
                </a:solidFill>
              </a:rPr>
              <a:t>.</a:t>
            </a:r>
          </a:p>
        </p:txBody>
      </p:sp>
    </p:spTree>
    <p:extLst>
      <p:ext uri="{BB962C8B-B14F-4D97-AF65-F5344CB8AC3E}">
        <p14:creationId xmlns:p14="http://schemas.microsoft.com/office/powerpoint/2010/main" val="3641241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a:t>
            </a:r>
            <a:r>
              <a:rPr lang="he-IL" sz="3600" dirty="0">
                <a:solidFill>
                  <a:srgbClr val="C00000"/>
                </a:solidFill>
              </a:rPr>
              <a:t>1</a:t>
            </a:r>
            <a:r>
              <a:rPr lang="en-US" sz="3600" dirty="0">
                <a:solidFill>
                  <a:srgbClr val="C00000"/>
                </a:solidFill>
              </a:rPr>
              <a:t> : The Banker’s Algorithm</a:t>
            </a:r>
            <a:endParaRPr lang="he-IL" sz="3600" dirty="0">
              <a:solidFill>
                <a:srgbClr val="C00000"/>
              </a:solidFill>
            </a:endParaRPr>
          </a:p>
        </p:txBody>
      </p:sp>
      <mc:AlternateContent xmlns:mc="http://schemas.openxmlformats.org/markup-compatibility/2006" xmlns:a14="http://schemas.microsoft.com/office/drawing/2010/main">
        <mc:Choice Requires="a14">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Consider the following snapshot of a system with five processes (</a:t>
                </a:r>
                <a14:m>
                  <m:oMath xmlns:m="http://schemas.openxmlformats.org/officeDocument/2006/math">
                    <m:r>
                      <a:rPr lang="en-US" sz="2800" b="0" i="1" dirty="0" smtClean="0">
                        <a:solidFill>
                          <a:schemeClr val="tx1"/>
                        </a:solidFill>
                        <a:latin typeface="Cambria Math"/>
                      </a:rPr>
                      <m:t>𝑃</m:t>
                    </m:r>
                    <m:r>
                      <a:rPr lang="en-US" sz="2800" b="0" i="1" baseline="-25000" dirty="0" smtClean="0">
                        <a:solidFill>
                          <a:schemeClr val="tx1"/>
                        </a:solidFill>
                        <a:latin typeface="Cambria Math"/>
                      </a:rPr>
                      <m:t>1</m:t>
                    </m:r>
                    <m:r>
                      <a:rPr lang="en-US" sz="2800" b="0" i="1" dirty="0" smtClean="0">
                        <a:solidFill>
                          <a:schemeClr val="tx1"/>
                        </a:solidFill>
                        <a:latin typeface="Cambria Math"/>
                      </a:rPr>
                      <m:t>, …, </m:t>
                    </m:r>
                    <m:r>
                      <a:rPr lang="en-US" sz="2800" b="0" i="1" dirty="0" smtClean="0">
                        <a:solidFill>
                          <a:schemeClr val="tx1"/>
                        </a:solidFill>
                        <a:latin typeface="Cambria Math"/>
                      </a:rPr>
                      <m:t>𝑃</m:t>
                    </m:r>
                    <m:r>
                      <a:rPr lang="en-US" sz="2800" b="0" i="1" baseline="-25000" dirty="0" smtClean="0">
                        <a:solidFill>
                          <a:schemeClr val="tx1"/>
                        </a:solidFill>
                        <a:latin typeface="Cambria Math"/>
                      </a:rPr>
                      <m:t>5</m:t>
                    </m:r>
                  </m:oMath>
                </a14:m>
                <a:r>
                  <a:rPr lang="en-US" sz="2800" dirty="0">
                    <a:solidFill>
                      <a:schemeClr val="tx1"/>
                    </a:solidFill>
                  </a:rPr>
                  <a:t>) and four resources (</a:t>
                </a:r>
                <a14:m>
                  <m:oMath xmlns:m="http://schemas.openxmlformats.org/officeDocument/2006/math">
                    <m:r>
                      <a:rPr lang="en-US" sz="2800" b="0" i="1" dirty="0" smtClean="0">
                        <a:solidFill>
                          <a:schemeClr val="tx1"/>
                        </a:solidFill>
                        <a:latin typeface="Cambria Math"/>
                      </a:rPr>
                      <m:t>𝑅</m:t>
                    </m:r>
                    <m:r>
                      <a:rPr lang="en-US" sz="2800" b="0" i="1" baseline="-25000" dirty="0" smtClean="0">
                        <a:solidFill>
                          <a:schemeClr val="tx1"/>
                        </a:solidFill>
                        <a:latin typeface="Cambria Math"/>
                      </a:rPr>
                      <m:t>1</m:t>
                    </m:r>
                    <m:r>
                      <a:rPr lang="en-US" sz="2800" b="0" i="1" dirty="0" smtClean="0">
                        <a:solidFill>
                          <a:schemeClr val="tx1"/>
                        </a:solidFill>
                        <a:latin typeface="Cambria Math"/>
                      </a:rPr>
                      <m:t>,…, </m:t>
                    </m:r>
                    <m:r>
                      <a:rPr lang="en-US" sz="2800" b="0" i="1" dirty="0" smtClean="0">
                        <a:solidFill>
                          <a:schemeClr val="tx1"/>
                        </a:solidFill>
                        <a:latin typeface="Cambria Math"/>
                      </a:rPr>
                      <m:t>𝑅</m:t>
                    </m:r>
                    <m:r>
                      <a:rPr lang="en-US" sz="2800" b="0" i="1" baseline="-25000" dirty="0" smtClean="0">
                        <a:solidFill>
                          <a:schemeClr val="tx1"/>
                        </a:solidFill>
                        <a:latin typeface="Cambria Math"/>
                      </a:rPr>
                      <m:t>4</m:t>
                    </m:r>
                  </m:oMath>
                </a14:m>
                <a:r>
                  <a:rPr lang="en-US" sz="2800" dirty="0">
                    <a:solidFill>
                      <a:schemeClr val="tx1"/>
                    </a:solidFill>
                  </a:rPr>
                  <a:t>).</a:t>
                </a:r>
              </a:p>
              <a:p>
                <a:pPr marL="457200" indent="-457200" algn="l" rtl="0">
                  <a:buFont typeface="Arial" pitchFamily="34" charset="0"/>
                  <a:buChar char="•"/>
                </a:pPr>
                <a:r>
                  <a:rPr lang="en-US" sz="2800" dirty="0">
                    <a:solidFill>
                      <a:schemeClr val="tx1"/>
                    </a:solidFill>
                  </a:rPr>
                  <a:t>A=</a:t>
                </a:r>
              </a:p>
            </p:txBody>
          </p:sp>
        </mc:Choice>
        <mc:Fallback xmlns="">
          <p:sp>
            <p:nvSpPr>
              <p:cNvPr id="3" name="כותרת משנה 2"/>
              <p:cNvSpPr>
                <a:spLocks noGrp="1" noRot="1" noChangeAspect="1" noMove="1" noResize="1" noEditPoints="1" noAdjustHandles="1" noChangeArrowheads="1" noChangeShapeType="1" noTextEdit="1"/>
              </p:cNvSpPr>
              <p:nvPr>
                <p:ph type="subTitle" idx="1"/>
              </p:nvPr>
            </p:nvSpPr>
            <p:spPr>
              <a:xfrm>
                <a:off x="107504" y="841276"/>
                <a:ext cx="8928992" cy="4752528"/>
              </a:xfrm>
              <a:blipFill rotWithShape="1">
                <a:blip r:embed="rId3"/>
                <a:stretch>
                  <a:fillRect l="-1230" t="-1154"/>
                </a:stretch>
              </a:blipFill>
            </p:spPr>
            <p:txBody>
              <a:bodyPr/>
              <a:lstStyle/>
              <a:p>
                <a:r>
                  <a:rPr lang="he-IL">
                    <a:noFill/>
                  </a:rPr>
                  <a:t> </a:t>
                </a:r>
              </a:p>
            </p:txBody>
          </p:sp>
        </mc:Fallback>
      </mc:AlternateContent>
      <p:graphicFrame>
        <p:nvGraphicFramePr>
          <p:cNvPr id="4" name="Group 128"/>
          <p:cNvGraphicFramePr>
            <a:graphicFrameLocks noGrp="1"/>
          </p:cNvGraphicFramePr>
          <p:nvPr>
            <p:extLst>
              <p:ext uri="{D42A27DB-BD31-4B8C-83A1-F6EECF244321}">
                <p14:modId xmlns:p14="http://schemas.microsoft.com/office/powerpoint/2010/main" val="3109770259"/>
              </p:ext>
            </p:extLst>
          </p:nvPr>
        </p:nvGraphicFramePr>
        <p:xfrm>
          <a:off x="1187624" y="1864309"/>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 name="Group 130"/>
          <p:cNvGraphicFramePr>
            <a:graphicFrameLocks/>
          </p:cNvGraphicFramePr>
          <p:nvPr>
            <p:extLst>
              <p:ext uri="{D42A27DB-BD31-4B8C-83A1-F6EECF244321}">
                <p14:modId xmlns:p14="http://schemas.microsoft.com/office/powerpoint/2010/main" val="1969670796"/>
              </p:ext>
            </p:extLst>
          </p:nvPr>
        </p:nvGraphicFramePr>
        <p:xfrm>
          <a:off x="1172666" y="2641476"/>
          <a:ext cx="7143750" cy="2360613"/>
        </p:xfrm>
        <a:graphic>
          <a:graphicData uri="http://schemas.openxmlformats.org/drawingml/2006/table">
            <a:tbl>
              <a:tblPr/>
              <a:tblGrid>
                <a:gridCol w="749300">
                  <a:extLst>
                    <a:ext uri="{9D8B030D-6E8A-4147-A177-3AD203B41FA5}">
                      <a16:colId xmlns:a16="http://schemas.microsoft.com/office/drawing/2014/main" val="20000"/>
                    </a:ext>
                  </a:extLst>
                </a:gridCol>
                <a:gridCol w="531812">
                  <a:extLst>
                    <a:ext uri="{9D8B030D-6E8A-4147-A177-3AD203B41FA5}">
                      <a16:colId xmlns:a16="http://schemas.microsoft.com/office/drawing/2014/main" val="20001"/>
                    </a:ext>
                  </a:extLst>
                </a:gridCol>
                <a:gridCol w="531813">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1812">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1813">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current allocation</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max demand</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still needs</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mj-lt"/>
                          <a:cs typeface="Times New Roman" pitchFamily="18" charset="0"/>
                        </a:rPr>
                        <a:t>Process</a:t>
                      </a: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9422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a:t>
            </a:r>
            <a:r>
              <a:rPr lang="he-IL" sz="3600" dirty="0">
                <a:solidFill>
                  <a:srgbClr val="C00000"/>
                </a:solidFill>
              </a:rPr>
              <a:t>1</a:t>
            </a:r>
            <a:r>
              <a:rPr lang="en-US" sz="3600" dirty="0">
                <a:solidFill>
                  <a:srgbClr val="C00000"/>
                </a:solidFill>
              </a:rPr>
              <a:t> – Solution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rgbClr val="C00000"/>
                </a:solidFill>
              </a:rPr>
              <a:t>Compute what each process still might request and fill in the “still needs” columns.</a:t>
            </a:r>
          </a:p>
          <a:p>
            <a:pPr marL="457200" indent="-457200" algn="l" rtl="0">
              <a:buFont typeface="Arial" pitchFamily="34" charset="0"/>
              <a:buChar char="•"/>
            </a:pPr>
            <a:endParaRPr lang="en-US" sz="2800" dirty="0">
              <a:solidFill>
                <a:schemeClr val="tx1"/>
              </a:solidFill>
            </a:endParaRPr>
          </a:p>
        </p:txBody>
      </p:sp>
      <p:graphicFrame>
        <p:nvGraphicFramePr>
          <p:cNvPr id="4" name="Group 130"/>
          <p:cNvGraphicFramePr>
            <a:graphicFrameLocks/>
          </p:cNvGraphicFramePr>
          <p:nvPr>
            <p:extLst>
              <p:ext uri="{D42A27DB-BD31-4B8C-83A1-F6EECF244321}">
                <p14:modId xmlns:p14="http://schemas.microsoft.com/office/powerpoint/2010/main" val="2848539120"/>
              </p:ext>
            </p:extLst>
          </p:nvPr>
        </p:nvGraphicFramePr>
        <p:xfrm>
          <a:off x="1187624" y="2065412"/>
          <a:ext cx="7143750" cy="2360613"/>
        </p:xfrm>
        <a:graphic>
          <a:graphicData uri="http://schemas.openxmlformats.org/drawingml/2006/table">
            <a:tbl>
              <a:tblPr/>
              <a:tblGrid>
                <a:gridCol w="749300">
                  <a:extLst>
                    <a:ext uri="{9D8B030D-6E8A-4147-A177-3AD203B41FA5}">
                      <a16:colId xmlns:a16="http://schemas.microsoft.com/office/drawing/2014/main" val="20000"/>
                    </a:ext>
                  </a:extLst>
                </a:gridCol>
                <a:gridCol w="531812">
                  <a:extLst>
                    <a:ext uri="{9D8B030D-6E8A-4147-A177-3AD203B41FA5}">
                      <a16:colId xmlns:a16="http://schemas.microsoft.com/office/drawing/2014/main" val="20001"/>
                    </a:ext>
                  </a:extLst>
                </a:gridCol>
                <a:gridCol w="531813">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1812">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1813">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current allocation</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max demand</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still needs</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mj-lt"/>
                          <a:cs typeface="Times New Roman" pitchFamily="18" charset="0"/>
                        </a:rPr>
                        <a:t>Process</a:t>
                      </a: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5" name="Group 130"/>
          <p:cNvGraphicFramePr>
            <a:graphicFrameLocks/>
          </p:cNvGraphicFramePr>
          <p:nvPr>
            <p:extLst>
              <p:ext uri="{D42A27DB-BD31-4B8C-83A1-F6EECF244321}">
                <p14:modId xmlns:p14="http://schemas.microsoft.com/office/powerpoint/2010/main" val="336850239"/>
              </p:ext>
            </p:extLst>
          </p:nvPr>
        </p:nvGraphicFramePr>
        <p:xfrm>
          <a:off x="1187624" y="2065412"/>
          <a:ext cx="7143750" cy="2360613"/>
        </p:xfrm>
        <a:graphic>
          <a:graphicData uri="http://schemas.openxmlformats.org/drawingml/2006/table">
            <a:tbl>
              <a:tblPr/>
              <a:tblGrid>
                <a:gridCol w="749300">
                  <a:extLst>
                    <a:ext uri="{9D8B030D-6E8A-4147-A177-3AD203B41FA5}">
                      <a16:colId xmlns:a16="http://schemas.microsoft.com/office/drawing/2014/main" val="20000"/>
                    </a:ext>
                  </a:extLst>
                </a:gridCol>
                <a:gridCol w="531812">
                  <a:extLst>
                    <a:ext uri="{9D8B030D-6E8A-4147-A177-3AD203B41FA5}">
                      <a16:colId xmlns:a16="http://schemas.microsoft.com/office/drawing/2014/main" val="20001"/>
                    </a:ext>
                  </a:extLst>
                </a:gridCol>
                <a:gridCol w="531813">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1812">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1813">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current allocation</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max demand</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still needs</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mj-lt"/>
                          <a:cs typeface="Times New Roman" pitchFamily="18" charset="0"/>
                        </a:rPr>
                        <a:t>Process</a:t>
                      </a: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6</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5434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a:t>
            </a:r>
            <a:r>
              <a:rPr lang="he-IL" sz="3600" dirty="0">
                <a:solidFill>
                  <a:srgbClr val="C00000"/>
                </a:solidFill>
              </a:rPr>
              <a:t>1</a:t>
            </a:r>
            <a:r>
              <a:rPr lang="en-US" sz="3600" dirty="0">
                <a:solidFill>
                  <a:srgbClr val="C00000"/>
                </a:solidFill>
              </a:rPr>
              <a:t> – Solution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rgbClr val="C00000"/>
                </a:solidFill>
              </a:rPr>
              <a:t>Is this system currently deadlocked, or will any process become deadlocked? Use banker’s algorithm to support your answer</a:t>
            </a:r>
            <a:r>
              <a:rPr lang="en-US" sz="2800" dirty="0">
                <a:solidFill>
                  <a:schemeClr val="tx1"/>
                </a:solidFill>
              </a:rPr>
              <a:t>.</a:t>
            </a:r>
          </a:p>
          <a:p>
            <a:pPr marL="457200" indent="-457200" algn="l" rtl="0">
              <a:buFont typeface="Arial" pitchFamily="34" charset="0"/>
              <a:buChar char="•"/>
            </a:pPr>
            <a:r>
              <a:rPr lang="en-US" sz="2800" dirty="0">
                <a:solidFill>
                  <a:schemeClr val="tx1"/>
                </a:solidFill>
              </a:rPr>
              <a:t>A=</a:t>
            </a:r>
          </a:p>
        </p:txBody>
      </p:sp>
      <p:graphicFrame>
        <p:nvGraphicFramePr>
          <p:cNvPr id="4" name="Group 130"/>
          <p:cNvGraphicFramePr>
            <a:graphicFrameLocks/>
          </p:cNvGraphicFramePr>
          <p:nvPr>
            <p:extLst>
              <p:ext uri="{D42A27DB-BD31-4B8C-83A1-F6EECF244321}">
                <p14:modId xmlns:p14="http://schemas.microsoft.com/office/powerpoint/2010/main" val="3511576271"/>
              </p:ext>
            </p:extLst>
          </p:nvPr>
        </p:nvGraphicFramePr>
        <p:xfrm>
          <a:off x="1187624" y="3017167"/>
          <a:ext cx="7143750" cy="2360613"/>
        </p:xfrm>
        <a:graphic>
          <a:graphicData uri="http://schemas.openxmlformats.org/drawingml/2006/table">
            <a:tbl>
              <a:tblPr/>
              <a:tblGrid>
                <a:gridCol w="749300">
                  <a:extLst>
                    <a:ext uri="{9D8B030D-6E8A-4147-A177-3AD203B41FA5}">
                      <a16:colId xmlns:a16="http://schemas.microsoft.com/office/drawing/2014/main" val="20000"/>
                    </a:ext>
                  </a:extLst>
                </a:gridCol>
                <a:gridCol w="531812">
                  <a:extLst>
                    <a:ext uri="{9D8B030D-6E8A-4147-A177-3AD203B41FA5}">
                      <a16:colId xmlns:a16="http://schemas.microsoft.com/office/drawing/2014/main" val="20001"/>
                    </a:ext>
                  </a:extLst>
                </a:gridCol>
                <a:gridCol w="531813">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1812">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1813">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current allocation</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max demand</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still needs</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mj-lt"/>
                          <a:cs typeface="Times New Roman" pitchFamily="18" charset="0"/>
                        </a:rPr>
                        <a:t>Process</a:t>
                      </a: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6</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5" name="Group 128"/>
          <p:cNvGraphicFramePr>
            <a:graphicFrameLocks noGrp="1"/>
          </p:cNvGraphicFramePr>
          <p:nvPr>
            <p:extLst>
              <p:ext uri="{D42A27DB-BD31-4B8C-83A1-F6EECF244321}">
                <p14:modId xmlns:p14="http://schemas.microsoft.com/office/powerpoint/2010/main" val="1271697296"/>
              </p:ext>
            </p:extLst>
          </p:nvPr>
        </p:nvGraphicFramePr>
        <p:xfrm>
          <a:off x="1187624" y="2281436"/>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255156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1650</Words>
  <Application>Microsoft Macintosh PowerPoint</Application>
  <PresentationFormat>On-screen Show (16:10)</PresentationFormat>
  <Paragraphs>706</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Courier New</vt:lpstr>
      <vt:lpstr>ערכת נושא Office</vt:lpstr>
      <vt:lpstr>Introduction to Operating Systems </vt:lpstr>
      <vt:lpstr>Conditions for Deadlock</vt:lpstr>
      <vt:lpstr>Solving Deadlock</vt:lpstr>
      <vt:lpstr>The Banker’s Algorithm</vt:lpstr>
      <vt:lpstr>The Banker’s Algorithm</vt:lpstr>
      <vt:lpstr>The Banker’s Algorithm</vt:lpstr>
      <vt:lpstr>Question 1 : The Banker’s Algorithm</vt:lpstr>
      <vt:lpstr>Question 1 – Solution</vt:lpstr>
      <vt:lpstr>Question 1 – Solution</vt:lpstr>
      <vt:lpstr>Question 1 – Solution</vt:lpstr>
      <vt:lpstr>Question 1 – Solution</vt:lpstr>
      <vt:lpstr>Question 1 – Solution</vt:lpstr>
      <vt:lpstr>Question 1 – Solution</vt:lpstr>
      <vt:lpstr>Question 1 – Solution</vt:lpstr>
      <vt:lpstr>Question 3</vt:lpstr>
      <vt:lpstr>Question 3 – Solution</vt:lpstr>
      <vt:lpstr>Question 3 – Solution</vt:lpstr>
      <vt:lpstr>Question 3 –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371-1-1631 Fall 2011</dc:title>
  <dc:creator>Yehiel</dc:creator>
  <cp:lastModifiedBy>Vitaly Dyadyuk</cp:lastModifiedBy>
  <cp:revision>89</cp:revision>
  <dcterms:created xsi:type="dcterms:W3CDTF">2012-11-09T20:05:31Z</dcterms:created>
  <dcterms:modified xsi:type="dcterms:W3CDTF">2020-05-06T18:04:11Z</dcterms:modified>
</cp:coreProperties>
</file>