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0" r:id="rId1"/>
  </p:sldMasterIdLst>
  <p:notesMasterIdLst>
    <p:notesMasterId r:id="rId15"/>
  </p:notesMasterIdLst>
  <p:sldIdLst>
    <p:sldId id="256" r:id="rId2"/>
    <p:sldId id="316" r:id="rId3"/>
    <p:sldId id="318" r:id="rId4"/>
    <p:sldId id="320" r:id="rId5"/>
    <p:sldId id="327" r:id="rId6"/>
    <p:sldId id="328" r:id="rId7"/>
    <p:sldId id="321" r:id="rId8"/>
    <p:sldId id="317" r:id="rId9"/>
    <p:sldId id="319" r:id="rId10"/>
    <p:sldId id="322" r:id="rId11"/>
    <p:sldId id="324" r:id="rId12"/>
    <p:sldId id="325" r:id="rId13"/>
    <p:sldId id="326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534"/>
    <p:restoredTop sz="84985" autoAdjust="0"/>
  </p:normalViewPr>
  <p:slideViewPr>
    <p:cSldViewPr snapToGrid="0">
      <p:cViewPr varScale="1">
        <p:scale>
          <a:sx n="73" d="100"/>
          <a:sy n="73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81A0293-C373-43E9-952E-88DC72E14232}" type="datetimeFigureOut">
              <a:rPr lang="he-IL" smtClean="0"/>
              <a:t>כ'/אייר/תש"פ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CB97322-9E56-4D88-82D4-B08BEE39E2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50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019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2256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4700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4353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*אני הוספתי</a:t>
            </a:r>
          </a:p>
          <a:p>
            <a:r>
              <a:rPr lang="he-IL" dirty="0" err="1"/>
              <a:t>סדפ</a:t>
            </a:r>
            <a:r>
              <a:rPr lang="he-IL" dirty="0"/>
              <a:t>:</a:t>
            </a:r>
          </a:p>
          <a:p>
            <a:pPr marL="228600" indent="-228600">
              <a:buAutoNum type="arabicPeriod"/>
            </a:pPr>
            <a:r>
              <a:rPr lang="he-IL" dirty="0"/>
              <a:t>נתחיל רק משני חוקים ונפתור אותם כדי לפשט את השאלה.</a:t>
            </a:r>
          </a:p>
          <a:p>
            <a:pPr marL="228600" indent="-228600">
              <a:buAutoNum type="arabicPeriod"/>
            </a:pPr>
            <a:r>
              <a:rPr lang="he-IL" dirty="0"/>
              <a:t>נמשיך להוסיף עוד אילוץ ונפתור אותו עם הפתרון שמצאנו בסעיף 1 עד שסיימנו עם האילוצים.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765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רמזור חוזר להיות אדום לבד אחרי כמה שניות אם הוא נהיה ירוק.</a:t>
            </a:r>
          </a:p>
          <a:p>
            <a:r>
              <a:rPr lang="he-IL" dirty="0"/>
              <a:t>אם 2 או 4 לקחו מפתח </a:t>
            </a:r>
            <a:r>
              <a:rPr lang="he-IL" dirty="0" err="1"/>
              <a:t>מהסמפור</a:t>
            </a:r>
            <a:r>
              <a:rPr lang="he-IL" dirty="0"/>
              <a:t> והפכו לירוקים, שלוש לא יכול להיות ירוק.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9109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כרגע זה עונה על התנאים שרק שניים מתוך שלושת הרמזורים (1,4,2) יהיו ירוקים.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79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כ'/אייר/תש"פ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760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כ'/אייר/תש"פ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42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כ'/אייר/תש"פ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242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כ'/אייר/תש"פ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59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כ'/אייר/תש"פ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8122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כ'/אייר/תש"פ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870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כ'/אייר/תש"פ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53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כ'/אייר/תש"פ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800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כ'/אייר/תש"פ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441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כ'/אייר/תש"פ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423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כ'/אייר/תש"פ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778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כ'/אייר/תש"פ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01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כ'/אייר/תש"פ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396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899161E-8CFE-4924-97D3-C6D2683290F2}" type="datetimeFigureOut">
              <a:rPr lang="he-IL" smtClean="0"/>
              <a:t>כ'/אייר/תש"פ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2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899161E-8CFE-4924-97D3-C6D2683290F2}" type="datetimeFigureOut">
              <a:rPr lang="he-IL" smtClean="0"/>
              <a:t>כ'/אייר/תש"פ</a:t>
            </a:fld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632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1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  <a:br>
              <a:rPr lang="en-US" dirty="0"/>
            </a:br>
            <a:r>
              <a:rPr lang="en-US" dirty="0"/>
              <a:t>Practice session 7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428297"/>
          </a:xfrm>
        </p:spPr>
        <p:txBody>
          <a:bodyPr>
            <a:no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he-IL" sz="2800" dirty="0"/>
              <a:t>המשך תזמון תהליכים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07" y="1449147"/>
            <a:ext cx="2466975" cy="1847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46040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C27C096-2246-C648-88DB-56687AD1AA43}"/>
              </a:ext>
            </a:extLst>
          </p:cNvPr>
          <p:cNvSpPr txBox="1">
            <a:spLocks/>
          </p:cNvSpPr>
          <p:nvPr/>
        </p:nvSpPr>
        <p:spPr>
          <a:xfrm>
            <a:off x="662094" y="2076732"/>
            <a:ext cx="11077303" cy="3597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he-IL" dirty="0"/>
          </a:p>
          <a:p>
            <a:pPr algn="r" rtl="1"/>
            <a:r>
              <a:rPr lang="he-IL" dirty="0"/>
              <a:t>בכביש מסוים קיימים 4 רמזורים שצריכים לסנכרן אותם לפי הכללים הבאים:</a:t>
            </a:r>
          </a:p>
          <a:p>
            <a:pPr algn="r" rtl="1"/>
            <a:r>
              <a:rPr lang="he-IL" dirty="0"/>
              <a:t>כל הרמזורים שואפים להיות ירוקים למשך זמן מסוים ולאחר מכן לחזור לאדום, אך תחת התנאים הבאים:</a:t>
            </a:r>
          </a:p>
          <a:p>
            <a:pPr marL="457200" indent="-457200" algn="r" rtl="1">
              <a:buAutoNum type="arabicPeriod"/>
            </a:pPr>
            <a:r>
              <a:rPr lang="he-IL" dirty="0"/>
              <a:t>רמזור 4 רשאי להיות ירוק רק </a:t>
            </a:r>
            <a:r>
              <a:rPr lang="he-IL" dirty="0" err="1"/>
              <a:t>כש</a:t>
            </a:r>
            <a:r>
              <a:rPr lang="he-IL" dirty="0"/>
              <a:t> – 3 אדום</a:t>
            </a:r>
          </a:p>
          <a:p>
            <a:pPr marL="457200" indent="-457200" algn="r" rtl="1">
              <a:buAutoNum type="arabicPeriod"/>
            </a:pPr>
            <a:r>
              <a:rPr lang="he-IL" dirty="0"/>
              <a:t>רמזור 2 רשאי להיות ירוק רק </a:t>
            </a:r>
            <a:r>
              <a:rPr lang="he-IL" dirty="0" err="1"/>
              <a:t>כש</a:t>
            </a:r>
            <a:r>
              <a:rPr lang="he-IL" dirty="0"/>
              <a:t> – 3 אדום</a:t>
            </a:r>
          </a:p>
          <a:p>
            <a:pPr marL="457200" indent="-457200" algn="r" rtl="1">
              <a:buAutoNum type="arabicPeriod"/>
            </a:pPr>
            <a:r>
              <a:rPr lang="he-IL" dirty="0"/>
              <a:t>רמזור 3 רשאי להיות ירוק רק כשכל האחרים אדומים</a:t>
            </a:r>
          </a:p>
          <a:p>
            <a:pPr marL="457200" indent="-457200" algn="r" rtl="1">
              <a:buAutoNum type="arabicPeriod"/>
            </a:pPr>
            <a:r>
              <a:rPr lang="he-IL" dirty="0"/>
              <a:t>רמזור 1 רשאי להיות ירוק רק כש – 2 ו-3 אדומים</a:t>
            </a:r>
          </a:p>
          <a:p>
            <a:pPr algn="r" rtl="1"/>
            <a:r>
              <a:rPr lang="he-IL" dirty="0"/>
              <a:t> כתוב קוד עבור כל אחד מהרמזורים/תהליכים, כך שתתקיים החוקיות הנ"ל. השתמש בסמפורים</a:t>
            </a:r>
          </a:p>
          <a:p>
            <a:pPr algn="r" rtl="1"/>
            <a:endParaRPr lang="he-IL" sz="1600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8E79284D-431E-014F-A5E5-D43F1B83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r" defTabSz="457200" eaLnBrk="1" latinLnBrk="0" hangingPunct="1">
              <a:spcBef>
                <a:spcPct val="0"/>
              </a:spcBef>
              <a:buNone/>
            </a:pPr>
            <a:r>
              <a:rPr lang="he-IL" dirty="0"/>
              <a:t>שאלה </a:t>
            </a: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2937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F5BD06-EFD7-F847-853A-C2C179BAC78F}"/>
              </a:ext>
            </a:extLst>
          </p:cNvPr>
          <p:cNvSpPr txBox="1"/>
          <p:nvPr/>
        </p:nvSpPr>
        <p:spPr>
          <a:xfrm>
            <a:off x="214905" y="4073242"/>
            <a:ext cx="21680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he-IL" b="1" dirty="0"/>
              <a:t>1</a:t>
            </a:r>
            <a:endParaRPr lang="en-US" b="1" dirty="0"/>
          </a:p>
          <a:p>
            <a:pPr algn="l" rtl="0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A6F9A-0868-E648-8C19-D490F3315D54}"/>
              </a:ext>
            </a:extLst>
          </p:cNvPr>
          <p:cNvSpPr txBox="1"/>
          <p:nvPr/>
        </p:nvSpPr>
        <p:spPr>
          <a:xfrm>
            <a:off x="2687781" y="4073242"/>
            <a:ext cx="247775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he-IL" b="1" dirty="0"/>
              <a:t>2</a:t>
            </a:r>
            <a:endParaRPr lang="en-US" b="1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Down(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Green()</a:t>
            </a:r>
          </a:p>
          <a:p>
            <a:pPr algn="l" rtl="0"/>
            <a:r>
              <a:rPr lang="en-US" dirty="0"/>
              <a:t>Up(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596B4-5A9A-F54A-BC44-D007F0D9A6BD}"/>
              </a:ext>
            </a:extLst>
          </p:cNvPr>
          <p:cNvSpPr txBox="1"/>
          <p:nvPr/>
        </p:nvSpPr>
        <p:spPr>
          <a:xfrm>
            <a:off x="5470337" y="4073242"/>
            <a:ext cx="2094245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he-IL" b="1" dirty="0"/>
              <a:t>3</a:t>
            </a:r>
            <a:endParaRPr lang="en-US" b="1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Down(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Down(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Green()</a:t>
            </a:r>
          </a:p>
          <a:p>
            <a:pPr algn="l" rtl="0"/>
            <a:r>
              <a:rPr lang="en-US" dirty="0"/>
              <a:t>Up(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Up(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  <a:p>
            <a:pPr algn="l" rt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4F533-27F0-4143-97B2-65500777A271}"/>
              </a:ext>
            </a:extLst>
          </p:cNvPr>
          <p:cNvSpPr txBox="1"/>
          <p:nvPr/>
        </p:nvSpPr>
        <p:spPr>
          <a:xfrm>
            <a:off x="8070432" y="4073242"/>
            <a:ext cx="243131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he-IL" b="1" dirty="0"/>
              <a:t>4</a:t>
            </a:r>
            <a:endParaRPr lang="en-US" b="1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Down(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Green()</a:t>
            </a:r>
          </a:p>
          <a:p>
            <a:pPr algn="l" rtl="0"/>
            <a:r>
              <a:rPr lang="en-US" dirty="0"/>
              <a:t>Up(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63D48-6B5B-D94C-89AE-F068F0864CC9}"/>
              </a:ext>
            </a:extLst>
          </p:cNvPr>
          <p:cNvSpPr txBox="1"/>
          <p:nvPr/>
        </p:nvSpPr>
        <p:spPr>
          <a:xfrm>
            <a:off x="6220691" y="2064327"/>
            <a:ext cx="4475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he-IL" dirty="0"/>
              <a:t>רמזור 4 רשאי להיות ירוק רק </a:t>
            </a:r>
            <a:r>
              <a:rPr lang="he-IL" dirty="0" err="1"/>
              <a:t>כש</a:t>
            </a:r>
            <a:r>
              <a:rPr lang="he-IL" dirty="0"/>
              <a:t> – 3 אדום</a:t>
            </a:r>
          </a:p>
          <a:p>
            <a:pPr marL="457200" indent="-457200">
              <a:buAutoNum type="arabicPeriod"/>
            </a:pPr>
            <a:r>
              <a:rPr lang="he-IL" dirty="0"/>
              <a:t>רמזור 2 רשאי להיות ירוק רק </a:t>
            </a:r>
            <a:r>
              <a:rPr lang="he-IL" dirty="0" err="1"/>
              <a:t>כש</a:t>
            </a:r>
            <a:r>
              <a:rPr lang="he-IL" dirty="0"/>
              <a:t> – 3 אדום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9C485-442E-4F49-B716-6C658812CFEA}"/>
              </a:ext>
            </a:extLst>
          </p:cNvPr>
          <p:cNvSpPr txBox="1"/>
          <p:nvPr/>
        </p:nvSpPr>
        <p:spPr>
          <a:xfrm>
            <a:off x="352186" y="2064327"/>
            <a:ext cx="370719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he-IL" b="1" dirty="0"/>
              <a:t>GLOBALS</a:t>
            </a:r>
          </a:p>
          <a:p>
            <a:pPr algn="l" rtl="0"/>
            <a:endParaRPr lang="he-IL" b="1" dirty="0"/>
          </a:p>
          <a:p>
            <a:pPr algn="l" rtl="0"/>
            <a:r>
              <a:rPr lang="en-US" b="1" dirty="0" err="1"/>
              <a:t>SemA</a:t>
            </a:r>
            <a:r>
              <a:rPr lang="en-US" b="1" dirty="0"/>
              <a:t> = Semaphore(2)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4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F5BD06-EFD7-F847-853A-C2C179BAC78F}"/>
              </a:ext>
            </a:extLst>
          </p:cNvPr>
          <p:cNvSpPr txBox="1"/>
          <p:nvPr/>
        </p:nvSpPr>
        <p:spPr>
          <a:xfrm>
            <a:off x="214905" y="4073242"/>
            <a:ext cx="216807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he-IL" b="1" dirty="0"/>
              <a:t>1</a:t>
            </a:r>
            <a:endParaRPr lang="en-US" b="1" dirty="0"/>
          </a:p>
          <a:p>
            <a:pPr algn="l" rtl="0"/>
            <a:endParaRPr lang="en-US" b="1" dirty="0"/>
          </a:p>
          <a:p>
            <a:pPr algn="l" rtl="0"/>
            <a:r>
              <a:rPr lang="en-US" dirty="0"/>
              <a:t>Down(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Green()</a:t>
            </a:r>
          </a:p>
          <a:p>
            <a:pPr algn="l" rtl="0"/>
            <a:r>
              <a:rPr lang="en-US" dirty="0"/>
              <a:t>Up(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  <a:p>
            <a:pPr algn="l" rtl="0"/>
            <a:endParaRPr lang="en-US" b="1" dirty="0"/>
          </a:p>
          <a:p>
            <a:pPr algn="l" rtl="0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A6F9A-0868-E648-8C19-D490F3315D54}"/>
              </a:ext>
            </a:extLst>
          </p:cNvPr>
          <p:cNvSpPr txBox="1"/>
          <p:nvPr/>
        </p:nvSpPr>
        <p:spPr>
          <a:xfrm>
            <a:off x="2687781" y="4073242"/>
            <a:ext cx="247775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he-IL" b="1" dirty="0"/>
              <a:t>2</a:t>
            </a:r>
            <a:endParaRPr lang="en-US" b="1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Down(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Green()</a:t>
            </a:r>
          </a:p>
          <a:p>
            <a:pPr algn="l" rtl="0"/>
            <a:r>
              <a:rPr lang="en-US" dirty="0"/>
              <a:t>Up(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596B4-5A9A-F54A-BC44-D007F0D9A6BD}"/>
              </a:ext>
            </a:extLst>
          </p:cNvPr>
          <p:cNvSpPr txBox="1"/>
          <p:nvPr/>
        </p:nvSpPr>
        <p:spPr>
          <a:xfrm>
            <a:off x="5470337" y="4073242"/>
            <a:ext cx="2094245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he-IL" b="1" dirty="0"/>
              <a:t>3</a:t>
            </a:r>
            <a:endParaRPr lang="en-US" b="1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Down(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Down(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Green()</a:t>
            </a:r>
          </a:p>
          <a:p>
            <a:pPr algn="l" rtl="0"/>
            <a:r>
              <a:rPr lang="en-US" dirty="0"/>
              <a:t>Up(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Up(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  <a:p>
            <a:pPr algn="l" rt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4F533-27F0-4143-97B2-65500777A271}"/>
              </a:ext>
            </a:extLst>
          </p:cNvPr>
          <p:cNvSpPr txBox="1"/>
          <p:nvPr/>
        </p:nvSpPr>
        <p:spPr>
          <a:xfrm>
            <a:off x="8070432" y="4073242"/>
            <a:ext cx="243131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he-IL" b="1" dirty="0"/>
              <a:t>4</a:t>
            </a:r>
            <a:endParaRPr lang="en-US" b="1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Down(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Green()</a:t>
            </a:r>
          </a:p>
          <a:p>
            <a:pPr algn="l" rtl="0"/>
            <a:r>
              <a:rPr lang="en-US" dirty="0"/>
              <a:t>Up(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63D48-6B5B-D94C-89AE-F068F0864CC9}"/>
              </a:ext>
            </a:extLst>
          </p:cNvPr>
          <p:cNvSpPr txBox="1"/>
          <p:nvPr/>
        </p:nvSpPr>
        <p:spPr>
          <a:xfrm>
            <a:off x="6220691" y="2064327"/>
            <a:ext cx="4475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he-IL" dirty="0"/>
              <a:t>רמזור 4 רשאי להיות ירוק רק </a:t>
            </a:r>
            <a:r>
              <a:rPr lang="he-IL" dirty="0" err="1"/>
              <a:t>כש</a:t>
            </a:r>
            <a:r>
              <a:rPr lang="he-IL" dirty="0"/>
              <a:t> – 3 אדום</a:t>
            </a:r>
          </a:p>
          <a:p>
            <a:pPr marL="457200" indent="-457200">
              <a:buAutoNum type="arabicPeriod"/>
            </a:pPr>
            <a:r>
              <a:rPr lang="he-IL" dirty="0"/>
              <a:t>רמזור 2 רשאי להיות ירוק רק </a:t>
            </a:r>
            <a:r>
              <a:rPr lang="he-IL" dirty="0" err="1"/>
              <a:t>כש</a:t>
            </a:r>
            <a:r>
              <a:rPr lang="he-IL" dirty="0"/>
              <a:t> – 3 אדום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he-IL" dirty="0"/>
              <a:t>רמזור 3 רשאי להיות ירוק רק כשכל האחרים אדומים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9C485-442E-4F49-B716-6C658812CFEA}"/>
              </a:ext>
            </a:extLst>
          </p:cNvPr>
          <p:cNvSpPr txBox="1"/>
          <p:nvPr/>
        </p:nvSpPr>
        <p:spPr>
          <a:xfrm>
            <a:off x="352186" y="2064327"/>
            <a:ext cx="370719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he-IL" b="1" dirty="0"/>
              <a:t>GLOBALS</a:t>
            </a:r>
          </a:p>
          <a:p>
            <a:pPr algn="l" rtl="0"/>
            <a:endParaRPr lang="he-IL" b="1" dirty="0"/>
          </a:p>
          <a:p>
            <a:pPr algn="l" rtl="0"/>
            <a:r>
              <a:rPr lang="en-US" b="1" dirty="0" err="1"/>
              <a:t>SemA</a:t>
            </a:r>
            <a:r>
              <a:rPr lang="en-US" b="1" dirty="0"/>
              <a:t> = Semaphore(2)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8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F5BD06-EFD7-F847-853A-C2C179BAC78F}"/>
              </a:ext>
            </a:extLst>
          </p:cNvPr>
          <p:cNvSpPr txBox="1"/>
          <p:nvPr/>
        </p:nvSpPr>
        <p:spPr>
          <a:xfrm>
            <a:off x="214905" y="4073242"/>
            <a:ext cx="2168077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he-IL" b="1" dirty="0"/>
              <a:t>1</a:t>
            </a:r>
            <a:endParaRPr lang="en-US" b="1" dirty="0"/>
          </a:p>
          <a:p>
            <a:pPr algn="l" rtl="0"/>
            <a:endParaRPr lang="en-US" b="1" dirty="0"/>
          </a:p>
          <a:p>
            <a:pPr algn="l" rtl="0"/>
            <a:r>
              <a:rPr lang="en-US" dirty="0"/>
              <a:t>Down(</a:t>
            </a:r>
            <a:r>
              <a:rPr lang="en-US" dirty="0" err="1"/>
              <a:t>semB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Down(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Green()</a:t>
            </a:r>
          </a:p>
          <a:p>
            <a:pPr algn="l" rtl="0"/>
            <a:r>
              <a:rPr lang="en-US" dirty="0"/>
              <a:t>Up(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Up(</a:t>
            </a:r>
            <a:r>
              <a:rPr lang="en-US" dirty="0" err="1"/>
              <a:t>semB</a:t>
            </a:r>
            <a:r>
              <a:rPr lang="en-US" dirty="0"/>
              <a:t>)</a:t>
            </a:r>
          </a:p>
          <a:p>
            <a:pPr algn="l" rtl="0"/>
            <a:endParaRPr lang="en-US" b="1" dirty="0"/>
          </a:p>
          <a:p>
            <a:pPr algn="l" rtl="0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A6F9A-0868-E648-8C19-D490F3315D54}"/>
              </a:ext>
            </a:extLst>
          </p:cNvPr>
          <p:cNvSpPr txBox="1"/>
          <p:nvPr/>
        </p:nvSpPr>
        <p:spPr>
          <a:xfrm>
            <a:off x="2687781" y="4073242"/>
            <a:ext cx="2477757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he-IL" b="1" dirty="0"/>
              <a:t>2</a:t>
            </a:r>
            <a:endParaRPr lang="en-US" b="1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Down(</a:t>
            </a:r>
            <a:r>
              <a:rPr lang="en-US" dirty="0" err="1"/>
              <a:t>semB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Down(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Green()</a:t>
            </a:r>
          </a:p>
          <a:p>
            <a:pPr algn="l" rtl="0"/>
            <a:r>
              <a:rPr lang="en-US" dirty="0"/>
              <a:t>Up(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Up(</a:t>
            </a:r>
            <a:r>
              <a:rPr lang="en-US" dirty="0" err="1"/>
              <a:t>semB</a:t>
            </a:r>
            <a:r>
              <a:rPr lang="en-US" dirty="0"/>
              <a:t>)</a:t>
            </a:r>
          </a:p>
          <a:p>
            <a:pPr algn="l" rtl="0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596B4-5A9A-F54A-BC44-D007F0D9A6BD}"/>
              </a:ext>
            </a:extLst>
          </p:cNvPr>
          <p:cNvSpPr txBox="1"/>
          <p:nvPr/>
        </p:nvSpPr>
        <p:spPr>
          <a:xfrm>
            <a:off x="5470337" y="4073242"/>
            <a:ext cx="2094245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he-IL" b="1" dirty="0"/>
              <a:t>3</a:t>
            </a:r>
            <a:endParaRPr lang="en-US" b="1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Down(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Down(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Green()</a:t>
            </a:r>
          </a:p>
          <a:p>
            <a:pPr algn="l" rtl="0"/>
            <a:r>
              <a:rPr lang="en-US" dirty="0"/>
              <a:t>Up(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Up(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  <a:p>
            <a:pPr algn="l" rt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4F533-27F0-4143-97B2-65500777A271}"/>
              </a:ext>
            </a:extLst>
          </p:cNvPr>
          <p:cNvSpPr txBox="1"/>
          <p:nvPr/>
        </p:nvSpPr>
        <p:spPr>
          <a:xfrm>
            <a:off x="8070432" y="4073242"/>
            <a:ext cx="243131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he-IL" b="1" dirty="0"/>
              <a:t>4</a:t>
            </a:r>
            <a:endParaRPr lang="en-US" b="1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Down(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Green()</a:t>
            </a:r>
          </a:p>
          <a:p>
            <a:pPr algn="l" rtl="0"/>
            <a:r>
              <a:rPr lang="en-US" dirty="0"/>
              <a:t>Up(</a:t>
            </a:r>
            <a:r>
              <a:rPr lang="en-US" dirty="0" err="1"/>
              <a:t>semA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63D48-6B5B-D94C-89AE-F068F0864CC9}"/>
              </a:ext>
            </a:extLst>
          </p:cNvPr>
          <p:cNvSpPr txBox="1"/>
          <p:nvPr/>
        </p:nvSpPr>
        <p:spPr>
          <a:xfrm>
            <a:off x="6220691" y="2064327"/>
            <a:ext cx="4475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he-IL" dirty="0"/>
              <a:t>רמזור 4 רשאי להיות ירוק רק </a:t>
            </a:r>
            <a:r>
              <a:rPr lang="he-IL" dirty="0" err="1"/>
              <a:t>כש</a:t>
            </a:r>
            <a:r>
              <a:rPr lang="he-IL" dirty="0"/>
              <a:t> – 3 אדום</a:t>
            </a:r>
          </a:p>
          <a:p>
            <a:pPr marL="457200" indent="-457200">
              <a:buAutoNum type="arabicPeriod"/>
            </a:pPr>
            <a:r>
              <a:rPr lang="he-IL" dirty="0"/>
              <a:t>רמזור 2 רשאי להיות ירוק רק </a:t>
            </a:r>
            <a:r>
              <a:rPr lang="he-IL" dirty="0" err="1"/>
              <a:t>כש</a:t>
            </a:r>
            <a:r>
              <a:rPr lang="he-IL" dirty="0"/>
              <a:t> – 3 אדום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he-IL" dirty="0"/>
              <a:t>רמזור 3 רשאי להיות ירוק רק כשכל האחרים אדומים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he-IL" dirty="0"/>
              <a:t>רמזור 1 רשאי להיות ירוק רק </a:t>
            </a:r>
            <a:r>
              <a:rPr lang="he-IL" dirty="0" err="1"/>
              <a:t>כש</a:t>
            </a:r>
            <a:r>
              <a:rPr lang="he-IL" dirty="0"/>
              <a:t> – 2 ו-3 אדומים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9C485-442E-4F49-B716-6C658812CFEA}"/>
              </a:ext>
            </a:extLst>
          </p:cNvPr>
          <p:cNvSpPr txBox="1"/>
          <p:nvPr/>
        </p:nvSpPr>
        <p:spPr>
          <a:xfrm>
            <a:off x="352186" y="2064327"/>
            <a:ext cx="370719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he-IL" b="1" dirty="0"/>
              <a:t>GLOBALS</a:t>
            </a:r>
          </a:p>
          <a:p>
            <a:pPr algn="l" rtl="0"/>
            <a:endParaRPr lang="he-IL" b="1" dirty="0"/>
          </a:p>
          <a:p>
            <a:pPr algn="l" rtl="0"/>
            <a:r>
              <a:rPr lang="en-US" b="1" dirty="0" err="1"/>
              <a:t>SemA</a:t>
            </a:r>
            <a:r>
              <a:rPr lang="en-US" b="1" dirty="0"/>
              <a:t> = Semaphore(2)</a:t>
            </a:r>
          </a:p>
          <a:p>
            <a:pPr algn="l" rtl="0"/>
            <a:r>
              <a:rPr lang="en-US" b="1" dirty="0" err="1"/>
              <a:t>SemB</a:t>
            </a:r>
            <a:r>
              <a:rPr lang="en-US" b="1" dirty="0"/>
              <a:t> = Semaphore(1)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5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457200" rtl="0" eaLnBrk="1" latinLnBrk="0" hangingPunct="1">
              <a:spcBef>
                <a:spcPct val="0"/>
              </a:spcBef>
              <a:buNone/>
            </a:pPr>
            <a:r>
              <a:rPr lang="he-IL" dirty="0"/>
              <a:t>שאלה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653" y="2101515"/>
            <a:ext cx="11038030" cy="4379496"/>
          </a:xfrm>
        </p:spPr>
        <p:txBody>
          <a:bodyPr>
            <a:normAutofit lnSpcReduction="10000"/>
          </a:bodyPr>
          <a:lstStyle/>
          <a:p>
            <a:r>
              <a:rPr lang="he-IL" sz="2000" dirty="0"/>
              <a:t>ברפת מסוימת יש 3 מתחמים, </a:t>
            </a:r>
            <a:r>
              <a:rPr lang="en-US" sz="2000" dirty="0"/>
              <a:t>A B C</a:t>
            </a:r>
            <a:endParaRPr lang="he-IL" sz="2000" dirty="0"/>
          </a:p>
          <a:p>
            <a:r>
              <a:rPr lang="he-IL" sz="2000" dirty="0"/>
              <a:t>ברפת ישנן </a:t>
            </a:r>
            <a:r>
              <a:rPr lang="he-IL" sz="2000" dirty="0" err="1"/>
              <a:t>N</a:t>
            </a:r>
            <a:r>
              <a:rPr lang="he-IL" sz="2000" dirty="0"/>
              <a:t>  פרות שכולן רוצות לצאת לטייל, פרה יכולה לצאת לטייל רק לאחר שעברה במתחמים </a:t>
            </a:r>
            <a:r>
              <a:rPr lang="en-US" sz="2000" dirty="0"/>
              <a:t>A B C</a:t>
            </a:r>
            <a:r>
              <a:rPr lang="he-IL" sz="2000" dirty="0"/>
              <a:t>.  בסדר הזה</a:t>
            </a:r>
          </a:p>
          <a:p>
            <a:r>
              <a:rPr lang="he-IL" sz="2000" dirty="0"/>
              <a:t>בכל זמן נתון, רק 5 פרות יכולות להיות במתחם A</a:t>
            </a:r>
          </a:p>
          <a:p>
            <a:r>
              <a:rPr lang="he-IL" sz="2000" dirty="0"/>
              <a:t>בכל זמן נתון, רק 3 פרו יכולות להיות במתחם </a:t>
            </a:r>
            <a:r>
              <a:rPr lang="he-IL" sz="2000" dirty="0" err="1"/>
              <a:t>B</a:t>
            </a:r>
            <a:endParaRPr lang="he-IL" sz="2000" dirty="0"/>
          </a:p>
          <a:p>
            <a:r>
              <a:rPr lang="he-IL" sz="2000" dirty="0"/>
              <a:t>פרה שסיימה במתחם A חייבת לעבור ישירות למתחם </a:t>
            </a:r>
            <a:r>
              <a:rPr lang="he-IL" sz="2000" dirty="0" err="1"/>
              <a:t>B</a:t>
            </a:r>
            <a:r>
              <a:rPr lang="he-IL" sz="2000" dirty="0"/>
              <a:t> (אין מתחם ביניים בין A לבין </a:t>
            </a:r>
            <a:r>
              <a:rPr lang="he-IL" sz="2000" dirty="0" err="1"/>
              <a:t>B</a:t>
            </a:r>
            <a:r>
              <a:rPr lang="he-IL" sz="2000" dirty="0"/>
              <a:t>)</a:t>
            </a:r>
          </a:p>
          <a:p>
            <a:r>
              <a:rPr lang="he-IL" sz="2000" dirty="0"/>
              <a:t>אין הגבלה לכמות הפרות שיכולות להיות במתחם </a:t>
            </a:r>
            <a:r>
              <a:rPr lang="he-IL" sz="2000" dirty="0" err="1"/>
              <a:t>C</a:t>
            </a:r>
            <a:endParaRPr lang="he-IL" sz="2000" dirty="0"/>
          </a:p>
          <a:p>
            <a:r>
              <a:rPr lang="he-IL" sz="2000" dirty="0"/>
              <a:t>כדי להגיע למתחם </a:t>
            </a:r>
            <a:r>
              <a:rPr lang="he-IL" sz="2000" dirty="0" err="1"/>
              <a:t>C</a:t>
            </a:r>
            <a:r>
              <a:rPr lang="he-IL" sz="2000" dirty="0"/>
              <a:t>, על הפרות לעבור קודם כל במתחם A ולאחר מכן במתחם </a:t>
            </a:r>
            <a:r>
              <a:rPr lang="he-IL" sz="2000" dirty="0" err="1"/>
              <a:t>B</a:t>
            </a:r>
            <a:endParaRPr lang="he-IL" sz="2000" dirty="0"/>
          </a:p>
          <a:p>
            <a:r>
              <a:rPr lang="he-IL" sz="2000" dirty="0"/>
              <a:t>לאחר </a:t>
            </a:r>
            <a:r>
              <a:rPr lang="he-IL" sz="2000" b="1" dirty="0"/>
              <a:t>שכל</a:t>
            </a:r>
            <a:r>
              <a:rPr lang="he-IL" sz="2000" dirty="0"/>
              <a:t> הפרות נמצאות במתחם </a:t>
            </a:r>
            <a:r>
              <a:rPr lang="he-IL" sz="2000" dirty="0" err="1"/>
              <a:t>C</a:t>
            </a:r>
            <a:r>
              <a:rPr lang="he-IL" sz="2000" dirty="0"/>
              <a:t> – הפרות ייצאו לטייל</a:t>
            </a:r>
          </a:p>
          <a:p>
            <a:endParaRPr lang="he-IL" sz="2000" dirty="0"/>
          </a:p>
          <a:p>
            <a:r>
              <a:rPr lang="he-IL" sz="2000" dirty="0"/>
              <a:t>כתוב </a:t>
            </a:r>
            <a:r>
              <a:rPr lang="en-US" sz="2000" dirty="0"/>
              <a:t>Pseudocode</a:t>
            </a:r>
            <a:r>
              <a:rPr lang="he-IL" sz="2000" dirty="0"/>
              <a:t> שמתאר את הקוד של הפרה, שעונה על הדרישות.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192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0322-DF4C-3B45-BE27-26DF7534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0E8D4-CBE1-0844-AFDC-5BC48F130B4A}"/>
              </a:ext>
            </a:extLst>
          </p:cNvPr>
          <p:cNvSpPr txBox="1"/>
          <p:nvPr/>
        </p:nvSpPr>
        <p:spPr>
          <a:xfrm>
            <a:off x="744864" y="1742598"/>
            <a:ext cx="10637134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sem1 = Semaphore(5), sem2 = Semaphore(3), mutex = Mutex(), count = 0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down(sem1)</a:t>
            </a:r>
          </a:p>
          <a:p>
            <a:pPr algn="l" rtl="0"/>
            <a:r>
              <a:rPr lang="en-US" dirty="0"/>
              <a:t>A()</a:t>
            </a:r>
          </a:p>
          <a:p>
            <a:pPr algn="l" rtl="0"/>
            <a:r>
              <a:rPr lang="en-US" dirty="0"/>
              <a:t>down(sem2) – </a:t>
            </a:r>
            <a:r>
              <a:rPr lang="he-IL" dirty="0"/>
              <a:t>אנחנו מגינים על </a:t>
            </a:r>
            <a:r>
              <a:rPr lang="he-IL" dirty="0" err="1"/>
              <a:t>איזור</a:t>
            </a:r>
            <a:r>
              <a:rPr lang="he-IL" dirty="0"/>
              <a:t> בי כי אין </a:t>
            </a:r>
            <a:r>
              <a:rPr lang="he-IL" dirty="0" err="1"/>
              <a:t>איזור</a:t>
            </a:r>
            <a:r>
              <a:rPr lang="he-IL" dirty="0"/>
              <a:t> ביניים בין איי </a:t>
            </a:r>
            <a:r>
              <a:rPr lang="he-IL" dirty="0" err="1"/>
              <a:t>לאיזור</a:t>
            </a:r>
            <a:r>
              <a:rPr lang="he-IL" dirty="0"/>
              <a:t> בי.</a:t>
            </a:r>
            <a:endParaRPr lang="en-US" dirty="0"/>
          </a:p>
          <a:p>
            <a:pPr algn="l" rtl="0"/>
            <a:r>
              <a:rPr lang="en-US" dirty="0"/>
              <a:t>up(sem1)</a:t>
            </a:r>
          </a:p>
          <a:p>
            <a:pPr algn="l" rtl="0"/>
            <a:r>
              <a:rPr lang="en-US" dirty="0"/>
              <a:t>B()</a:t>
            </a:r>
          </a:p>
          <a:p>
            <a:pPr algn="l" rtl="0"/>
            <a:r>
              <a:rPr lang="en-US" dirty="0"/>
              <a:t>up(sem2)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mutex.lock</a:t>
            </a:r>
            <a:r>
              <a:rPr lang="en-US" dirty="0"/>
              <a:t>()</a:t>
            </a:r>
          </a:p>
          <a:p>
            <a:pPr algn="l" rtl="0"/>
            <a:r>
              <a:rPr lang="en-US" dirty="0"/>
              <a:t>count = count + 1 –</a:t>
            </a:r>
            <a:r>
              <a:rPr lang="he-IL" dirty="0" err="1"/>
              <a:t>הקאוטנר</a:t>
            </a:r>
            <a:r>
              <a:rPr lang="he-IL" dirty="0"/>
              <a:t> הוא משאב משותף </a:t>
            </a:r>
            <a:r>
              <a:rPr lang="en-US" dirty="0"/>
              <a:t> </a:t>
            </a:r>
            <a:r>
              <a:rPr lang="he-IL" dirty="0"/>
              <a:t>כל פרה תעלה את המשתנה הגלובלי ורק היא תעלה אותו ולא פרה אחרת. </a:t>
            </a:r>
            <a:endParaRPr lang="en-US" dirty="0"/>
          </a:p>
          <a:p>
            <a:pPr algn="l" rtl="0"/>
            <a:r>
              <a:rPr lang="en-US" dirty="0" err="1"/>
              <a:t>mutex.unlock</a:t>
            </a:r>
            <a:r>
              <a:rPr lang="en-US" dirty="0"/>
              <a:t>()</a:t>
            </a:r>
          </a:p>
          <a:p>
            <a:pPr algn="l" rtl="0"/>
            <a:endParaRPr lang="en-US" dirty="0"/>
          </a:p>
          <a:p>
            <a:pPr algn="l"/>
            <a:r>
              <a:rPr lang="en-US" dirty="0"/>
              <a:t> - while (count &lt; n) {</a:t>
            </a:r>
            <a:r>
              <a:rPr lang="he-IL" dirty="0"/>
              <a:t>הפרה תחכה עד שיהיו </a:t>
            </a:r>
            <a:r>
              <a:rPr lang="en-US" dirty="0"/>
              <a:t>N</a:t>
            </a:r>
            <a:r>
              <a:rPr lang="he-IL" dirty="0"/>
              <a:t> פרות. נוצר פה </a:t>
            </a:r>
            <a:r>
              <a:rPr lang="en-US" dirty="0"/>
              <a:t>BUSY WAITING</a:t>
            </a:r>
          </a:p>
          <a:p>
            <a:pPr algn="l" rtl="0"/>
            <a:r>
              <a:rPr lang="en-US" dirty="0"/>
              <a:t>    c()</a:t>
            </a:r>
          </a:p>
          <a:p>
            <a:pPr algn="l" rtl="0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114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CE9B-4042-AB47-A75F-9000FF39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457200" eaLnBrk="1" latinLnBrk="0" hangingPunct="1">
              <a:spcBef>
                <a:spcPct val="0"/>
              </a:spcBef>
              <a:buNone/>
            </a:pPr>
            <a:r>
              <a:rPr lang="he-IL" dirty="0"/>
              <a:t>שאלה 1 – סעיף ב'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D3013-D1E7-404E-980F-96B15C67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he-IL" sz="2800" dirty="0"/>
              <a:t>האם ניתן לפתור את השאלה ללא שימוש ב</a:t>
            </a:r>
            <a:r>
              <a:rPr lang="en-US" sz="2800" dirty="0"/>
              <a:t>Busy Waiting</a:t>
            </a:r>
            <a:r>
              <a:rPr lang="he-IL" sz="2800" dirty="0"/>
              <a:t>? </a:t>
            </a:r>
          </a:p>
          <a:p>
            <a:pPr marL="0" indent="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5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0322-DF4C-3B45-BE27-26DF7534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0E8D4-CBE1-0844-AFDC-5BC48F130B4A}"/>
              </a:ext>
            </a:extLst>
          </p:cNvPr>
          <p:cNvSpPr txBox="1"/>
          <p:nvPr/>
        </p:nvSpPr>
        <p:spPr>
          <a:xfrm>
            <a:off x="744864" y="1502688"/>
            <a:ext cx="10637134" cy="56323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en-US" b="1" dirty="0"/>
              <a:t>Barrier = semaphore(0), </a:t>
            </a:r>
            <a:r>
              <a:rPr lang="en-US" dirty="0"/>
              <a:t>sem1 = Semaphore(5), sem2 = Semaphore(3), mutex = Mutex(), count=0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down(sem1)</a:t>
            </a:r>
          </a:p>
          <a:p>
            <a:pPr algn="l" rtl="0"/>
            <a:r>
              <a:rPr lang="en-US" dirty="0"/>
              <a:t>A()</a:t>
            </a:r>
          </a:p>
          <a:p>
            <a:pPr algn="l" rtl="0"/>
            <a:r>
              <a:rPr lang="en-US" dirty="0"/>
              <a:t>down(sem2)</a:t>
            </a:r>
          </a:p>
          <a:p>
            <a:pPr algn="l" rtl="0"/>
            <a:r>
              <a:rPr lang="en-US" dirty="0"/>
              <a:t>up(sem1)</a:t>
            </a:r>
          </a:p>
          <a:p>
            <a:pPr algn="l" rtl="0"/>
            <a:r>
              <a:rPr lang="en-US" dirty="0"/>
              <a:t>B()</a:t>
            </a:r>
          </a:p>
          <a:p>
            <a:pPr algn="l" rtl="0"/>
            <a:r>
              <a:rPr lang="en-US" dirty="0"/>
              <a:t>up(sem2)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mutex.lock</a:t>
            </a:r>
            <a:r>
              <a:rPr lang="en-US" dirty="0"/>
              <a:t>()</a:t>
            </a:r>
          </a:p>
          <a:p>
            <a:pPr algn="l" rtl="0"/>
            <a:r>
              <a:rPr lang="en-US" dirty="0"/>
              <a:t>count = count + 1</a:t>
            </a:r>
          </a:p>
          <a:p>
            <a:pPr algn="l" rtl="0"/>
            <a:r>
              <a:rPr lang="en-US" dirty="0" err="1"/>
              <a:t>mutex.unlock</a:t>
            </a:r>
            <a:r>
              <a:rPr lang="en-US" dirty="0"/>
              <a:t>()</a:t>
            </a:r>
          </a:p>
          <a:p>
            <a:pPr algn="l" rtl="0"/>
            <a:endParaRPr lang="en-US" dirty="0"/>
          </a:p>
          <a:p>
            <a:pPr algn="l" rtl="0"/>
            <a:r>
              <a:rPr lang="en-US" b="1" dirty="0"/>
              <a:t>if (count == n) {</a:t>
            </a:r>
          </a:p>
          <a:p>
            <a:pPr algn="l" rtl="0"/>
            <a:r>
              <a:rPr lang="en-US" b="1" dirty="0"/>
              <a:t>    up(barrier) – </a:t>
            </a:r>
            <a:r>
              <a:rPr lang="he-IL" b="1" dirty="0"/>
              <a:t>רק הפרה האחרונה תשחרר</a:t>
            </a:r>
            <a:endParaRPr lang="en-US" b="1" dirty="0"/>
          </a:p>
          <a:p>
            <a:pPr algn="l" rtl="0"/>
            <a:r>
              <a:rPr lang="en-US" b="1" dirty="0"/>
              <a:t>}</a:t>
            </a:r>
          </a:p>
          <a:p>
            <a:pPr algn="l" rtl="0"/>
            <a:r>
              <a:rPr lang="en-US" b="1" dirty="0"/>
              <a:t>Down(barrier) – </a:t>
            </a:r>
            <a:r>
              <a:rPr lang="he-IL" b="1" dirty="0"/>
              <a:t>כל הפרות </a:t>
            </a:r>
            <a:r>
              <a:rPr lang="he-IL" b="1" dirty="0" err="1"/>
              <a:t>ייקתעו</a:t>
            </a:r>
            <a:r>
              <a:rPr lang="he-IL" b="1" dirty="0"/>
              <a:t> פה כי </a:t>
            </a:r>
            <a:r>
              <a:rPr lang="he-IL" b="1" dirty="0" err="1"/>
              <a:t>הלמטה</a:t>
            </a:r>
            <a:r>
              <a:rPr lang="he-IL" b="1" dirty="0"/>
              <a:t> הוא 0. ברגע שהפרה האחרונה תעלה את </a:t>
            </a:r>
            <a:r>
              <a:rPr lang="he-IL" b="1" dirty="0" err="1"/>
              <a:t>הלמעלה</a:t>
            </a:r>
            <a:r>
              <a:rPr lang="he-IL" b="1" dirty="0"/>
              <a:t> ב-1 הפרות יתחילו אחת אחרי </a:t>
            </a:r>
            <a:r>
              <a:rPr lang="he-IL" b="1" dirty="0" err="1"/>
              <a:t>השניה</a:t>
            </a:r>
            <a:r>
              <a:rPr lang="he-IL" b="1" dirty="0"/>
              <a:t> לעבור לקוד של למעלה ולסיים את הקוד.</a:t>
            </a:r>
            <a:endParaRPr lang="en-US" b="1" dirty="0"/>
          </a:p>
          <a:p>
            <a:pPr algn="l" rtl="0"/>
            <a:r>
              <a:rPr lang="en-US" b="1" dirty="0"/>
              <a:t>Up(barrier)</a:t>
            </a:r>
          </a:p>
        </p:txBody>
      </p:sp>
    </p:spTree>
    <p:extLst>
      <p:ext uri="{BB962C8B-B14F-4D97-AF65-F5344CB8AC3E}">
        <p14:creationId xmlns:p14="http://schemas.microsoft.com/office/powerpoint/2010/main" val="384330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CE9B-4042-AB47-A75F-9000FF39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457200" eaLnBrk="1" latinLnBrk="0" hangingPunct="1">
              <a:spcBef>
                <a:spcPct val="0"/>
              </a:spcBef>
              <a:buNone/>
            </a:pPr>
            <a:r>
              <a:rPr lang="he-IL" dirty="0"/>
              <a:t>שאלה 1 – סעיף ג'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D3013-D1E7-404E-980F-96B15C67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he-IL" sz="2800" dirty="0"/>
              <a:t>האם ניתן להשתמש </a:t>
            </a:r>
            <a:r>
              <a:rPr lang="he-IL" sz="2800" dirty="0" err="1"/>
              <a:t>בסמפור</a:t>
            </a:r>
            <a:r>
              <a:rPr lang="he-IL" sz="2800" dirty="0"/>
              <a:t> במקום ב</a:t>
            </a:r>
            <a:r>
              <a:rPr lang="en-US" sz="2800" dirty="0"/>
              <a:t>Mutex?</a:t>
            </a:r>
            <a:endParaRPr lang="he-IL" sz="2800" dirty="0"/>
          </a:p>
          <a:p>
            <a:pPr marL="0" indent="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6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0322-DF4C-3B45-BE27-26DF7534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0E8D4-CBE1-0844-AFDC-5BC48F130B4A}"/>
              </a:ext>
            </a:extLst>
          </p:cNvPr>
          <p:cNvSpPr txBox="1"/>
          <p:nvPr/>
        </p:nvSpPr>
        <p:spPr>
          <a:xfrm>
            <a:off x="744864" y="1639310"/>
            <a:ext cx="10637134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Barrier = semaphore(0), sem1 = Semaphore(5), sem2 = Semaphore(3), </a:t>
            </a:r>
            <a:r>
              <a:rPr lang="en-US" b="1" dirty="0"/>
              <a:t>sem3 = Semaphore(1)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down(sem1)</a:t>
            </a:r>
          </a:p>
          <a:p>
            <a:pPr algn="l" rtl="0"/>
            <a:r>
              <a:rPr lang="en-US" dirty="0"/>
              <a:t>A()</a:t>
            </a:r>
          </a:p>
          <a:p>
            <a:pPr algn="l" rtl="0"/>
            <a:r>
              <a:rPr lang="en-US" dirty="0"/>
              <a:t>down(sem2)</a:t>
            </a:r>
          </a:p>
          <a:p>
            <a:pPr algn="l" rtl="0"/>
            <a:r>
              <a:rPr lang="en-US" dirty="0"/>
              <a:t>up(sem1)</a:t>
            </a:r>
          </a:p>
          <a:p>
            <a:pPr algn="l" rtl="0"/>
            <a:r>
              <a:rPr lang="en-US" dirty="0"/>
              <a:t>B()</a:t>
            </a:r>
          </a:p>
          <a:p>
            <a:pPr algn="l" rtl="0"/>
            <a:r>
              <a:rPr lang="en-US" dirty="0"/>
              <a:t>up(sem2)</a:t>
            </a:r>
          </a:p>
          <a:p>
            <a:pPr algn="l" rtl="0"/>
            <a:endParaRPr lang="en-US" dirty="0"/>
          </a:p>
          <a:p>
            <a:pPr algn="l" rtl="0"/>
            <a:r>
              <a:rPr lang="en-US" b="1" dirty="0"/>
              <a:t>down(sem3)</a:t>
            </a:r>
          </a:p>
          <a:p>
            <a:pPr algn="l" rtl="0"/>
            <a:r>
              <a:rPr lang="en-US" dirty="0"/>
              <a:t>count = count + 1</a:t>
            </a:r>
          </a:p>
          <a:p>
            <a:pPr algn="l" rtl="0"/>
            <a:r>
              <a:rPr lang="en-US" b="1" dirty="0"/>
              <a:t>up(sem3)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if (count == n) {</a:t>
            </a:r>
          </a:p>
          <a:p>
            <a:pPr algn="l" rtl="0"/>
            <a:r>
              <a:rPr lang="en-US" dirty="0"/>
              <a:t>    up(barrier)</a:t>
            </a:r>
          </a:p>
          <a:p>
            <a:pPr algn="l" rtl="0"/>
            <a:r>
              <a:rPr lang="en-US" dirty="0"/>
              <a:t>}</a:t>
            </a:r>
          </a:p>
          <a:p>
            <a:pPr algn="l" rtl="0"/>
            <a:r>
              <a:rPr lang="en-US" dirty="0"/>
              <a:t>Down(barrier)</a:t>
            </a:r>
          </a:p>
          <a:p>
            <a:pPr algn="l" rtl="0"/>
            <a:r>
              <a:rPr lang="en-US" dirty="0"/>
              <a:t>Up(barrier)</a:t>
            </a:r>
          </a:p>
        </p:txBody>
      </p:sp>
    </p:spTree>
    <p:extLst>
      <p:ext uri="{BB962C8B-B14F-4D97-AF65-F5344CB8AC3E}">
        <p14:creationId xmlns:p14="http://schemas.microsoft.com/office/powerpoint/2010/main" val="84508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A865-2172-7C43-BC3E-8526A1BD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457200" eaLnBrk="1" latinLnBrk="0" hangingPunct="1">
              <a:spcBef>
                <a:spcPct val="0"/>
              </a:spcBef>
              <a:buNone/>
            </a:pPr>
            <a:r>
              <a:rPr lang="he-IL" dirty="0"/>
              <a:t>שאלה 2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6727-40AE-7C4B-950E-7A1C96C0E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400" dirty="0"/>
              <a:t>בגן</a:t>
            </a:r>
            <a:r>
              <a:rPr lang="he-IL" dirty="0"/>
              <a:t> </a:t>
            </a:r>
            <a:r>
              <a:rPr lang="he-IL" sz="2400" dirty="0"/>
              <a:t>חיות ישנן </a:t>
            </a:r>
            <a:r>
              <a:rPr lang="he-IL" sz="2400" dirty="0" err="1"/>
              <a:t>N</a:t>
            </a:r>
            <a:r>
              <a:rPr lang="he-IL" sz="2400" dirty="0"/>
              <a:t> זברות ואריה אחד. שומרי גן החיות רוצים לאפשר לבעלי החיים לצאת למרחב הפתוח תחת המגבלות הבאות</a:t>
            </a:r>
          </a:p>
          <a:p>
            <a:r>
              <a:rPr lang="he-IL" sz="2400" dirty="0"/>
              <a:t>כל עוד יש זברות בשטח הפתוח – אסור לאריה להיכנס</a:t>
            </a:r>
          </a:p>
          <a:p>
            <a:r>
              <a:rPr lang="he-IL" sz="2400" dirty="0"/>
              <a:t>כל עוד האריה בשטח הפתוח – אסור להכניס את הזברות</a:t>
            </a:r>
          </a:p>
          <a:p>
            <a:endParaRPr lang="he-IL" sz="2400" dirty="0"/>
          </a:p>
          <a:p>
            <a:r>
              <a:rPr lang="he-IL" sz="2400" dirty="0"/>
              <a:t>כתבו </a:t>
            </a:r>
            <a:r>
              <a:rPr lang="en-US" sz="2400" dirty="0"/>
              <a:t>Pseudocode</a:t>
            </a:r>
            <a:r>
              <a:rPr lang="he-IL" sz="2400" dirty="0"/>
              <a:t> של האריה ושל הזברה שעונים על הדרישה </a:t>
            </a:r>
          </a:p>
        </p:txBody>
      </p:sp>
    </p:spTree>
    <p:extLst>
      <p:ext uri="{BB962C8B-B14F-4D97-AF65-F5344CB8AC3E}">
        <p14:creationId xmlns:p14="http://schemas.microsoft.com/office/powerpoint/2010/main" val="114217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04241A-BE4E-6445-ABDD-ED047DFE3930}"/>
              </a:ext>
            </a:extLst>
          </p:cNvPr>
          <p:cNvSpPr txBox="1"/>
          <p:nvPr/>
        </p:nvSpPr>
        <p:spPr>
          <a:xfrm>
            <a:off x="588978" y="4656357"/>
            <a:ext cx="3634451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en-US" b="1" dirty="0"/>
              <a:t>Lion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down(sem1)</a:t>
            </a:r>
          </a:p>
          <a:p>
            <a:pPr algn="l" rtl="0"/>
            <a:r>
              <a:rPr lang="en-US" dirty="0"/>
              <a:t>Yard()</a:t>
            </a:r>
          </a:p>
          <a:p>
            <a:pPr algn="l" rtl="0"/>
            <a:r>
              <a:rPr lang="en-US" dirty="0"/>
              <a:t>up(sem1)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909BF-C4C2-DC4A-BE3E-A739D1081E64}"/>
              </a:ext>
            </a:extLst>
          </p:cNvPr>
          <p:cNvSpPr txBox="1"/>
          <p:nvPr/>
        </p:nvSpPr>
        <p:spPr>
          <a:xfrm>
            <a:off x="4908331" y="1055372"/>
            <a:ext cx="6820997" cy="56323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en-US" b="1" dirty="0"/>
              <a:t>Zebra </a:t>
            </a:r>
          </a:p>
          <a:p>
            <a:pPr algn="l" rtl="0"/>
            <a:endParaRPr lang="en-US" b="1" dirty="0"/>
          </a:p>
          <a:p>
            <a:pPr algn="l" rtl="0"/>
            <a:r>
              <a:rPr lang="en-US" dirty="0" err="1"/>
              <a:t>mutex.lock</a:t>
            </a:r>
            <a:r>
              <a:rPr lang="en-US" dirty="0"/>
              <a:t>() – </a:t>
            </a:r>
            <a:r>
              <a:rPr lang="he-IL" dirty="0"/>
              <a:t>כל הזברות תקועות כאן עד שהזברה הראשונה תסיים את שורת </a:t>
            </a:r>
            <a:r>
              <a:rPr lang="he-IL" dirty="0" err="1"/>
              <a:t>הסמפור</a:t>
            </a:r>
            <a:r>
              <a:rPr lang="he-IL" dirty="0"/>
              <a:t> למטה.</a:t>
            </a:r>
            <a:endParaRPr lang="en-US" dirty="0"/>
          </a:p>
          <a:p>
            <a:pPr algn="l" rtl="0"/>
            <a:r>
              <a:rPr lang="en-US" dirty="0"/>
              <a:t>g++</a:t>
            </a:r>
          </a:p>
          <a:p>
            <a:pPr algn="l" rtl="0"/>
            <a:r>
              <a:rPr lang="en-US" dirty="0"/>
              <a:t>if (g == 1){</a:t>
            </a:r>
          </a:p>
          <a:p>
            <a:pPr algn="l" rtl="0"/>
            <a:r>
              <a:rPr lang="en-US" dirty="0"/>
              <a:t>	down(sem1) – </a:t>
            </a:r>
            <a:r>
              <a:rPr lang="he-IL" dirty="0"/>
              <a:t>הזברה הראשונה תתקע פה אם יש אריה</a:t>
            </a:r>
            <a:endParaRPr lang="en-US" dirty="0"/>
          </a:p>
          <a:p>
            <a:pPr algn="l" rtl="0"/>
            <a:r>
              <a:rPr lang="en-US" dirty="0"/>
              <a:t>}</a:t>
            </a:r>
          </a:p>
          <a:p>
            <a:pPr algn="l" rtl="0"/>
            <a:r>
              <a:rPr lang="en-US" dirty="0" err="1"/>
              <a:t>mutex.unlock</a:t>
            </a:r>
            <a:r>
              <a:rPr lang="en-US" dirty="0"/>
              <a:t>() – </a:t>
            </a:r>
            <a:r>
              <a:rPr lang="he-IL" dirty="0"/>
              <a:t>אחרי שהזברה הראשונה סיימה היא תשחרר את </a:t>
            </a:r>
            <a:r>
              <a:rPr lang="he-IL" dirty="0" err="1"/>
              <a:t>המיוטקס</a:t>
            </a:r>
            <a:r>
              <a:rPr lang="he-IL" dirty="0"/>
              <a:t> ואז כל שאר הזברות יוכלו להמשיך להיכנס ליער.</a:t>
            </a:r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Yard()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mutex.lock</a:t>
            </a:r>
            <a:r>
              <a:rPr lang="en-US" dirty="0"/>
              <a:t>()</a:t>
            </a:r>
          </a:p>
          <a:p>
            <a:pPr algn="l" rtl="0"/>
            <a:r>
              <a:rPr lang="en-US" dirty="0"/>
              <a:t>g--</a:t>
            </a:r>
          </a:p>
          <a:p>
            <a:pPr algn="l" rtl="0"/>
            <a:r>
              <a:rPr lang="en-US" dirty="0"/>
              <a:t>if (g == 0) { - </a:t>
            </a:r>
            <a:r>
              <a:rPr lang="he-IL" dirty="0"/>
              <a:t>הזברה האחרונה תיתן לאריה את המפתח חזרה.</a:t>
            </a:r>
            <a:endParaRPr lang="en-US" dirty="0"/>
          </a:p>
          <a:p>
            <a:pPr algn="l" rtl="0"/>
            <a:r>
              <a:rPr lang="en-US" dirty="0"/>
              <a:t>	up(sem1)</a:t>
            </a:r>
          </a:p>
          <a:p>
            <a:pPr algn="l" rtl="0"/>
            <a:r>
              <a:rPr lang="en-US" dirty="0"/>
              <a:t>}</a:t>
            </a:r>
          </a:p>
          <a:p>
            <a:pPr algn="l" rtl="0"/>
            <a:r>
              <a:rPr lang="en-US" dirty="0" err="1"/>
              <a:t>mutex.unlock</a:t>
            </a:r>
            <a:r>
              <a:rPr lang="en-US" dirty="0"/>
              <a:t>()</a:t>
            </a:r>
          </a:p>
          <a:p>
            <a:pPr algn="l" rtl="0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4DAA9-F8B4-EB48-A45B-BFCD06089E1F}"/>
              </a:ext>
            </a:extLst>
          </p:cNvPr>
          <p:cNvSpPr txBox="1"/>
          <p:nvPr/>
        </p:nvSpPr>
        <p:spPr>
          <a:xfrm>
            <a:off x="588977" y="2692249"/>
            <a:ext cx="363445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err="1"/>
              <a:t>Globals</a:t>
            </a:r>
            <a:endParaRPr lang="en-US" b="1" dirty="0"/>
          </a:p>
          <a:p>
            <a:pPr algn="l" rtl="0"/>
            <a:r>
              <a:rPr lang="en-US" b="1" dirty="0"/>
              <a:t>g = 0</a:t>
            </a:r>
          </a:p>
          <a:p>
            <a:pPr algn="l" rtl="0"/>
            <a:r>
              <a:rPr lang="en-US" b="1" dirty="0"/>
              <a:t>Sem1 = Semaphore(1)</a:t>
            </a:r>
            <a:endParaRPr lang="he-IL" b="1" dirty="0"/>
          </a:p>
          <a:p>
            <a:pPr algn="l" rtl="0"/>
            <a:r>
              <a:rPr lang="en-US" b="1" dirty="0"/>
              <a:t>Mutex = Mutex()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7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24936</TotalTime>
  <Words>1016</Words>
  <Application>Microsoft Office PowerPoint</Application>
  <PresentationFormat>מסך רחב</PresentationFormat>
  <Paragraphs>212</Paragraphs>
  <Slides>13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2</vt:lpstr>
      <vt:lpstr>Quotable</vt:lpstr>
      <vt:lpstr>Operating System Practice session 7</vt:lpstr>
      <vt:lpstr>שאלה 1</vt:lpstr>
      <vt:lpstr>Solution</vt:lpstr>
      <vt:lpstr>שאלה 1 – סעיף ב'</vt:lpstr>
      <vt:lpstr>Solution</vt:lpstr>
      <vt:lpstr>שאלה 1 – סעיף ג'</vt:lpstr>
      <vt:lpstr>Solution</vt:lpstr>
      <vt:lpstr>שאלה 2 </vt:lpstr>
      <vt:lpstr>מצגת של PowerPoint‏</vt:lpstr>
      <vt:lpstr>שאלה 3</vt:lpstr>
      <vt:lpstr>מצגת של PowerPoint‏</vt:lpstr>
      <vt:lpstr>מצגת של PowerPoint‏</vt:lpstr>
      <vt:lpstr>מצגת של PowerPoint‏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Practice session 1</dc:title>
  <dc:creator>user</dc:creator>
  <cp:lastModifiedBy>עדן יבין</cp:lastModifiedBy>
  <cp:revision>342</cp:revision>
  <dcterms:created xsi:type="dcterms:W3CDTF">2017-03-22T14:00:41Z</dcterms:created>
  <dcterms:modified xsi:type="dcterms:W3CDTF">2020-05-14T07:01:49Z</dcterms:modified>
</cp:coreProperties>
</file>