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18"/>
  </p:notesMasterIdLst>
  <p:sldIdLst>
    <p:sldId id="256" r:id="rId2"/>
    <p:sldId id="341" r:id="rId3"/>
    <p:sldId id="342" r:id="rId4"/>
    <p:sldId id="376" r:id="rId5"/>
    <p:sldId id="343" r:id="rId6"/>
    <p:sldId id="344" r:id="rId7"/>
    <p:sldId id="346" r:id="rId8"/>
    <p:sldId id="375" r:id="rId9"/>
    <p:sldId id="339" r:id="rId10"/>
    <p:sldId id="367" r:id="rId11"/>
    <p:sldId id="369" r:id="rId12"/>
    <p:sldId id="370" r:id="rId13"/>
    <p:sldId id="371" r:id="rId14"/>
    <p:sldId id="340" r:id="rId15"/>
    <p:sldId id="363" r:id="rId16"/>
    <p:sldId id="275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8140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55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74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fit</a:t>
            </a:r>
            <a:r>
              <a:rPr lang="he-IL" dirty="0"/>
              <a:t> – יוצר חורים קטנים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90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69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</a:t>
            </a:r>
            <a:r>
              <a:rPr lang="en-US"/>
              <a:t>session 8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Swapping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תרגיל: </a:t>
            </a:r>
            <a:r>
              <a:rPr lang="en-US" dirty="0"/>
              <a:t>first-fit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4635" y="1996068"/>
            <a:ext cx="4107365" cy="4772722"/>
          </a:xfrm>
        </p:spPr>
        <p:txBody>
          <a:bodyPr>
            <a:normAutofit/>
          </a:bodyPr>
          <a:lstStyle/>
          <a:p>
            <a:pPr lvl="0"/>
            <a:r>
              <a:rPr lang="he-IL" dirty="0"/>
              <a:t>נתונה מערכת עם הקצאת זיכרון רציפה ו- </a:t>
            </a:r>
            <a:r>
              <a:rPr lang="en-US" dirty="0"/>
              <a:t>Swapping</a:t>
            </a:r>
            <a:r>
              <a:rPr lang="he-IL" dirty="0"/>
              <a:t> לפי מדיניות </a:t>
            </a:r>
            <a:r>
              <a:rPr lang="en-US" u="sng" dirty="0"/>
              <a:t>first fit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נניח שבמערכת יש </a:t>
            </a:r>
            <a:r>
              <a:rPr lang="en-US" dirty="0"/>
              <a:t>500MB RAM</a:t>
            </a:r>
            <a:r>
              <a:rPr lang="he-IL" dirty="0"/>
              <a:t> וחמישה תהליכים – </a:t>
            </a:r>
            <a:r>
              <a:rPr lang="en-US" dirty="0"/>
              <a:t>A,B,C,D,E</a:t>
            </a:r>
            <a:r>
              <a:rPr lang="he-IL" dirty="0"/>
              <a:t> כאשר תהליך </a:t>
            </a:r>
            <a:r>
              <a:rPr lang="en-US" dirty="0"/>
              <a:t>A</a:t>
            </a:r>
            <a:r>
              <a:rPr lang="he-IL" dirty="0"/>
              <a:t> דורש </a:t>
            </a:r>
            <a:r>
              <a:rPr lang="en-US" dirty="0"/>
              <a:t>250MB</a:t>
            </a:r>
            <a:r>
              <a:rPr lang="he-IL" dirty="0"/>
              <a:t> זיכרון, </a:t>
            </a:r>
            <a:r>
              <a:rPr lang="en-US" dirty="0"/>
              <a:t>B</a:t>
            </a:r>
            <a:r>
              <a:rPr lang="he-IL" dirty="0"/>
              <a:t> דורש </a:t>
            </a:r>
            <a:r>
              <a:rPr lang="en-US" dirty="0"/>
              <a:t>200MB</a:t>
            </a:r>
            <a:r>
              <a:rPr lang="he-IL" dirty="0"/>
              <a:t>, </a:t>
            </a:r>
            <a:r>
              <a:rPr lang="en-US" dirty="0"/>
              <a:t>C</a:t>
            </a:r>
            <a:r>
              <a:rPr lang="he-IL" dirty="0"/>
              <a:t> דורש </a:t>
            </a:r>
            <a:r>
              <a:rPr lang="en-US" dirty="0"/>
              <a:t>200MB</a:t>
            </a:r>
            <a:r>
              <a:rPr lang="he-IL" dirty="0"/>
              <a:t>, </a:t>
            </a:r>
            <a:r>
              <a:rPr lang="en-US" dirty="0"/>
              <a:t>D</a:t>
            </a:r>
            <a:r>
              <a:rPr lang="he-IL" dirty="0"/>
              <a:t> דורש </a:t>
            </a:r>
            <a:r>
              <a:rPr lang="en-US" dirty="0"/>
              <a:t>100MB</a:t>
            </a:r>
            <a:r>
              <a:rPr lang="he-IL" dirty="0"/>
              <a:t>, </a:t>
            </a:r>
            <a:r>
              <a:rPr lang="en-US" dirty="0"/>
              <a:t>E</a:t>
            </a:r>
            <a:r>
              <a:rPr lang="he-IL" dirty="0"/>
              <a:t> דורש </a:t>
            </a:r>
            <a:r>
              <a:rPr lang="en-US" dirty="0"/>
              <a:t>400MB</a:t>
            </a:r>
            <a:r>
              <a:rPr lang="he-IL" dirty="0"/>
              <a:t>. </a:t>
            </a:r>
          </a:p>
          <a:p>
            <a:r>
              <a:rPr lang="he-IL" dirty="0"/>
              <a:t>הראו את תמונת המצב בזיכרון לאורך שרשרת הפעלת התהליכים הבאה: </a:t>
            </a:r>
            <a:r>
              <a:rPr lang="en-US" dirty="0"/>
              <a:t>A,B,C,D,B,C,E,B,A,D,C,E</a:t>
            </a:r>
            <a:r>
              <a:rPr lang="he-IL" dirty="0"/>
              <a:t> (משמאל לימין) תחת ההנחה שמוציאים תמיד את זיכרון התהליך שלא רץ זמן מרבי (</a:t>
            </a:r>
            <a:r>
              <a:rPr lang="en-US" u="sng" dirty="0"/>
              <a:t>LRU</a:t>
            </a:r>
            <a:r>
              <a:rPr lang="he-IL" dirty="0"/>
              <a:t>).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1648"/>
              </p:ext>
            </p:extLst>
          </p:nvPr>
        </p:nvGraphicFramePr>
        <p:xfrm>
          <a:off x="126384" y="2311814"/>
          <a:ext cx="8037550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5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1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3217"/>
              </p:ext>
            </p:extLst>
          </p:nvPr>
        </p:nvGraphicFramePr>
        <p:xfrm>
          <a:off x="717398" y="2378721"/>
          <a:ext cx="8037550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5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4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תרגיל: </a:t>
            </a:r>
            <a:r>
              <a:rPr lang="en-US" dirty="0"/>
              <a:t>best-fit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197" y="1996068"/>
            <a:ext cx="4819803" cy="4772722"/>
          </a:xfrm>
        </p:spPr>
        <p:txBody>
          <a:bodyPr>
            <a:normAutofit/>
          </a:bodyPr>
          <a:lstStyle/>
          <a:p>
            <a:r>
              <a:rPr lang="he-IL" sz="2000" b="1" dirty="0"/>
              <a:t>הדגימו את הבעייתיות בשיטת ה-</a:t>
            </a:r>
            <a:r>
              <a:rPr lang="en-US" sz="2000" b="1" dirty="0"/>
              <a:t>best-fit </a:t>
            </a:r>
            <a:r>
              <a:rPr lang="he-IL" sz="2000" b="1" dirty="0"/>
              <a:t> להקצאת חורים לתהליכים.</a:t>
            </a:r>
            <a:endParaRPr lang="en-US" sz="2000" b="1" dirty="0"/>
          </a:p>
          <a:p>
            <a:r>
              <a:rPr lang="he-IL" sz="2000" dirty="0"/>
              <a:t>צרו סדרה של בקשות זיכרון של תהליכים שמביאה למצב בעייתי בגישת ה-</a:t>
            </a:r>
            <a:r>
              <a:rPr lang="en-US" sz="2000" dirty="0"/>
              <a:t>best-fit </a:t>
            </a:r>
            <a:r>
              <a:rPr lang="he-IL" sz="2000" dirty="0"/>
              <a:t> אך לא בגישה אחרת. מותר להתחיל מתמונת זיכרון כרצונכם. הראו את תמונת הזיכרון אחרי כל הקצאה.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0767"/>
              </p:ext>
            </p:extLst>
          </p:nvPr>
        </p:nvGraphicFramePr>
        <p:xfrm>
          <a:off x="367991" y="2222287"/>
          <a:ext cx="7004206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73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0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אפשרי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6711"/>
              </p:ext>
            </p:extLst>
          </p:nvPr>
        </p:nvGraphicFramePr>
        <p:xfrm>
          <a:off x="367991" y="2222287"/>
          <a:ext cx="7004206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73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0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he-IL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he-IL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2848" y="2222287"/>
            <a:ext cx="2240437" cy="3636511"/>
          </a:xfrm>
        </p:spPr>
        <p:txBody>
          <a:bodyPr>
            <a:normAutofit/>
          </a:bodyPr>
          <a:lstStyle/>
          <a:p>
            <a:r>
              <a:rPr lang="en-US" sz="2000" dirty="0"/>
              <a:t>A (60MB)</a:t>
            </a:r>
          </a:p>
          <a:p>
            <a:r>
              <a:rPr lang="en-US" sz="2000" dirty="0"/>
              <a:t>B (20MB)</a:t>
            </a:r>
          </a:p>
          <a:p>
            <a:r>
              <a:rPr lang="en-US" sz="2000" dirty="0"/>
              <a:t>C (30MB)</a:t>
            </a:r>
          </a:p>
          <a:p>
            <a:r>
              <a:rPr lang="en-US" sz="2000" dirty="0"/>
              <a:t>D (10MB)</a:t>
            </a:r>
          </a:p>
          <a:p>
            <a:r>
              <a:rPr lang="en-US" sz="2000" dirty="0"/>
              <a:t>E (20MB)</a:t>
            </a:r>
          </a:p>
          <a:p>
            <a:r>
              <a:rPr lang="en-US" sz="2000" dirty="0"/>
              <a:t>F (20MB)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7726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2016 ב שאלה 1ג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127" y="2222287"/>
            <a:ext cx="5362778" cy="3636511"/>
          </a:xfrm>
        </p:spPr>
        <p:txBody>
          <a:bodyPr>
            <a:normAutofit/>
          </a:bodyPr>
          <a:lstStyle/>
          <a:p>
            <a:pPr lvl="0"/>
            <a:r>
              <a:rPr lang="he-IL" sz="2000" dirty="0"/>
              <a:t>במערכת עם זיכרון </a:t>
            </a:r>
            <a:r>
              <a:rPr lang="en-US" sz="2000" dirty="0"/>
              <a:t>swapping</a:t>
            </a:r>
            <a:r>
              <a:rPr lang="he-IL" sz="2000" dirty="0"/>
              <a:t> יתכן מצב בו נרצה להריץ תהליך </a:t>
            </a:r>
            <a:r>
              <a:rPr lang="en-US" sz="2000" dirty="0"/>
              <a:t>P</a:t>
            </a:r>
            <a:r>
              <a:rPr lang="he-IL" sz="2000" dirty="0"/>
              <a:t> הדורש </a:t>
            </a:r>
            <a:r>
              <a:rPr lang="en-US" sz="2000" dirty="0"/>
              <a:t>k</a:t>
            </a:r>
            <a:r>
              <a:rPr lang="he-IL" sz="2000" dirty="0"/>
              <a:t> זיכרון, ישנם </a:t>
            </a:r>
            <a:r>
              <a:rPr lang="en-US" sz="2000" dirty="0"/>
              <a:t>k</a:t>
            </a:r>
            <a:r>
              <a:rPr lang="he-IL" sz="2000" dirty="0"/>
              <a:t> תאים פנויים בזיכרון, ועדיין נאלץ לבצע </a:t>
            </a:r>
            <a:r>
              <a:rPr lang="en-US" sz="2000" dirty="0"/>
              <a:t>swap out</a:t>
            </a:r>
            <a:r>
              <a:rPr lang="he-IL" sz="2000" dirty="0"/>
              <a:t> לפני שנוכל להריץ את </a:t>
            </a:r>
            <a:r>
              <a:rPr lang="en-US" sz="2000" dirty="0"/>
              <a:t>P</a:t>
            </a:r>
            <a:r>
              <a:rPr lang="he-IL" sz="2000" dirty="0"/>
              <a:t>. נתונה מערכת עם </a:t>
            </a:r>
            <a:r>
              <a:rPr lang="en-US" sz="2000" dirty="0"/>
              <a:t>500MB </a:t>
            </a:r>
            <a:r>
              <a:rPr lang="he-IL" sz="2000" dirty="0"/>
              <a:t> זיכרון ובה תהליכים </a:t>
            </a:r>
            <a:r>
              <a:rPr lang="en-US" sz="2000" dirty="0"/>
              <a:t>P1,P2,P3,P4,P5</a:t>
            </a:r>
            <a:r>
              <a:rPr lang="he-IL" sz="2000" dirty="0"/>
              <a:t> כאשר תהליך </a:t>
            </a:r>
            <a:r>
              <a:rPr lang="en-US" sz="2000" dirty="0" err="1"/>
              <a:t>i</a:t>
            </a:r>
            <a:r>
              <a:rPr lang="he-IL" sz="2000" dirty="0"/>
              <a:t> דורש </a:t>
            </a:r>
            <a:r>
              <a:rPr lang="en-US" sz="2000" dirty="0" err="1"/>
              <a:t>i</a:t>
            </a:r>
            <a:r>
              <a:rPr lang="en-US" sz="2000" dirty="0"/>
              <a:t> X 50MB</a:t>
            </a:r>
            <a:r>
              <a:rPr lang="he-IL" sz="2000" dirty="0"/>
              <a:t> זיכרון.</a:t>
            </a:r>
            <a:endParaRPr lang="en-US" sz="2000" dirty="0"/>
          </a:p>
          <a:p>
            <a:r>
              <a:rPr lang="he-IL" sz="2000" dirty="0"/>
              <a:t>הראו במערכת תזמון אפשרי של התהליכים, כך שתיווצר הבעיה המתוארת למעלה. אין צורך להשתמש בכל הטבלה. ניתן להשתמש גם בסיום תהליך במידת הצורך.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08874"/>
              </p:ext>
            </p:extLst>
          </p:nvPr>
        </p:nvGraphicFramePr>
        <p:xfrm>
          <a:off x="401617" y="2222287"/>
          <a:ext cx="6129635" cy="389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91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Step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450-500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400-450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350-400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300-350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250-300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200-250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150-200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100-150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6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50-100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91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0-50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47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2016 ב שאלה 1ג</a:t>
            </a:r>
            <a:r>
              <a:rPr lang="en-US" dirty="0"/>
              <a:t>  </a:t>
            </a:r>
            <a:r>
              <a:rPr lang="he-IL" dirty="0"/>
              <a:t>- פתרון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82312"/>
              </p:ext>
            </p:extLst>
          </p:nvPr>
        </p:nvGraphicFramePr>
        <p:xfrm>
          <a:off x="401617" y="2222287"/>
          <a:ext cx="6601121" cy="389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Step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P5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450-500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400-450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350-400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300-350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250-300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200-250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150-200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100-150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6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50-100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0-50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86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היררכיית זיכרון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742076"/>
              </p:ext>
            </p:extLst>
          </p:nvPr>
        </p:nvGraphicFramePr>
        <p:xfrm>
          <a:off x="1874519" y="2655636"/>
          <a:ext cx="8442960" cy="2286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רגיסטרים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Cache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RAM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aseline="0" dirty="0"/>
                        <a:t>דיסק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קטן מאוד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קטן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בינוני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גדול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מהיר מאוד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מהיר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מהירות בינונית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איטי יחסית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נדיף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נדיף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נדיף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לא נדיף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יקר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יקר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מחיר בינוני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זול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8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מרחב הכתובות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לכל תהליך יש מרחב כתובות פרטי.</a:t>
            </a:r>
          </a:p>
          <a:p>
            <a:r>
              <a:rPr lang="he-IL" sz="2800" dirty="0"/>
              <a:t>רגיסטר </a:t>
            </a:r>
            <a:r>
              <a:rPr lang="en-US" sz="2800" b="1" dirty="0"/>
              <a:t>base</a:t>
            </a:r>
            <a:r>
              <a:rPr lang="he-IL" sz="2800" dirty="0"/>
              <a:t> – תחילת הזיכרון של התהליך.</a:t>
            </a:r>
          </a:p>
          <a:p>
            <a:r>
              <a:rPr lang="he-IL" sz="2800" dirty="0"/>
              <a:t>רגיסטר </a:t>
            </a:r>
            <a:r>
              <a:rPr lang="en-US" sz="2800" b="1" dirty="0"/>
              <a:t>limit</a:t>
            </a:r>
            <a:r>
              <a:rPr lang="he-IL" sz="2800" dirty="0"/>
              <a:t> – גודל הזיכרון של התהליך הרץ.</a:t>
            </a:r>
          </a:p>
          <a:p>
            <a:r>
              <a:rPr lang="he-IL" sz="2800" dirty="0"/>
              <a:t>כתובת </a:t>
            </a:r>
            <a:r>
              <a:rPr lang="he-IL" sz="2800" b="1" dirty="0"/>
              <a:t>לוגית</a:t>
            </a:r>
            <a:r>
              <a:rPr lang="he-IL" sz="2800" dirty="0"/>
              <a:t> – כתובת ביחס למרחב הכתובות הפרטי של התהליך</a:t>
            </a:r>
          </a:p>
          <a:p>
            <a:r>
              <a:rPr lang="he-IL" sz="2800" dirty="0"/>
              <a:t>כתובת </a:t>
            </a:r>
            <a:r>
              <a:rPr lang="he-IL" sz="2800" b="1" dirty="0"/>
              <a:t>פיזית</a:t>
            </a:r>
            <a:r>
              <a:rPr lang="he-IL" sz="2800" dirty="0"/>
              <a:t> – הכתובת בפועל ב</a:t>
            </a:r>
            <a:r>
              <a:rPr lang="en-US" sz="2800" dirty="0"/>
              <a:t>RAM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2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כתובות – 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750742"/>
            <a:ext cx="11125520" cy="499574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dirty="0">
                <a:latin typeface="Bookman Old Style" panose="02050604050505020204" pitchFamily="18" charset="0"/>
              </a:rPr>
              <a:t>נתון:</a:t>
            </a:r>
          </a:p>
          <a:p>
            <a:pPr lvl="1"/>
            <a:r>
              <a:rPr lang="he-IL" sz="1800" dirty="0">
                <a:latin typeface="Bookman Old Style" panose="02050604050505020204" pitchFamily="18" charset="0"/>
              </a:rPr>
              <a:t>גודל הזיכרון שתופס תהליך </a:t>
            </a:r>
            <a:r>
              <a:rPr lang="en-US" sz="1800" dirty="0">
                <a:latin typeface="Bookman Old Style" panose="02050604050505020204" pitchFamily="18" charset="0"/>
              </a:rPr>
              <a:t>C</a:t>
            </a:r>
            <a:r>
              <a:rPr lang="he-IL" sz="1800" dirty="0">
                <a:latin typeface="Bookman Old Style" panose="02050604050505020204" pitchFamily="18" charset="0"/>
              </a:rPr>
              <a:t> הוא- </a:t>
            </a:r>
            <a:r>
              <a:rPr lang="en-US" sz="1800" dirty="0">
                <a:latin typeface="Bookman Old Style" panose="02050604050505020204" pitchFamily="18" charset="0"/>
              </a:rPr>
              <a:t>64Byte </a:t>
            </a:r>
            <a:endParaRPr lang="he-IL" sz="1800" dirty="0">
              <a:latin typeface="Bookman Old Style" panose="02050604050505020204" pitchFamily="18" charset="0"/>
            </a:endParaRPr>
          </a:p>
          <a:p>
            <a:pPr lvl="1"/>
            <a:r>
              <a:rPr lang="en-US" sz="1800" dirty="0"/>
              <a:t>base</a:t>
            </a:r>
            <a:r>
              <a:rPr lang="he-IL" sz="1800" dirty="0"/>
              <a:t> של תהליך </a:t>
            </a:r>
            <a:r>
              <a:rPr lang="en-US" sz="1800" dirty="0"/>
              <a:t>C</a:t>
            </a:r>
            <a:r>
              <a:rPr lang="he-IL" sz="1800" dirty="0"/>
              <a:t>: 48</a:t>
            </a:r>
            <a:endParaRPr lang="he-IL" sz="1800" dirty="0">
              <a:latin typeface="Bookman Old Style" panose="02050604050505020204" pitchFamily="18" charset="0"/>
            </a:endParaRPr>
          </a:p>
          <a:p>
            <a:pPr lvl="1"/>
            <a:r>
              <a:rPr lang="he-IL" sz="1800" dirty="0">
                <a:latin typeface="Bookman Old Style" panose="02050604050505020204" pitchFamily="18" charset="0"/>
              </a:rPr>
              <a:t>גודל מילה הוא </a:t>
            </a:r>
            <a:r>
              <a:rPr lang="en-US" sz="1800" dirty="0">
                <a:latin typeface="Bookman Old Style" panose="02050604050505020204" pitchFamily="18" charset="0"/>
              </a:rPr>
              <a:t>1Byte</a:t>
            </a:r>
            <a:endParaRPr lang="he-IL" sz="1800" dirty="0">
              <a:latin typeface="Bookman Old Style" panose="02050604050505020204" pitchFamily="18" charset="0"/>
            </a:endParaRPr>
          </a:p>
          <a:p>
            <a:pPr lvl="1"/>
            <a:r>
              <a:rPr lang="he-IL" sz="1800" dirty="0">
                <a:latin typeface="Bookman Old Style" panose="02050604050505020204" pitchFamily="18" charset="0"/>
              </a:rPr>
              <a:t>גודל בלוק הוא </a:t>
            </a:r>
            <a:r>
              <a:rPr lang="en-US" sz="1800" dirty="0">
                <a:latin typeface="Bookman Old Style" panose="02050604050505020204" pitchFamily="18" charset="0"/>
              </a:rPr>
              <a:t>16Byte</a:t>
            </a:r>
            <a:endParaRPr lang="he-IL" sz="1800" dirty="0">
              <a:latin typeface="Bookman Old Style" panose="02050604050505020204" pitchFamily="18" charset="0"/>
            </a:endParaRPr>
          </a:p>
          <a:p>
            <a:r>
              <a:rPr lang="he-IL" dirty="0"/>
              <a:t>מה מרחב הכתובות </a:t>
            </a:r>
            <a:r>
              <a:rPr lang="he-IL" b="1" dirty="0"/>
              <a:t>הלוגיות</a:t>
            </a:r>
            <a:r>
              <a:rPr lang="he-IL" dirty="0"/>
              <a:t> של תהליך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lvl="1"/>
            <a:r>
              <a:rPr lang="he-IL" sz="1800" dirty="0"/>
              <a:t> </a:t>
            </a:r>
            <a:r>
              <a:rPr lang="he-IL" sz="1800" b="1" dirty="0"/>
              <a:t>0-63	</a:t>
            </a:r>
          </a:p>
          <a:p>
            <a:r>
              <a:rPr lang="he-IL" dirty="0"/>
              <a:t>מה מרחב הכתובות </a:t>
            </a:r>
            <a:r>
              <a:rPr lang="he-IL" b="1" dirty="0"/>
              <a:t>הפיזיות</a:t>
            </a:r>
            <a:r>
              <a:rPr lang="he-IL" dirty="0"/>
              <a:t> של תהליך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lvl="1"/>
            <a:r>
              <a:rPr lang="he-IL" sz="1800" dirty="0"/>
              <a:t> </a:t>
            </a:r>
            <a:r>
              <a:rPr lang="he-IL" sz="1800" b="1" dirty="0"/>
              <a:t>48-111</a:t>
            </a:r>
          </a:p>
          <a:p>
            <a:r>
              <a:rPr lang="he-IL" dirty="0"/>
              <a:t>כאשר תהליך </a:t>
            </a:r>
            <a:r>
              <a:rPr lang="en-US" dirty="0"/>
              <a:t>C</a:t>
            </a:r>
            <a:r>
              <a:rPr lang="he-IL" dirty="0"/>
              <a:t> רוצה לגשת לכתובת הלוגית </a:t>
            </a:r>
            <a:r>
              <a:rPr lang="en-US" dirty="0"/>
              <a:t>43</a:t>
            </a:r>
            <a:r>
              <a:rPr lang="he-IL" dirty="0"/>
              <a:t>. (1) מהי הכתובת הפיזית שאליה ייגש </a:t>
            </a:r>
            <a:br>
              <a:rPr lang="en-US" dirty="0"/>
            </a:br>
            <a:r>
              <a:rPr lang="he-IL" dirty="0"/>
              <a:t>ה-</a:t>
            </a:r>
            <a:r>
              <a:rPr lang="en-US" dirty="0"/>
              <a:t>?CPU</a:t>
            </a:r>
            <a:r>
              <a:rPr lang="he-IL" dirty="0"/>
              <a:t> (2) ולאיזה בלוק בזיכרון?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base + 43 = </a:t>
            </a:r>
            <a:r>
              <a:rPr lang="en-US" sz="1800" b="1" dirty="0"/>
              <a:t>91</a:t>
            </a:r>
            <a:endParaRPr lang="he-IL" sz="18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RoundUp</a:t>
            </a:r>
            <a:r>
              <a:rPr lang="en-US" sz="1800" dirty="0"/>
              <a:t>(91/16) = </a:t>
            </a:r>
            <a:r>
              <a:rPr lang="en-US" sz="1800" b="1" dirty="0"/>
              <a:t>6</a:t>
            </a:r>
            <a:endParaRPr lang="he-IL" sz="1800" b="1" dirty="0"/>
          </a:p>
        </p:txBody>
      </p:sp>
    </p:spTree>
    <p:extLst>
      <p:ext uri="{BB962C8B-B14F-4D97-AF65-F5344CB8AC3E}">
        <p14:creationId xmlns:p14="http://schemas.microsoft.com/office/powerpoint/2010/main" val="25955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6933"/>
          </a:xfrm>
        </p:spPr>
        <p:txBody>
          <a:bodyPr>
            <a:normAutofit/>
          </a:bodyPr>
          <a:lstStyle/>
          <a:p>
            <a:r>
              <a:rPr lang="he-IL" sz="2800" dirty="0"/>
              <a:t>כל מרחב הזיכרון של התהליך הרץ צריך להיות בזיכרון הראשי (</a:t>
            </a:r>
            <a:r>
              <a:rPr lang="en-US" sz="2800" dirty="0"/>
              <a:t>RAM</a:t>
            </a:r>
            <a:r>
              <a:rPr lang="he-IL" sz="2800" dirty="0"/>
              <a:t>)</a:t>
            </a:r>
          </a:p>
          <a:p>
            <a:r>
              <a:rPr lang="he-IL" sz="2800" dirty="0"/>
              <a:t>הקצאת הזיכרון היא רציפה</a:t>
            </a:r>
          </a:p>
          <a:p>
            <a:r>
              <a:rPr lang="he-IL" sz="2800" dirty="0"/>
              <a:t>במידה ואין מקום בזיכרון הראשי עבור תהליך מסוים, נפנה עבורו מקום ע"י העברת זיכרון של תהליך אחר מה</a:t>
            </a:r>
            <a:r>
              <a:rPr lang="en-US" sz="2800" dirty="0"/>
              <a:t>RAM</a:t>
            </a:r>
            <a:r>
              <a:rPr lang="he-IL" sz="2800" dirty="0"/>
              <a:t> לדיסק. </a:t>
            </a:r>
          </a:p>
          <a:p>
            <a:r>
              <a:rPr lang="en-US" sz="2800" b="1" dirty="0"/>
              <a:t>Swap out</a:t>
            </a:r>
            <a:r>
              <a:rPr lang="he-IL" sz="2800" b="1" dirty="0"/>
              <a:t> </a:t>
            </a:r>
            <a:r>
              <a:rPr lang="he-IL" sz="2800" dirty="0"/>
              <a:t>– נוציא זיכרון של תהליך לדיסק</a:t>
            </a:r>
          </a:p>
          <a:p>
            <a:r>
              <a:rPr lang="en-US" sz="2800" b="1" dirty="0"/>
              <a:t>Swap in</a:t>
            </a:r>
            <a:r>
              <a:rPr lang="he-IL" sz="2800" b="1" dirty="0"/>
              <a:t> </a:t>
            </a:r>
            <a:r>
              <a:rPr lang="he-IL" sz="2800" dirty="0"/>
              <a:t>– כאשר יהיה מקום, נעביר את המידע מהדיסק ל</a:t>
            </a:r>
            <a:r>
              <a:rPr lang="en-US" sz="2800" dirty="0"/>
              <a:t>RAM</a:t>
            </a:r>
            <a:r>
              <a:rPr lang="he-I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8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ניהול מצב זיכרון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רשימה משורשרת</a:t>
            </a:r>
          </a:p>
        </p:txBody>
      </p:sp>
    </p:spTree>
    <p:extLst>
      <p:ext uri="{BB962C8B-B14F-4D97-AF65-F5344CB8AC3E}">
        <p14:creationId xmlns:p14="http://schemas.microsoft.com/office/powerpoint/2010/main" val="105477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רשימה משורשרת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29781"/>
            <a:ext cx="11758863" cy="4635713"/>
          </a:xfrm>
        </p:spPr>
        <p:txBody>
          <a:bodyPr>
            <a:normAutofit/>
          </a:bodyPr>
          <a:lstStyle/>
          <a:p>
            <a:r>
              <a:rPr lang="he-IL" sz="2400" dirty="0"/>
              <a:t>נתחזק רשימה דו כיוונית שתתאר את מבנה הזיכרון (חורים/תהליכים).</a:t>
            </a:r>
          </a:p>
          <a:p>
            <a:r>
              <a:rPr lang="he-IL" sz="2400" u="sng" dirty="0"/>
              <a:t>בהכנסת תהליך: </a:t>
            </a:r>
            <a:r>
              <a:rPr lang="he-IL" sz="2400" dirty="0"/>
              <a:t>מחפשים על הרשימה חור. אם החור שנבחר גדול מידי מפצלים אותו לתהליך וחור (המקום שנשאר).</a:t>
            </a:r>
          </a:p>
          <a:p>
            <a:r>
              <a:rPr lang="he-IL" sz="2400" u="sng" dirty="0"/>
              <a:t>בהוצאת תהליך: </a:t>
            </a:r>
            <a:r>
              <a:rPr lang="he-IL" sz="2400" dirty="0"/>
              <a:t>נוצר חור כתוצאה מההוצאה. אם נוצר מצב של שני חורים סמוכים, ממזגים אותם לחור אחד (פעולה לא יקרה).</a:t>
            </a:r>
          </a:p>
        </p:txBody>
      </p:sp>
    </p:spTree>
    <p:extLst>
      <p:ext uri="{BB962C8B-B14F-4D97-AF65-F5344CB8AC3E}">
        <p14:creationId xmlns:p14="http://schemas.microsoft.com/office/powerpoint/2010/main" val="388264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רשימה משורשרת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29781"/>
            <a:ext cx="11758863" cy="4635713"/>
          </a:xfrm>
        </p:spPr>
        <p:txBody>
          <a:bodyPr>
            <a:normAutofit/>
          </a:bodyPr>
          <a:lstStyle/>
          <a:p>
            <a:r>
              <a:rPr lang="he-IL" sz="2400" b="1" dirty="0"/>
              <a:t>איזה תהליך להוציא?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sz="2400" dirty="0"/>
              <a:t>בגודל מתאים (בעיה- עלול לחזור בטווח הקצר).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sz="2400" dirty="0"/>
              <a:t>לא פעיל (</a:t>
            </a:r>
            <a:r>
              <a:rPr lang="en-US" sz="2400" dirty="0"/>
              <a:t>LRU</a:t>
            </a:r>
            <a:r>
              <a:rPr lang="he-IL" sz="2400" dirty="0"/>
              <a:t> – נסיק מהעבר לעתיד).</a:t>
            </a:r>
          </a:p>
          <a:p>
            <a:r>
              <a:rPr lang="he-IL" sz="2400" b="1" dirty="0"/>
              <a:t>באיזה חור נבחר?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First-fit</a:t>
            </a:r>
            <a:r>
              <a:rPr lang="he-IL" sz="2400" dirty="0"/>
              <a:t> – הראשון ברשימה שמתאים. </a:t>
            </a:r>
            <a:r>
              <a:rPr lang="he-IL" sz="2400" dirty="0">
                <a:solidFill>
                  <a:srgbClr val="FF0000"/>
                </a:solidFill>
              </a:rPr>
              <a:t>בעיה- הורס חורים גדולים.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Best-fit</a:t>
            </a:r>
            <a:r>
              <a:rPr lang="he-IL" sz="2400" b="1" dirty="0"/>
              <a:t> </a:t>
            </a:r>
            <a:r>
              <a:rPr lang="he-IL" sz="2400" dirty="0"/>
              <a:t>– החור הקטן ביותר שמתאים. </a:t>
            </a:r>
            <a:r>
              <a:rPr lang="he-IL" sz="2400" dirty="0">
                <a:solidFill>
                  <a:srgbClr val="FF0000"/>
                </a:solidFill>
              </a:rPr>
              <a:t>בעיה – קשה למצוא, יוצר חורים קטנים.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Quick-fit</a:t>
            </a:r>
            <a:r>
              <a:rPr lang="he-IL" sz="2400" dirty="0"/>
              <a:t> – נשמור מס' רשימות חורים (לפי גדלים), בתוך הרשימה נבצע </a:t>
            </a:r>
            <a:r>
              <a:rPr lang="en-US" sz="2400" dirty="0"/>
              <a:t>first-fit</a:t>
            </a:r>
            <a:r>
              <a:rPr lang="he-IL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Worst-fit</a:t>
            </a:r>
            <a:r>
              <a:rPr lang="he-IL" sz="2400" b="1" dirty="0"/>
              <a:t> </a:t>
            </a:r>
            <a:r>
              <a:rPr lang="he-IL" sz="2400" dirty="0"/>
              <a:t>– החור הגדול ביותר כרגע. </a:t>
            </a:r>
            <a:r>
              <a:rPr lang="he-IL" sz="2400" dirty="0">
                <a:solidFill>
                  <a:srgbClr val="FF0000"/>
                </a:solidFill>
              </a:rPr>
              <a:t>בעיה- הורס חורים גדולים.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297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2015</a:t>
            </a:r>
            <a:r>
              <a:rPr lang="he-IL" dirty="0"/>
              <a:t>ב שאלה 1.ג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sz="2400" dirty="0"/>
              <a:t> נתונה מערכת </a:t>
            </a:r>
            <a:r>
              <a:rPr lang="en-US" sz="2400" dirty="0"/>
              <a:t>swapping</a:t>
            </a:r>
            <a:r>
              <a:rPr lang="he-IL" sz="2400" dirty="0"/>
              <a:t> המכילה את מצב הזיכרון להלן ברגע נתון (משמאל לימין), כאשר אותיות מייצגות תהליכים שונים.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רשמו את רשימת החורים במערכת מימין לשמאל עפ"י </a:t>
            </a:r>
            <a:r>
              <a:rPr lang="en-US" sz="2400" b="1" dirty="0"/>
              <a:t>first fit</a:t>
            </a:r>
            <a:endParaRPr lang="he-IL" sz="2400" b="1" dirty="0"/>
          </a:p>
          <a:p>
            <a:pPr marL="400050" lvl="1" indent="0">
              <a:buNone/>
            </a:pPr>
            <a:r>
              <a:rPr lang="he-IL" sz="2200" b="1" dirty="0"/>
              <a:t>3-6, 8-9, 12-14, 16-20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רשמו את רשימת החורים במערכת מימין לשמאל עפ"י </a:t>
            </a:r>
            <a:r>
              <a:rPr lang="en-US" sz="2400" b="1" dirty="0"/>
              <a:t>best fit</a:t>
            </a:r>
            <a:endParaRPr lang="he-IL" sz="2400" b="1" dirty="0"/>
          </a:p>
          <a:p>
            <a:pPr marL="400050" lvl="2" indent="0">
              <a:buNone/>
            </a:pPr>
            <a:r>
              <a:rPr lang="he-IL" sz="2200" b="1" dirty="0"/>
              <a:t>8-9, 12-14, 3-6, 16-20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5512727"/>
            <a:ext cx="10563286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29810</TotalTime>
  <Words>938</Words>
  <Application>Microsoft Office PowerPoint</Application>
  <PresentationFormat>Widescreen</PresentationFormat>
  <Paragraphs>481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Wingdings 2</vt:lpstr>
      <vt:lpstr>Quotable</vt:lpstr>
      <vt:lpstr>Operating System Practice session 8</vt:lpstr>
      <vt:lpstr>היררכיית זיכרון</vt:lpstr>
      <vt:lpstr>מרחב הכתובות</vt:lpstr>
      <vt:lpstr>כתובות – תרגיל</vt:lpstr>
      <vt:lpstr>Swapping </vt:lpstr>
      <vt:lpstr>ניהול מצב זיכרון</vt:lpstr>
      <vt:lpstr>רשימה משורשרת</vt:lpstr>
      <vt:lpstr>רשימה משורשרת</vt:lpstr>
      <vt:lpstr>2015ב שאלה 1.ג </vt:lpstr>
      <vt:lpstr>תרגיל: first-fit</vt:lpstr>
      <vt:lpstr>פתרון</vt:lpstr>
      <vt:lpstr>תרגיל: best-fit</vt:lpstr>
      <vt:lpstr>פתרון אפשרי</vt:lpstr>
      <vt:lpstr>2016 ב שאלה 1ג</vt:lpstr>
      <vt:lpstr>2016 ב שאלה 1ג  - פתרון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Doron Laadan</cp:lastModifiedBy>
  <cp:revision>439</cp:revision>
  <dcterms:created xsi:type="dcterms:W3CDTF">2017-03-22T14:00:41Z</dcterms:created>
  <dcterms:modified xsi:type="dcterms:W3CDTF">2019-05-22T18:02:48Z</dcterms:modified>
</cp:coreProperties>
</file>