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20"/>
  </p:notesMasterIdLst>
  <p:sldIdLst>
    <p:sldId id="256" r:id="rId2"/>
    <p:sldId id="379" r:id="rId3"/>
    <p:sldId id="378" r:id="rId4"/>
    <p:sldId id="380" r:id="rId5"/>
    <p:sldId id="381" r:id="rId6"/>
    <p:sldId id="390" r:id="rId7"/>
    <p:sldId id="397" r:id="rId8"/>
    <p:sldId id="398" r:id="rId9"/>
    <p:sldId id="389" r:id="rId10"/>
    <p:sldId id="392" r:id="rId11"/>
    <p:sldId id="393" r:id="rId12"/>
    <p:sldId id="402" r:id="rId13"/>
    <p:sldId id="399" r:id="rId14"/>
    <p:sldId id="403" r:id="rId15"/>
    <p:sldId id="400" r:id="rId16"/>
    <p:sldId id="404" r:id="rId17"/>
    <p:sldId id="401" r:id="rId18"/>
    <p:sldId id="275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7267" autoAdjust="0"/>
  </p:normalViewPr>
  <p:slideViewPr>
    <p:cSldViewPr snapToGrid="0">
      <p:cViewPr varScale="1"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59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Locality of reference </a:t>
            </a:r>
            <a:r>
              <a:rPr lang="he-IL" dirty="0"/>
              <a:t> - ברגע שנגשת לתא, מאוד סביר שהגישה הבאה תהיה ליד. לדוגמא תאים במערך, שדות של אובייקטים. באופן טבעי כשניגשים לכתובת </a:t>
            </a:r>
            <a:r>
              <a:rPr lang="en-US" dirty="0"/>
              <a:t>X</a:t>
            </a:r>
            <a:r>
              <a:rPr lang="he-IL" dirty="0"/>
              <a:t> סביר מאוד שהגישה הבאה תהיה קרובה ל</a:t>
            </a:r>
            <a:r>
              <a:rPr lang="en-US" dirty="0"/>
              <a:t>X</a:t>
            </a:r>
            <a:r>
              <a:rPr lang="he-IL" dirty="0"/>
              <a:t> ולכן אפשר לעבוד עם כך שחלק מהזיכרון נמצא ב-</a:t>
            </a:r>
            <a:r>
              <a:rPr lang="en-US" dirty="0"/>
              <a:t>RAM</a:t>
            </a:r>
            <a:endParaRPr lang="he-IL" dirty="0"/>
          </a:p>
          <a:p>
            <a:r>
              <a:rPr lang="en-US" dirty="0"/>
              <a:t> Page fault</a:t>
            </a:r>
            <a:r>
              <a:rPr lang="he-IL" dirty="0"/>
              <a:t> – מנסים לגשת לדף שלא יושב ב-</a:t>
            </a:r>
            <a:r>
              <a:rPr lang="en-US" dirty="0"/>
              <a:t>RAM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58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42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249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05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Management Unit</a:t>
            </a:r>
            <a:r>
              <a:rPr lang="he-IL" dirty="0"/>
              <a:t> – ממירה כתובת וירטואלית לפיזית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1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51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86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- PF</a:t>
            </a:r>
            <a:r>
              <a:rPr lang="he-IL" baseline="0" dirty="0"/>
              <a:t>מנסים לגשת לדף שלא נמצא ב-</a:t>
            </a:r>
            <a:r>
              <a:rPr lang="en-US" baseline="0" dirty="0"/>
              <a:t>RAM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45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כ'/אייר/תשע"ט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session 9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68552"/>
            <a:ext cx="10572000" cy="1689448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Virtual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אלגוריתמים להחלפת דפים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כשיש </a:t>
            </a:r>
            <a:r>
              <a:rPr lang="en-US" sz="2000" dirty="0"/>
              <a:t>PF</a:t>
            </a:r>
            <a:r>
              <a:rPr lang="he-IL" sz="2000" dirty="0"/>
              <a:t> צריך להחליט איזה דף לפנות. </a:t>
            </a:r>
          </a:p>
          <a:p>
            <a:r>
              <a:rPr lang="he-IL" sz="2000" dirty="0"/>
              <a:t>נרצה לדחות כמה שיותר את ה</a:t>
            </a:r>
            <a:r>
              <a:rPr lang="en-US" sz="2000" dirty="0"/>
              <a:t>PF </a:t>
            </a:r>
            <a:r>
              <a:rPr lang="he-IL" sz="2000" dirty="0"/>
              <a:t> הבא.</a:t>
            </a:r>
          </a:p>
          <a:p>
            <a:r>
              <a:rPr lang="he-IL" sz="2000" b="1" dirty="0"/>
              <a:t>אלגוריתם אופטימלי</a:t>
            </a:r>
            <a:r>
              <a:rPr lang="he-IL" sz="2000" dirty="0"/>
              <a:t> – נבחר להוציא את הדף שהבקשה שלו הכי מאוחרת. </a:t>
            </a:r>
          </a:p>
          <a:p>
            <a:r>
              <a:rPr lang="en-US" sz="2000" b="1" dirty="0"/>
              <a:t>FIFO</a:t>
            </a:r>
            <a:r>
              <a:rPr lang="he-IL" sz="2000" dirty="0"/>
              <a:t> – נחזיק אינדקס של המסגרת הבאה לפינוי, נקדם בכל </a:t>
            </a:r>
            <a:r>
              <a:rPr lang="en-US" sz="2000" dirty="0"/>
              <a:t>PF</a:t>
            </a:r>
            <a:r>
              <a:rPr lang="he-IL" sz="2000" dirty="0"/>
              <a:t>.</a:t>
            </a:r>
          </a:p>
          <a:p>
            <a:r>
              <a:rPr lang="en-US" sz="2000" b="1" dirty="0"/>
              <a:t>FIFO second chance</a:t>
            </a:r>
            <a:r>
              <a:rPr lang="he-IL" sz="2000" b="1" dirty="0"/>
              <a:t> - </a:t>
            </a:r>
            <a:r>
              <a:rPr lang="he-IL" sz="2000" dirty="0"/>
              <a:t>שיפור של </a:t>
            </a:r>
            <a:r>
              <a:rPr lang="en-US" sz="2000" dirty="0"/>
              <a:t>FIFO</a:t>
            </a:r>
            <a:r>
              <a:rPr lang="he-IL" sz="2000" dirty="0"/>
              <a:t> , נותן הזדמנות שנייה לדף שנגשו אליו לאחרונה</a:t>
            </a:r>
          </a:p>
          <a:p>
            <a:pPr lvl="1"/>
            <a:r>
              <a:rPr lang="he-IL" sz="2000" dirty="0"/>
              <a:t>נוסיף ביט </a:t>
            </a:r>
            <a:r>
              <a:rPr lang="en-US" sz="2000" dirty="0"/>
              <a:t>referenced</a:t>
            </a:r>
            <a:r>
              <a:rPr lang="he-IL" sz="2000" dirty="0"/>
              <a:t> שנדלק כאשר ניגשים לדף לא בהכנסה. </a:t>
            </a:r>
          </a:p>
          <a:p>
            <a:pPr lvl="1"/>
            <a:r>
              <a:rPr lang="he-IL" sz="2000" dirty="0"/>
              <a:t>אם </a:t>
            </a:r>
            <a:r>
              <a:rPr lang="he-IL" sz="2000" dirty="0" err="1"/>
              <a:t>הפויינטר</a:t>
            </a:r>
            <a:r>
              <a:rPr lang="he-IL" sz="2000" dirty="0"/>
              <a:t> מצביע על דף שהביט הנ"ל דלוק עבורו, נקדם את </a:t>
            </a:r>
            <a:r>
              <a:rPr lang="he-IL" sz="2000" dirty="0" err="1"/>
              <a:t>הפויינטר</a:t>
            </a:r>
            <a:r>
              <a:rPr lang="he-IL" sz="2000" dirty="0"/>
              <a:t> ונכבה לו את הביט.</a:t>
            </a:r>
          </a:p>
        </p:txBody>
      </p:sp>
    </p:spTree>
    <p:extLst>
      <p:ext uri="{BB962C8B-B14F-4D97-AF65-F5344CB8AC3E}">
        <p14:creationId xmlns:p14="http://schemas.microsoft.com/office/powerpoint/2010/main" val="178887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2014ב 2ב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מערכת עם זיכרון וירטואלי ובו 3 מסגרות ותהליך בודד. נתונה סדרת פניות של התהליך לדפים.</a:t>
            </a:r>
          </a:p>
          <a:p>
            <a:r>
              <a:rPr lang="he-IL" dirty="0"/>
              <a:t>הראו אלו דפים יהיו במסגרות עבור כל מדיניות החלפת דפים להלן.</a:t>
            </a:r>
          </a:p>
          <a:p>
            <a:r>
              <a:rPr lang="he-IL" dirty="0"/>
              <a:t>באלגוריתם </a:t>
            </a:r>
            <a:r>
              <a:rPr lang="en-US" dirty="0"/>
              <a:t>second chance</a:t>
            </a:r>
            <a:r>
              <a:rPr lang="he-IL" dirty="0"/>
              <a:t> </a:t>
            </a:r>
            <a:r>
              <a:rPr lang="en-US" dirty="0"/>
              <a:t>FIFO</a:t>
            </a:r>
            <a:r>
              <a:rPr lang="he-IL" dirty="0"/>
              <a:t> - עבור כל דף הנמצא במסגרת רשמו האם הוא </a:t>
            </a:r>
            <a:r>
              <a:rPr lang="en-US" dirty="0"/>
              <a:t>referenced</a:t>
            </a:r>
            <a:r>
              <a:rPr lang="he-IL" dirty="0"/>
              <a:t>.</a:t>
            </a:r>
          </a:p>
          <a:p>
            <a:r>
              <a:rPr lang="he-IL" dirty="0"/>
              <a:t>רשמו בשורת ה</a:t>
            </a:r>
            <a:r>
              <a:rPr lang="en-US" dirty="0"/>
              <a:t>PF</a:t>
            </a:r>
            <a:r>
              <a:rPr lang="he-IL" dirty="0"/>
              <a:t> סימן </a:t>
            </a:r>
            <a:r>
              <a:rPr lang="en-US" dirty="0"/>
              <a:t>X</a:t>
            </a:r>
            <a:r>
              <a:rPr lang="he-IL" dirty="0"/>
              <a:t> כאשר מתרחש </a:t>
            </a:r>
            <a:r>
              <a:rPr lang="en-US" dirty="0"/>
              <a:t>PF</a:t>
            </a:r>
            <a:r>
              <a:rPr lang="he-IL" dirty="0"/>
              <a:t>.</a:t>
            </a:r>
          </a:p>
          <a:p>
            <a:r>
              <a:rPr lang="he-IL" dirty="0"/>
              <a:t>רשמו עבור כל אלגוריתם כמה </a:t>
            </a:r>
            <a:r>
              <a:rPr lang="en-US" dirty="0"/>
              <a:t>PF</a:t>
            </a:r>
            <a:r>
              <a:rPr lang="he-IL" dirty="0"/>
              <a:t> בסה"כ הוא ביצע. </a:t>
            </a:r>
          </a:p>
        </p:txBody>
      </p:sp>
    </p:spTree>
    <p:extLst>
      <p:ext uri="{BB962C8B-B14F-4D97-AF65-F5344CB8AC3E}">
        <p14:creationId xmlns:p14="http://schemas.microsoft.com/office/powerpoint/2010/main" val="401416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אופטימלי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17011"/>
              </p:ext>
            </p:extLst>
          </p:nvPr>
        </p:nvGraphicFramePr>
        <p:xfrm>
          <a:off x="995605" y="2960436"/>
          <a:ext cx="9114566" cy="2286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7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אופטימלי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5605" y="2960436"/>
          <a:ext cx="9114566" cy="2286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79368" y="5582653"/>
            <a:ext cx="2470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סה"כ: 10 </a:t>
            </a:r>
            <a:r>
              <a:rPr lang="en-US" dirty="0"/>
              <a:t>PF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872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</a:t>
            </a:r>
            <a:r>
              <a:rPr lang="en-US" dirty="0"/>
              <a:t>FIFO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5605" y="2960436"/>
          <a:ext cx="9114566" cy="2286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6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</a:t>
            </a:r>
            <a:r>
              <a:rPr lang="en-US" dirty="0"/>
              <a:t>FIFO</a:t>
            </a:r>
            <a:endParaRPr lang="he-IL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794056"/>
              </p:ext>
            </p:extLst>
          </p:nvPr>
        </p:nvGraphicFramePr>
        <p:xfrm>
          <a:off x="995605" y="2960436"/>
          <a:ext cx="8922563" cy="2286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9368" y="5582653"/>
            <a:ext cx="2470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סה"כ: 17 </a:t>
            </a:r>
            <a:r>
              <a:rPr lang="en-US" dirty="0"/>
              <a:t>PF</a:t>
            </a:r>
            <a:endParaRPr lang="he-IL" dirty="0"/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D9E593A5-3834-4DBF-8347-88B8D21FAD69}"/>
              </a:ext>
            </a:extLst>
          </p:cNvPr>
          <p:cNvCxnSpPr/>
          <p:nvPr/>
        </p:nvCxnSpPr>
        <p:spPr>
          <a:xfrm>
            <a:off x="1337310" y="388620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358E508-153C-4BCC-91D4-FA733B7E3230}"/>
              </a:ext>
            </a:extLst>
          </p:cNvPr>
          <p:cNvCxnSpPr/>
          <p:nvPr/>
        </p:nvCxnSpPr>
        <p:spPr>
          <a:xfrm>
            <a:off x="1706880" y="42100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66C60EDC-23EB-4A55-BC54-0EDC95BD6796}"/>
              </a:ext>
            </a:extLst>
          </p:cNvPr>
          <p:cNvCxnSpPr/>
          <p:nvPr/>
        </p:nvCxnSpPr>
        <p:spPr>
          <a:xfrm>
            <a:off x="2232660" y="462153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07035B82-C0F3-452E-9841-FF8BEA311623}"/>
              </a:ext>
            </a:extLst>
          </p:cNvPr>
          <p:cNvCxnSpPr/>
          <p:nvPr/>
        </p:nvCxnSpPr>
        <p:spPr>
          <a:xfrm>
            <a:off x="2678430" y="387858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E60260F-2FC1-4D4D-9439-CA5CA66C8315}"/>
              </a:ext>
            </a:extLst>
          </p:cNvPr>
          <p:cNvCxnSpPr/>
          <p:nvPr/>
        </p:nvCxnSpPr>
        <p:spPr>
          <a:xfrm>
            <a:off x="3158490" y="42443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BFB93949-0A2A-4C5E-ADDF-8C7B4280355F}"/>
              </a:ext>
            </a:extLst>
          </p:cNvPr>
          <p:cNvCxnSpPr/>
          <p:nvPr/>
        </p:nvCxnSpPr>
        <p:spPr>
          <a:xfrm>
            <a:off x="3649980" y="465582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4F34B75-79AF-4CB7-BAF0-B5629BFF2373}"/>
              </a:ext>
            </a:extLst>
          </p:cNvPr>
          <p:cNvCxnSpPr/>
          <p:nvPr/>
        </p:nvCxnSpPr>
        <p:spPr>
          <a:xfrm>
            <a:off x="4141470" y="387858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C3132B10-A35E-4CBD-A374-F300F0CC01F1}"/>
              </a:ext>
            </a:extLst>
          </p:cNvPr>
          <p:cNvCxnSpPr/>
          <p:nvPr/>
        </p:nvCxnSpPr>
        <p:spPr>
          <a:xfrm>
            <a:off x="4564380" y="38671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B47CEE8-FA66-42CB-B597-77F0BEF3D5E8}"/>
              </a:ext>
            </a:extLst>
          </p:cNvPr>
          <p:cNvCxnSpPr/>
          <p:nvPr/>
        </p:nvCxnSpPr>
        <p:spPr>
          <a:xfrm>
            <a:off x="5055870" y="426720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9127ED8-B534-4151-8DD2-9004500F3E1C}"/>
              </a:ext>
            </a:extLst>
          </p:cNvPr>
          <p:cNvCxnSpPr/>
          <p:nvPr/>
        </p:nvCxnSpPr>
        <p:spPr>
          <a:xfrm>
            <a:off x="5501640" y="465582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BEEACA87-667F-43A5-8244-43B373439DF0}"/>
              </a:ext>
            </a:extLst>
          </p:cNvPr>
          <p:cNvCxnSpPr/>
          <p:nvPr/>
        </p:nvCxnSpPr>
        <p:spPr>
          <a:xfrm>
            <a:off x="5993130" y="387858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570D9CB4-5E9C-4527-BD60-855F53E1039E}"/>
              </a:ext>
            </a:extLst>
          </p:cNvPr>
          <p:cNvCxnSpPr/>
          <p:nvPr/>
        </p:nvCxnSpPr>
        <p:spPr>
          <a:xfrm>
            <a:off x="6473190" y="42557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1E4CF49D-8362-4855-B568-BDF270C031E8}"/>
              </a:ext>
            </a:extLst>
          </p:cNvPr>
          <p:cNvCxnSpPr/>
          <p:nvPr/>
        </p:nvCxnSpPr>
        <p:spPr>
          <a:xfrm>
            <a:off x="6930390" y="462153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AD576ED8-9548-4596-AAC6-2586DC3DA12D}"/>
              </a:ext>
            </a:extLst>
          </p:cNvPr>
          <p:cNvCxnSpPr/>
          <p:nvPr/>
        </p:nvCxnSpPr>
        <p:spPr>
          <a:xfrm>
            <a:off x="7433310" y="385572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9DC8BFF8-635E-450E-9F62-BCC186CE70EB}"/>
              </a:ext>
            </a:extLst>
          </p:cNvPr>
          <p:cNvCxnSpPr/>
          <p:nvPr/>
        </p:nvCxnSpPr>
        <p:spPr>
          <a:xfrm>
            <a:off x="7913370" y="42443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82BCB7E3-2EDE-4E92-B1A2-280529A89FDC}"/>
              </a:ext>
            </a:extLst>
          </p:cNvPr>
          <p:cNvCxnSpPr/>
          <p:nvPr/>
        </p:nvCxnSpPr>
        <p:spPr>
          <a:xfrm>
            <a:off x="8393430" y="464439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6C24A8C-F15F-44DE-AFBA-6D2EF1ABAA69}"/>
              </a:ext>
            </a:extLst>
          </p:cNvPr>
          <p:cNvCxnSpPr/>
          <p:nvPr/>
        </p:nvCxnSpPr>
        <p:spPr>
          <a:xfrm>
            <a:off x="8873490" y="38671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47C7FADF-DDD8-42CC-B1B2-CEC1CC388FF0}"/>
              </a:ext>
            </a:extLst>
          </p:cNvPr>
          <p:cNvCxnSpPr/>
          <p:nvPr/>
        </p:nvCxnSpPr>
        <p:spPr>
          <a:xfrm>
            <a:off x="9353550" y="42557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9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</a:t>
            </a:r>
            <a:r>
              <a:rPr lang="en-US" dirty="0"/>
              <a:t>FIFO second chance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5605" y="2960436"/>
          <a:ext cx="9114566" cy="2286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9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 – </a:t>
            </a:r>
            <a:r>
              <a:rPr lang="en-US" dirty="0"/>
              <a:t>FIFO second chance</a:t>
            </a:r>
            <a:endParaRPr lang="he-IL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5605" y="2960436"/>
          <a:ext cx="9114566" cy="22860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4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 </a:t>
                      </a:r>
                      <a:endParaRPr lang="he-IL" sz="2000" dirty="0"/>
                    </a:p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2r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PF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X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79368" y="5582653"/>
            <a:ext cx="2470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סה"כ: </a:t>
            </a:r>
            <a:r>
              <a:rPr lang="en-US" dirty="0"/>
              <a:t>15</a:t>
            </a:r>
            <a:r>
              <a:rPr lang="he-IL" dirty="0"/>
              <a:t> </a:t>
            </a:r>
            <a:r>
              <a:rPr lang="en-US" dirty="0"/>
              <a:t>PF</a:t>
            </a:r>
            <a:endParaRPr lang="he-IL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042341E-E114-47B2-89AA-8B98A2E59ADB}"/>
              </a:ext>
            </a:extLst>
          </p:cNvPr>
          <p:cNvCxnSpPr/>
          <p:nvPr/>
        </p:nvCxnSpPr>
        <p:spPr>
          <a:xfrm>
            <a:off x="1348740" y="388620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B216CEAD-1C2A-4F28-957B-8646DBBDC794}"/>
              </a:ext>
            </a:extLst>
          </p:cNvPr>
          <p:cNvCxnSpPr/>
          <p:nvPr/>
        </p:nvCxnSpPr>
        <p:spPr>
          <a:xfrm>
            <a:off x="1874520" y="424053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DE14D80A-49E2-4D61-9233-6563BB6C13FB}"/>
              </a:ext>
            </a:extLst>
          </p:cNvPr>
          <p:cNvCxnSpPr/>
          <p:nvPr/>
        </p:nvCxnSpPr>
        <p:spPr>
          <a:xfrm>
            <a:off x="2308860" y="462915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A2A8BDED-353B-49A7-A00C-E8E0CE42EED1}"/>
              </a:ext>
            </a:extLst>
          </p:cNvPr>
          <p:cNvCxnSpPr/>
          <p:nvPr/>
        </p:nvCxnSpPr>
        <p:spPr>
          <a:xfrm>
            <a:off x="2823210" y="385191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6A3E69A9-028E-4AFB-8E32-0F2501C5E6C9}"/>
              </a:ext>
            </a:extLst>
          </p:cNvPr>
          <p:cNvCxnSpPr/>
          <p:nvPr/>
        </p:nvCxnSpPr>
        <p:spPr>
          <a:xfrm>
            <a:off x="3291840" y="426339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2966A83-1B71-4859-9FE6-AD3969D9C2BD}"/>
              </a:ext>
            </a:extLst>
          </p:cNvPr>
          <p:cNvCxnSpPr/>
          <p:nvPr/>
        </p:nvCxnSpPr>
        <p:spPr>
          <a:xfrm>
            <a:off x="3783330" y="46634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91EEFFB4-D2B0-4464-B0AC-75AB7AE6C9E7}"/>
              </a:ext>
            </a:extLst>
          </p:cNvPr>
          <p:cNvCxnSpPr/>
          <p:nvPr/>
        </p:nvCxnSpPr>
        <p:spPr>
          <a:xfrm>
            <a:off x="4286250" y="46634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25E602D-F339-45F9-912D-3EB249348C76}"/>
              </a:ext>
            </a:extLst>
          </p:cNvPr>
          <p:cNvCxnSpPr/>
          <p:nvPr/>
        </p:nvCxnSpPr>
        <p:spPr>
          <a:xfrm>
            <a:off x="4732020" y="385191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AFD322C-3536-4936-8D64-4DC3AC952362}"/>
              </a:ext>
            </a:extLst>
          </p:cNvPr>
          <p:cNvCxnSpPr/>
          <p:nvPr/>
        </p:nvCxnSpPr>
        <p:spPr>
          <a:xfrm>
            <a:off x="5234940" y="425196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65150598-565D-4ABE-A5D2-872D44C74A66}"/>
              </a:ext>
            </a:extLst>
          </p:cNvPr>
          <p:cNvCxnSpPr/>
          <p:nvPr/>
        </p:nvCxnSpPr>
        <p:spPr>
          <a:xfrm>
            <a:off x="5726430" y="385191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0B8C5432-82F2-42C1-AE24-B54674BDC6D9}"/>
              </a:ext>
            </a:extLst>
          </p:cNvPr>
          <p:cNvCxnSpPr/>
          <p:nvPr/>
        </p:nvCxnSpPr>
        <p:spPr>
          <a:xfrm>
            <a:off x="6172200" y="42176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7A0EE6E2-7C07-4CC7-9C68-5E28B888EB91}"/>
              </a:ext>
            </a:extLst>
          </p:cNvPr>
          <p:cNvCxnSpPr/>
          <p:nvPr/>
        </p:nvCxnSpPr>
        <p:spPr>
          <a:xfrm>
            <a:off x="6652260" y="422910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55E425BD-385C-4C63-BFC8-17C0510D8070}"/>
              </a:ext>
            </a:extLst>
          </p:cNvPr>
          <p:cNvCxnSpPr/>
          <p:nvPr/>
        </p:nvCxnSpPr>
        <p:spPr>
          <a:xfrm>
            <a:off x="7120890" y="384048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9138FA90-62C9-493E-930B-A6FDA52D7724}"/>
              </a:ext>
            </a:extLst>
          </p:cNvPr>
          <p:cNvCxnSpPr/>
          <p:nvPr/>
        </p:nvCxnSpPr>
        <p:spPr>
          <a:xfrm>
            <a:off x="7623810" y="425196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A614E591-1A19-442D-9B88-0BE924B23C8A}"/>
              </a:ext>
            </a:extLst>
          </p:cNvPr>
          <p:cNvCxnSpPr/>
          <p:nvPr/>
        </p:nvCxnSpPr>
        <p:spPr>
          <a:xfrm>
            <a:off x="8058150" y="466344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B7C86F42-1D8A-480D-9F24-EE15231B3891}"/>
              </a:ext>
            </a:extLst>
          </p:cNvPr>
          <p:cNvCxnSpPr/>
          <p:nvPr/>
        </p:nvCxnSpPr>
        <p:spPr>
          <a:xfrm>
            <a:off x="8553450" y="384429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2384E8F7-A26E-4D82-B821-4F8986E4E8DC}"/>
              </a:ext>
            </a:extLst>
          </p:cNvPr>
          <p:cNvCxnSpPr/>
          <p:nvPr/>
        </p:nvCxnSpPr>
        <p:spPr>
          <a:xfrm>
            <a:off x="9044940" y="427863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A31F1119-7490-473A-83D2-8580A98DE5AB}"/>
              </a:ext>
            </a:extLst>
          </p:cNvPr>
          <p:cNvCxnSpPr/>
          <p:nvPr/>
        </p:nvCxnSpPr>
        <p:spPr>
          <a:xfrm>
            <a:off x="9525000" y="4598670"/>
            <a:ext cx="28575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8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 הבעיה ב- </a:t>
            </a:r>
            <a:r>
              <a:rPr lang="en-US" dirty="0"/>
              <a:t>swapping</a:t>
            </a:r>
            <a:r>
              <a:rPr lang="he-IL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מבצעים העברות של זיכרון שלם של תהליך בין הדיסק ל</a:t>
            </a:r>
            <a:r>
              <a:rPr lang="en-US" sz="2800" dirty="0"/>
              <a:t>RAM</a:t>
            </a:r>
            <a:r>
              <a:rPr lang="he-IL" sz="2800" dirty="0"/>
              <a:t> </a:t>
            </a:r>
          </a:p>
          <a:p>
            <a:r>
              <a:rPr lang="he-IL" sz="2800" dirty="0"/>
              <a:t>פעולות של הדיסק הן מאוד איטיות ולכן בזבזניות</a:t>
            </a:r>
          </a:p>
          <a:p>
            <a:r>
              <a:rPr lang="he-IL" sz="2800" dirty="0"/>
              <a:t>זיכרון ה</a:t>
            </a:r>
            <a:r>
              <a:rPr lang="en-US" sz="2800" dirty="0"/>
              <a:t>RAM</a:t>
            </a:r>
            <a:r>
              <a:rPr lang="he-IL" sz="2800" dirty="0"/>
              <a:t> הוא מהיר אך קטן</a:t>
            </a:r>
          </a:p>
          <a:p>
            <a:r>
              <a:rPr lang="he-IL" sz="2800" dirty="0"/>
              <a:t>פתרון: </a:t>
            </a:r>
          </a:p>
          <a:p>
            <a:pPr lvl="1"/>
            <a:r>
              <a:rPr lang="en-US" sz="2800" dirty="0"/>
              <a:t>Virtual Memory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87160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1245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נפרק את הזיכרון של תהליך ל"חתיכות".</a:t>
            </a:r>
          </a:p>
          <a:p>
            <a:r>
              <a:rPr lang="he-IL" sz="2400" dirty="0"/>
              <a:t>נאפשר לתהליך לרוץ רק כאשר חלק מהקוד ב</a:t>
            </a:r>
            <a:r>
              <a:rPr lang="en-US" sz="2400" dirty="0"/>
              <a:t>RAM</a:t>
            </a:r>
          </a:p>
          <a:p>
            <a:r>
              <a:rPr lang="en-US" sz="2400" dirty="0"/>
              <a:t>Locality of reference</a:t>
            </a:r>
          </a:p>
          <a:p>
            <a:r>
              <a:rPr lang="he-IL" sz="2400" dirty="0"/>
              <a:t>מרחב הכתובות של תהליך מחולק ל </a:t>
            </a:r>
            <a:r>
              <a:rPr lang="en-US" sz="2400" dirty="0"/>
              <a:t>pages</a:t>
            </a:r>
            <a:r>
              <a:rPr lang="he-IL" sz="2400" dirty="0"/>
              <a:t> (דפים) בגודל קבוע.</a:t>
            </a:r>
          </a:p>
          <a:p>
            <a:r>
              <a:rPr lang="he-IL" sz="2400" dirty="0"/>
              <a:t>נחלק את ה</a:t>
            </a:r>
            <a:r>
              <a:rPr lang="en-US" sz="2400" dirty="0"/>
              <a:t>RAM</a:t>
            </a:r>
            <a:r>
              <a:rPr lang="he-IL" sz="2400" dirty="0"/>
              <a:t> ליחידות הנקראות </a:t>
            </a:r>
            <a:r>
              <a:rPr lang="en-US" sz="2400" dirty="0"/>
              <a:t>frames</a:t>
            </a:r>
            <a:r>
              <a:rPr lang="he-IL" sz="2400" dirty="0"/>
              <a:t> (מסגרות), כאשר </a:t>
            </a:r>
            <a:r>
              <a:rPr lang="en-US" sz="2400" dirty="0"/>
              <a:t>page=frame</a:t>
            </a:r>
            <a:r>
              <a:rPr lang="he-IL" sz="2400" dirty="0"/>
              <a:t> .</a:t>
            </a:r>
          </a:p>
          <a:p>
            <a:r>
              <a:rPr lang="he-IL" sz="2400" dirty="0"/>
              <a:t>בכל רגע נתון כל מסגרת מכילה </a:t>
            </a:r>
            <a:r>
              <a:rPr lang="en-US" sz="2400" dirty="0"/>
              <a:t>page</a:t>
            </a:r>
            <a:r>
              <a:rPr lang="he-IL" sz="2400" dirty="0"/>
              <a:t> אחד וה-</a:t>
            </a:r>
            <a:r>
              <a:rPr lang="en-US" sz="2400" dirty="0"/>
              <a:t>pages</a:t>
            </a:r>
            <a:r>
              <a:rPr lang="he-IL" sz="2400" dirty="0"/>
              <a:t> כל הזמן מתחלפים.</a:t>
            </a:r>
          </a:p>
          <a:p>
            <a:r>
              <a:rPr lang="he-IL" sz="2400" dirty="0"/>
              <a:t>נבצע </a:t>
            </a:r>
            <a:r>
              <a:rPr lang="en-US" sz="2400" dirty="0"/>
              <a:t>swapping</a:t>
            </a:r>
            <a:r>
              <a:rPr lang="he-IL" sz="2400" dirty="0"/>
              <a:t> ל-</a:t>
            </a:r>
            <a:r>
              <a:rPr lang="en-US" sz="2400" dirty="0"/>
              <a:t>page</a:t>
            </a:r>
            <a:r>
              <a:rPr lang="he-IL" sz="2400" dirty="0"/>
              <a:t> ולא לזיכרון שלם של תהליך.</a:t>
            </a:r>
          </a:p>
          <a:p>
            <a:r>
              <a:rPr lang="en-US" sz="2400" dirty="0"/>
              <a:t>Page fault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6666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כתובת וירטואלית ופיזית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000" y="2257608"/>
                <a:ext cx="10554574" cy="36365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e-IL" sz="2400" dirty="0"/>
                  <a:t>כתובת וירטואלית: (במרחב הכתובות של התהליך) מס' דף + היסט בדף.</a:t>
                </a:r>
              </a:p>
              <a:p>
                <a:r>
                  <a:rPr lang="he-IL" sz="2400" dirty="0"/>
                  <a:t>כתובת פיזית: (ב-</a:t>
                </a:r>
                <a:r>
                  <a:rPr lang="en-US" sz="2400" dirty="0"/>
                  <a:t>RAM</a:t>
                </a:r>
                <a:r>
                  <a:rPr lang="he-IL" sz="2400" dirty="0"/>
                  <a:t> ) מס' מסגרת + היסט מסגרת.</a:t>
                </a:r>
              </a:p>
              <a:p>
                <a:r>
                  <a:rPr lang="he-IL" sz="2400" dirty="0"/>
                  <a:t>נניח ש: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sz="2200" dirty="0"/>
                  <a:t> = כמות דפים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he-IL" sz="2200" dirty="0"/>
                  <a:t> = כמות מסגרות</a:t>
                </a:r>
              </a:p>
              <a:p>
                <a:r>
                  <a:rPr lang="he-IL" sz="2400" dirty="0"/>
                  <a:t>אז:</a:t>
                </a:r>
              </a:p>
              <a:p>
                <a:pPr lvl="1"/>
                <a:r>
                  <a:rPr lang="he-IL" sz="2200" dirty="0"/>
                  <a:t>כתובת וירטואלית: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e-IL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pt-B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pt-BR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e-IL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e-IL" sz="2200" dirty="0"/>
                  <a:t> </a:t>
                </a:r>
              </a:p>
              <a:p>
                <a:pPr lvl="1"/>
                <a:r>
                  <a:rPr lang="he-IL" sz="2200" dirty="0"/>
                  <a:t>כתובת פיזית: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pt-BR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22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he-IL" sz="2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he-IL" sz="2200" dirty="0"/>
                  <a:t> </a:t>
                </a:r>
                <a:endParaRPr lang="he-IL" sz="2400" dirty="0"/>
              </a:p>
              <a:p>
                <a:pPr lvl="1"/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00" y="2257608"/>
                <a:ext cx="10554574" cy="36365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7107913" y="5464797"/>
            <a:ext cx="602165" cy="858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ight Brace 7"/>
          <p:cNvSpPr/>
          <p:nvPr/>
        </p:nvSpPr>
        <p:spPr>
          <a:xfrm rot="5400000">
            <a:off x="8061184" y="5473384"/>
            <a:ext cx="602167" cy="737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ight Brace 8"/>
          <p:cNvSpPr/>
          <p:nvPr/>
        </p:nvSpPr>
        <p:spPr>
          <a:xfrm rot="16200000">
            <a:off x="7087839" y="4189205"/>
            <a:ext cx="434897" cy="847497"/>
          </a:xfrm>
          <a:prstGeom prst="rightBrace">
            <a:avLst>
              <a:gd name="adj1" fmla="val 8333"/>
              <a:gd name="adj2" fmla="val 51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Brace 9"/>
          <p:cNvSpPr/>
          <p:nvPr/>
        </p:nvSpPr>
        <p:spPr>
          <a:xfrm rot="16200000">
            <a:off x="8100309" y="4286589"/>
            <a:ext cx="434897" cy="648875"/>
          </a:xfrm>
          <a:prstGeom prst="rightBrace">
            <a:avLst>
              <a:gd name="adj1" fmla="val 8333"/>
              <a:gd name="adj2" fmla="val 51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694757" y="4080418"/>
            <a:ext cx="992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B050"/>
                </a:solidFill>
              </a:rPr>
              <a:t>מס' דף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4757" y="6096709"/>
            <a:ext cx="12210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מס' מסגרת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7437" y="4079860"/>
            <a:ext cx="992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היסט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60314" y="6086778"/>
            <a:ext cx="992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2060"/>
                </a:solidFill>
              </a:rPr>
              <a:t>היסט</a:t>
            </a:r>
          </a:p>
        </p:txBody>
      </p:sp>
    </p:spTree>
    <p:extLst>
      <p:ext uri="{BB962C8B-B14F-4D97-AF65-F5344CB8AC3E}">
        <p14:creationId xmlns:p14="http://schemas.microsoft.com/office/powerpoint/2010/main" val="94128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תרגום מכתובת וירטואלית לפיזית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7914" y="5797244"/>
            <a:ext cx="1456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כתובת פיזית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2678" y="3141912"/>
            <a:ext cx="25666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מחלקים למס' דף + היסט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906" y="4003611"/>
            <a:ext cx="47141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המרת מס' דף למס' מסגרת שמכילה את הדף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1505" y="4871941"/>
            <a:ext cx="25489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העתקת ההיסט ללא שינוי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0003" y="2443350"/>
            <a:ext cx="18919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כתובת וירטואלית</a:t>
            </a:r>
          </a:p>
        </p:txBody>
      </p:sp>
      <p:sp>
        <p:nvSpPr>
          <p:cNvPr id="9" name="Down Arrow 8"/>
          <p:cNvSpPr/>
          <p:nvPr/>
        </p:nvSpPr>
        <p:spPr>
          <a:xfrm>
            <a:off x="5999356" y="2812682"/>
            <a:ext cx="301083" cy="32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Down Arrow 9"/>
          <p:cNvSpPr/>
          <p:nvPr/>
        </p:nvSpPr>
        <p:spPr>
          <a:xfrm>
            <a:off x="5999355" y="3624614"/>
            <a:ext cx="301083" cy="32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Down Arrow 10"/>
          <p:cNvSpPr/>
          <p:nvPr/>
        </p:nvSpPr>
        <p:spPr>
          <a:xfrm>
            <a:off x="5999354" y="4473379"/>
            <a:ext cx="301083" cy="32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Down Arrow 11"/>
          <p:cNvSpPr/>
          <p:nvPr/>
        </p:nvSpPr>
        <p:spPr>
          <a:xfrm>
            <a:off x="5945453" y="5442145"/>
            <a:ext cx="301083" cy="32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61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 – 2014 א 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101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e-IL" dirty="0"/>
              <a:t>נתון מחשב עם </a:t>
            </a:r>
            <a:r>
              <a:rPr lang="en-US" dirty="0"/>
              <a:t>BUS</a:t>
            </a:r>
            <a:r>
              <a:rPr lang="he-IL" dirty="0"/>
              <a:t> ברוחב 16 ביט ומנגנון זיכרון וירטואלי התומך 1024 דפים לכל תהליך לכל היותר.</a:t>
            </a:r>
          </a:p>
          <a:p>
            <a:r>
              <a:rPr lang="he-IL" dirty="0"/>
              <a:t>למחשב זיכרון ראשי בגודל </a:t>
            </a:r>
            <a:r>
              <a:rPr lang="en-US" dirty="0"/>
              <a:t>1152B</a:t>
            </a:r>
            <a:endParaRPr lang="he-IL" dirty="0"/>
          </a:p>
          <a:p>
            <a:r>
              <a:rPr lang="he-IL" dirty="0"/>
              <a:t>גודל מילה </a:t>
            </a:r>
            <a:r>
              <a:rPr lang="en-US" dirty="0"/>
              <a:t>2B</a:t>
            </a:r>
            <a:endParaRPr lang="he-IL" dirty="0"/>
          </a:p>
          <a:p>
            <a:r>
              <a:rPr lang="he-IL" dirty="0"/>
              <a:t>גודל מסגרת = גודל דף</a:t>
            </a:r>
          </a:p>
          <a:p>
            <a:r>
              <a:rPr lang="he-IL" dirty="0"/>
              <a:t>גודל הדיסק אינו מוגבל</a:t>
            </a:r>
          </a:p>
          <a:p>
            <a:r>
              <a:rPr lang="he-IL" dirty="0"/>
              <a:t>כמה מסגרות ישנם בזיכרון הראשי?</a:t>
            </a:r>
          </a:p>
          <a:p>
            <a:r>
              <a:rPr lang="he-IL" dirty="0">
                <a:solidFill>
                  <a:srgbClr val="FF0000"/>
                </a:solidFill>
              </a:rPr>
              <a:t>פתרון:</a:t>
            </a:r>
          </a:p>
          <a:p>
            <a:r>
              <a:rPr lang="en-US" dirty="0">
                <a:solidFill>
                  <a:srgbClr val="FF0000"/>
                </a:solidFill>
              </a:rPr>
              <a:t>1024 pages, 16 bit bus=&gt; 10 bits for page number, 6 bits for offset</a:t>
            </a:r>
          </a:p>
          <a:p>
            <a:r>
              <a:rPr lang="en-US" dirty="0">
                <a:solidFill>
                  <a:srgbClr val="FF0000"/>
                </a:solidFill>
              </a:rPr>
              <a:t>Page size = 2^6 words = 128B</a:t>
            </a:r>
          </a:p>
          <a:p>
            <a:r>
              <a:rPr lang="en-US" dirty="0">
                <a:solidFill>
                  <a:srgbClr val="FF0000"/>
                </a:solidFill>
              </a:rPr>
              <a:t>1152B / 128B = 9 frames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5B0366-D408-41D3-BCD5-15C58B2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טבלת הדפים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FFA0CD-6170-4893-8EE9-A52640CDA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1245"/>
          </a:xfrm>
        </p:spPr>
        <p:txBody>
          <a:bodyPr anchor="t">
            <a:normAutofit fontScale="92500"/>
          </a:bodyPr>
          <a:lstStyle/>
          <a:p>
            <a:r>
              <a:rPr lang="he-IL" sz="2400" dirty="0"/>
              <a:t>מכניזם למיפוי כתובות וירטואליות לכתובות פיזיות</a:t>
            </a:r>
          </a:p>
          <a:p>
            <a:r>
              <a:rPr lang="he-IL" sz="2400" dirty="0"/>
              <a:t>עבור כל דף נשמור כניסה בטבלה ובה:</a:t>
            </a:r>
          </a:p>
          <a:p>
            <a:pPr marL="0" indent="0">
              <a:buNone/>
            </a:pPr>
            <a:r>
              <a:rPr lang="he-IL" sz="2400" dirty="0"/>
              <a:t>	א. האם הדף בזיכרון (ביט אחד)</a:t>
            </a:r>
          </a:p>
          <a:p>
            <a:pPr marL="0" indent="0">
              <a:buNone/>
            </a:pPr>
            <a:r>
              <a:rPr lang="he-IL" sz="2400" dirty="0"/>
              <a:t>	ב. מספר ה-</a:t>
            </a:r>
            <a:r>
              <a:rPr lang="en-US" sz="2400" dirty="0"/>
              <a:t>page frame</a:t>
            </a:r>
            <a:r>
              <a:rPr lang="he-IL" sz="2400" dirty="0"/>
              <a:t> (מספר הביטים בהתאם למספר ה-</a:t>
            </a:r>
            <a:r>
              <a:rPr lang="en-US" sz="2400" dirty="0"/>
              <a:t>frames</a:t>
            </a:r>
            <a:r>
              <a:rPr lang="he-IL" sz="2400" dirty="0"/>
              <a:t>)</a:t>
            </a:r>
          </a:p>
          <a:p>
            <a:pPr marL="0" indent="0">
              <a:buNone/>
            </a:pPr>
            <a:r>
              <a:rPr lang="he-IL" sz="2400" dirty="0"/>
              <a:t>	ג. </a:t>
            </a:r>
            <a:r>
              <a:rPr lang="en-US" sz="2400" dirty="0"/>
              <a:t>Modified bit</a:t>
            </a:r>
            <a:r>
              <a:rPr lang="he-IL" sz="2400" dirty="0"/>
              <a:t> – האם נעשה שינוי בדף (ביט אחד)</a:t>
            </a:r>
          </a:p>
          <a:p>
            <a:pPr marL="0" indent="0">
              <a:buNone/>
            </a:pPr>
            <a:r>
              <a:rPr lang="he-IL" sz="2400" dirty="0"/>
              <a:t>	ד. </a:t>
            </a:r>
            <a:r>
              <a:rPr lang="en-US" sz="2400" dirty="0"/>
              <a:t>Referenced bit</a:t>
            </a:r>
            <a:r>
              <a:rPr lang="he-IL" sz="2400" dirty="0"/>
              <a:t> – האם בוצעה גישה לדף (ביט אחד)</a:t>
            </a:r>
          </a:p>
          <a:p>
            <a:r>
              <a:rPr lang="he-IL" sz="2400" dirty="0"/>
              <a:t>גודל טבלה – מספר התאים (לפי מספר הדפים) כפול גודל תא</a:t>
            </a:r>
          </a:p>
          <a:p>
            <a:r>
              <a:rPr lang="he-IL" sz="2400" dirty="0"/>
              <a:t>גודל תא – א + ב + ג + ד ואז מעגלים בהתאם לגודל המילה כי אנו שומרים מילים שלמות.</a:t>
            </a:r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96404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57130F-5916-4A7E-8A35-823A7D4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המשך תרגיל קודם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33E2D-5925-4DFE-8A31-1A253F81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101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he-IL" dirty="0"/>
              <a:t>נתון מחשב עם </a:t>
            </a:r>
            <a:r>
              <a:rPr lang="en-US" dirty="0"/>
              <a:t>BUS</a:t>
            </a:r>
            <a:r>
              <a:rPr lang="he-IL" dirty="0"/>
              <a:t> ברוחב 16 ביט ומנגנון זיכרון וירטואלי התומך 1024 דפים לכל תהליך לכל היותר.</a:t>
            </a:r>
          </a:p>
          <a:p>
            <a:r>
              <a:rPr lang="he-IL" dirty="0"/>
              <a:t>למחשב זיכרון ראשי בגודל </a:t>
            </a:r>
            <a:r>
              <a:rPr lang="en-US" dirty="0"/>
              <a:t>1152B</a:t>
            </a:r>
            <a:endParaRPr lang="he-IL" dirty="0"/>
          </a:p>
          <a:p>
            <a:r>
              <a:rPr lang="he-IL" dirty="0"/>
              <a:t>גודל מילה </a:t>
            </a:r>
            <a:r>
              <a:rPr lang="en-US" dirty="0"/>
              <a:t>2B</a:t>
            </a:r>
            <a:endParaRPr lang="he-IL" dirty="0"/>
          </a:p>
          <a:p>
            <a:r>
              <a:rPr lang="he-IL" dirty="0"/>
              <a:t>גודל מסגרת = גודל דף</a:t>
            </a:r>
          </a:p>
          <a:p>
            <a:r>
              <a:rPr lang="he-IL" dirty="0"/>
              <a:t>גודל הדיסק אינו מוגבל</a:t>
            </a:r>
          </a:p>
          <a:p>
            <a:r>
              <a:rPr lang="he-IL" dirty="0"/>
              <a:t>מה גודל טבלת הדפים?</a:t>
            </a:r>
          </a:p>
          <a:p>
            <a:r>
              <a:rPr lang="he-IL" dirty="0">
                <a:solidFill>
                  <a:srgbClr val="FF0000"/>
                </a:solidFill>
              </a:rPr>
              <a:t>פתרון:</a:t>
            </a:r>
          </a:p>
          <a:p>
            <a:r>
              <a:rPr lang="he-IL" dirty="0">
                <a:solidFill>
                  <a:srgbClr val="FF0000"/>
                </a:solidFill>
              </a:rPr>
              <a:t>מספר התאים – 1024. </a:t>
            </a:r>
          </a:p>
          <a:p>
            <a:r>
              <a:rPr lang="he-IL" dirty="0">
                <a:solidFill>
                  <a:srgbClr val="FF0000"/>
                </a:solidFill>
              </a:rPr>
              <a:t>גודל תא: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he-IL" dirty="0">
                <a:solidFill>
                  <a:srgbClr val="FF0000"/>
                </a:solidFill>
              </a:rPr>
              <a:t>1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he-IL" dirty="0">
                <a:solidFill>
                  <a:srgbClr val="FF0000"/>
                </a:solidFill>
              </a:rPr>
              <a:t>) +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he-IL" dirty="0">
                <a:solidFill>
                  <a:srgbClr val="FF0000"/>
                </a:solidFill>
              </a:rPr>
              <a:t>1 (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he-IL" dirty="0">
                <a:solidFill>
                  <a:srgbClr val="FF0000"/>
                </a:solidFill>
              </a:rPr>
              <a:t>) +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he-IL" dirty="0">
                <a:solidFill>
                  <a:srgbClr val="FF0000"/>
                </a:solidFill>
              </a:rPr>
              <a:t>1 (האם בזיכרון הפיזי) + </a:t>
            </a:r>
            <a:r>
              <a:rPr lang="en-US" dirty="0">
                <a:solidFill>
                  <a:srgbClr val="FF0000"/>
                </a:solidFill>
              </a:rPr>
              <a:t>4b</a:t>
            </a:r>
            <a:r>
              <a:rPr lang="he-IL" dirty="0">
                <a:solidFill>
                  <a:srgbClr val="FF0000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9 frames</a:t>
            </a:r>
            <a:r>
              <a:rPr lang="he-IL" dirty="0">
                <a:solidFill>
                  <a:srgbClr val="FF0000"/>
                </a:solidFill>
              </a:rPr>
              <a:t>) = </a:t>
            </a:r>
            <a:r>
              <a:rPr lang="en-US" dirty="0">
                <a:solidFill>
                  <a:srgbClr val="FF0000"/>
                </a:solidFill>
              </a:rPr>
              <a:t>7b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r>
              <a:rPr lang="he-IL" dirty="0">
                <a:solidFill>
                  <a:srgbClr val="FF0000"/>
                </a:solidFill>
              </a:rPr>
              <a:t>מכיוון שגודל מילה הוא </a:t>
            </a:r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he-IL" dirty="0">
                <a:solidFill>
                  <a:srgbClr val="FF0000"/>
                </a:solidFill>
              </a:rPr>
              <a:t>, גודל תא לא יהיה </a:t>
            </a:r>
            <a:r>
              <a:rPr lang="en-US" dirty="0">
                <a:solidFill>
                  <a:srgbClr val="FF0000"/>
                </a:solidFill>
              </a:rPr>
              <a:t>7b</a:t>
            </a:r>
            <a:r>
              <a:rPr lang="he-IL" dirty="0">
                <a:solidFill>
                  <a:srgbClr val="FF0000"/>
                </a:solidFill>
              </a:rPr>
              <a:t> אלא נעגל ל-</a:t>
            </a:r>
            <a:r>
              <a:rPr lang="en-US" dirty="0">
                <a:solidFill>
                  <a:srgbClr val="FF0000"/>
                </a:solidFill>
              </a:rPr>
              <a:t>2B</a:t>
            </a:r>
          </a:p>
          <a:p>
            <a:r>
              <a:rPr lang="he-IL" dirty="0">
                <a:solidFill>
                  <a:srgbClr val="FF0000"/>
                </a:solidFill>
              </a:rPr>
              <a:t>גודל טבלת הדפים:</a:t>
            </a:r>
            <a:r>
              <a:rPr lang="en-US" dirty="0">
                <a:solidFill>
                  <a:srgbClr val="FF0000"/>
                </a:solidFill>
              </a:rPr>
              <a:t>=2KB </a:t>
            </a:r>
            <a:r>
              <a:rPr lang="he-IL" dirty="0">
                <a:solidFill>
                  <a:srgbClr val="FF0000"/>
                </a:solidFill>
              </a:rPr>
              <a:t>1024</a:t>
            </a:r>
            <a:r>
              <a:rPr lang="en-US" dirty="0">
                <a:solidFill>
                  <a:srgbClr val="FF0000"/>
                </a:solidFill>
              </a:rPr>
              <a:t> 2BX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 – 2015א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42329"/>
            <a:ext cx="12192000" cy="52537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dirty="0"/>
              <a:t>נתון מחשב עם </a:t>
            </a:r>
            <a:r>
              <a:rPr lang="en-US" dirty="0"/>
              <a:t>BUS</a:t>
            </a:r>
            <a:r>
              <a:rPr lang="he-IL" dirty="0"/>
              <a:t> ברוחב 8 ביט, ומנגנון זיכרון וירטואלי התומך ב 32 דפים לכל תהליך.</a:t>
            </a:r>
          </a:p>
          <a:p>
            <a:r>
              <a:rPr lang="he-IL" dirty="0"/>
              <a:t>למחשב זיכרון ראשי </a:t>
            </a:r>
            <a:r>
              <a:rPr lang="en-US" dirty="0"/>
              <a:t>RAM</a:t>
            </a:r>
            <a:r>
              <a:rPr lang="he-IL" dirty="0"/>
              <a:t> בגודל </a:t>
            </a:r>
            <a:r>
              <a:rPr lang="en-US" dirty="0"/>
              <a:t>64B</a:t>
            </a:r>
            <a:r>
              <a:rPr lang="he-IL" dirty="0"/>
              <a:t> וגודל מילה </a:t>
            </a:r>
            <a:r>
              <a:rPr lang="en-US" dirty="0"/>
              <a:t>2B</a:t>
            </a:r>
            <a:r>
              <a:rPr lang="he-IL" dirty="0"/>
              <a:t>.</a:t>
            </a:r>
          </a:p>
          <a:p>
            <a:r>
              <a:rPr lang="he-IL" dirty="0"/>
              <a:t>גודל מסגרת הוא כגודל דף וגודל הדיסק אינו מוגבל.</a:t>
            </a:r>
          </a:p>
          <a:p>
            <a:r>
              <a:rPr lang="he-IL" dirty="0"/>
              <a:t>א. מה גודל המסגרת וכמה מסגרות ישנם בזיכרון הראשי?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32 pages=&gt; 5b for page number, 3b for offset=&gt;2^3 words = 16B – page size, 64B / 16B = 4 frames</a:t>
            </a:r>
            <a:endParaRPr lang="he-IL" sz="1800" dirty="0">
              <a:solidFill>
                <a:srgbClr val="FF0000"/>
              </a:solidFill>
            </a:endParaRPr>
          </a:p>
          <a:p>
            <a:r>
              <a:rPr lang="he-IL" dirty="0"/>
              <a:t>ב. כמה זיכרון ניתן להקצות לכל היותר לתהליך במערכת?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512B = 32 pages X 16B</a:t>
            </a:r>
            <a:endParaRPr lang="he-IL" sz="1800" dirty="0">
              <a:solidFill>
                <a:srgbClr val="FF0000"/>
              </a:solidFill>
            </a:endParaRPr>
          </a:p>
          <a:p>
            <a:r>
              <a:rPr lang="he-IL" dirty="0"/>
              <a:t>ג. עבור תהליך </a:t>
            </a:r>
            <a:r>
              <a:rPr lang="en-US" dirty="0"/>
              <a:t>p1</a:t>
            </a:r>
            <a:r>
              <a:rPr lang="he-IL" dirty="0"/>
              <a:t> ידוע כי מערך </a:t>
            </a:r>
            <a:r>
              <a:rPr lang="en-US" dirty="0"/>
              <a:t>a</a:t>
            </a:r>
            <a:r>
              <a:rPr lang="he-IL" dirty="0"/>
              <a:t> בגודל 20 תאים (כל תא תופס 2 מילים), מוקצה החל מכתובת </a:t>
            </a:r>
            <a:r>
              <a:rPr lang="he-IL" dirty="0" err="1"/>
              <a:t>וירוטאלית</a:t>
            </a:r>
            <a:r>
              <a:rPr lang="he-IL" dirty="0"/>
              <a:t> 24. חלקו את תאי המערך לדפים בהם הם יושבים: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4 array cells per page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p3 0-3, p4 4-7, p5 8-11, p6 12-15, p7 16-19</a:t>
            </a:r>
          </a:p>
        </p:txBody>
      </p:sp>
    </p:spTree>
    <p:extLst>
      <p:ext uri="{BB962C8B-B14F-4D97-AF65-F5344CB8AC3E}">
        <p14:creationId xmlns:p14="http://schemas.microsoft.com/office/powerpoint/2010/main" val="26828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35454</TotalTime>
  <Words>1148</Words>
  <Application>Microsoft Office PowerPoint</Application>
  <PresentationFormat>Widescreen</PresentationFormat>
  <Paragraphs>427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2</vt:lpstr>
      <vt:lpstr>Quotable</vt:lpstr>
      <vt:lpstr>Operating System Practice session 9</vt:lpstr>
      <vt:lpstr>מה הבעיה ב- swapping ?</vt:lpstr>
      <vt:lpstr>Virtual Memory</vt:lpstr>
      <vt:lpstr>כתובת וירטואלית ופיזית</vt:lpstr>
      <vt:lpstr>תרגום מכתובת וירטואלית לפיזית</vt:lpstr>
      <vt:lpstr>תרגיל 1 – 2014 א 1.6</vt:lpstr>
      <vt:lpstr>טבלת הדפים</vt:lpstr>
      <vt:lpstr>המשך תרגיל קודם</vt:lpstr>
      <vt:lpstr>תרגיל 2 – 2015א 2</vt:lpstr>
      <vt:lpstr>אלגוריתמים להחלפת דפים</vt:lpstr>
      <vt:lpstr>תרגיל 4 – 2014ב 2ב</vt:lpstr>
      <vt:lpstr>תרגיל 4 – אופטימלי</vt:lpstr>
      <vt:lpstr>תרגיל 4 – אופטימלי</vt:lpstr>
      <vt:lpstr>תרגיל 4 – FIFO</vt:lpstr>
      <vt:lpstr>תרגיל 4 – FIFO</vt:lpstr>
      <vt:lpstr>תרגיל 4 – FIFO second chance</vt:lpstr>
      <vt:lpstr>תרגיל 4 – FIFO second chance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Doron Laadan</cp:lastModifiedBy>
  <cp:revision>510</cp:revision>
  <dcterms:created xsi:type="dcterms:W3CDTF">2017-03-22T14:00:41Z</dcterms:created>
  <dcterms:modified xsi:type="dcterms:W3CDTF">2019-05-25T21:03:44Z</dcterms:modified>
</cp:coreProperties>
</file>