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5"/>
  </p:notesMasterIdLst>
  <p:sldIdLst>
    <p:sldId id="256" r:id="rId2"/>
    <p:sldId id="303" r:id="rId3"/>
    <p:sldId id="394" r:id="rId4"/>
    <p:sldId id="407" r:id="rId5"/>
    <p:sldId id="401" r:id="rId6"/>
    <p:sldId id="409" r:id="rId7"/>
    <p:sldId id="408" r:id="rId8"/>
    <p:sldId id="402" r:id="rId9"/>
    <p:sldId id="410" r:id="rId10"/>
    <p:sldId id="405" r:id="rId11"/>
    <p:sldId id="406" r:id="rId12"/>
    <p:sldId id="411" r:id="rId13"/>
    <p:sldId id="4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/>
              <a:t>Computational</a:t>
            </a:r>
            <a:r>
              <a:rPr lang="en-US" sz="10000" b="1" u="sng" smtClean="0">
                <a:cs typeface="+mn-cs"/>
              </a:rPr>
              <a:t>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725769" y="1828793"/>
                <a:ext cx="9684231" cy="300278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נוסיף קשתות במשקל 0 מכל קודקוד ב-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600" i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לקוקוד התואם שלו ב-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endParaRPr lang="he-IL" sz="2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נסיר את צבעי </a:t>
                </a: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endParaRPr lang="he-IL" sz="2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נעביר את הגרף החדש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עם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התחלה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b="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וקודקוד</a:t>
                </a:r>
                <a:r>
                  <a:rPr lang="he-IL" sz="26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סיום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endParaRPr lang="he-IL" sz="2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יחזור המסלול -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𝐴𝐵𝐵𝐶</m:t>
                    </m:r>
                  </m:oMath>
                </a14:m>
                <a:endParaRPr lang="he-IL" sz="2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נחזיר את המסלול -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𝐴𝐵𝐶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9" y="1828793"/>
                <a:ext cx="9684231" cy="3002780"/>
              </a:xfrm>
              <a:prstGeom prst="rect">
                <a:avLst/>
              </a:prstGeom>
              <a:blipFill>
                <a:blip r:embed="rId2"/>
                <a:stretch>
                  <a:fillRect t="-1623" r="-1070" b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5601414" y="2875265"/>
                <a:ext cx="913718" cy="6752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𝐺</m:t>
                      </m:r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14" y="2875265"/>
                <a:ext cx="913718" cy="675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455337" y="2875264"/>
                <a:ext cx="913718" cy="6752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𝐺</m:t>
                      </m:r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37" y="2875264"/>
                <a:ext cx="913718" cy="675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" y="3199655"/>
            <a:ext cx="7928547" cy="3017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" y="3650223"/>
            <a:ext cx="7927200" cy="2566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3" y="3200168"/>
            <a:ext cx="7927200" cy="3016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03" y="3199655"/>
            <a:ext cx="7927200" cy="30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</a:t>
            </a:r>
            <a:r>
              <a:rPr lang="he-IL" dirty="0"/>
              <a:t>- פתרון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808213" y="1828792"/>
                <a:ext cx="10601788" cy="44818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נבצע רדוקציה מ-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קלט לבעיית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ניצור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גרפים: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 (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– נסיר את הקשתות שנכנסות לאדומים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	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 (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– נסיר את הקשתות שיוצאות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מאדומים</a:t>
                </a: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נוסיף קשתות במשקל 0 מכל קודקוד ב-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לקוקוד התואם שלו ב-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נסיר את צבעי 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ההתחלה יהיה הקודקוד המקורי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בגרף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וקודקוד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הסיום יהיה הקודקוד התואם לקודקוד הסיום המקורי בגרף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נעביר ל-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ובמסלול שחוזר נסיר את 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הכפול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פותרת את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הבעיה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ולכן הבעיה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אינה קשה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מהבעיה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13" y="1828792"/>
                <a:ext cx="10601788" cy="4481856"/>
              </a:xfrm>
              <a:prstGeom prst="rect">
                <a:avLst/>
              </a:prstGeom>
              <a:blipFill>
                <a:blip r:embed="rId2"/>
                <a:stretch>
                  <a:fillRect t="-1361" r="-1150" b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8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סיווג בעיות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004553" y="2047734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זמני ריצה:</a:t>
                </a:r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קבוע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𝐶𝑜𝑛𝑠𝑡𝑎𝑛𝑡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לינארי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𝐿𝑖𝑛𝑒𝑎𝑟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פולינומיאלי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𝑃𝑜𝑙𝑦𝑛𝑜𝑚𝑖𝑎𝑙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אקספוננציאלי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𝐸𝑥𝑝𝑜𝑛𝑒𝑛𝑡𝑖𝑎𝑙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סוגי בעיות:</a:t>
                </a:r>
                <a:endParaRPr lang="he-IL" sz="3200" b="0" u="sng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ניתן לפתור בזמן פולינומיאלי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אימות פתרון נתון בזמן פולינומיאלי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בעיה שאינה קלה מכל בעיות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	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לבצע רדוקציה </a:t>
                </a:r>
                <a:r>
                  <a:rPr lang="he-IL" sz="32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מכל בעיות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אליה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𝑐𝑜𝑚𝑝𝑙𝑒𝑡𝑒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∩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3" y="2047734"/>
                <a:ext cx="10688783" cy="4134126"/>
              </a:xfrm>
              <a:prstGeom prst="rect">
                <a:avLst/>
              </a:prstGeom>
              <a:blipFill>
                <a:blip r:embed="rId2"/>
                <a:stretch>
                  <a:fillRect l="-171" t="-3982" r="-1426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5443"/>
            <a:ext cx="3968840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הוכחת </a:t>
            </a:r>
            <a:r>
              <a:rPr lang="en-US" dirty="0" smtClean="0"/>
              <a:t>NP-Complete</a:t>
            </a:r>
            <a:r>
              <a:rPr lang="he-IL" dirty="0" smtClean="0"/>
              <a:t> - רעיון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003232" y="4742085"/>
                <a:ext cx="6153303" cy="155398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לאמת פתרון בעיה בזמן פולינומיאלי</a:t>
                </a: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2" y="4742085"/>
                <a:ext cx="6153303" cy="1553989"/>
              </a:xfrm>
              <a:prstGeom prst="rect">
                <a:avLst/>
              </a:prstGeom>
              <a:blipFill rotWithShape="0">
                <a:blip r:embed="rId2"/>
                <a:stretch>
                  <a:fillRect l="-793" t="-8235" r="-793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79" y="2059407"/>
            <a:ext cx="3968840" cy="238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37322" y="4738601"/>
                <a:ext cx="5569887" cy="20936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אינה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קלה מכל בעיות ה-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קיימת רדוקציה מבעיית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אליה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4738601"/>
                <a:ext cx="5569887" cy="2093628"/>
              </a:xfrm>
              <a:prstGeom prst="rect">
                <a:avLst/>
              </a:prstGeom>
              <a:blipFill rotWithShape="0">
                <a:blip r:embed="rId4"/>
                <a:stretch>
                  <a:fillRect l="-548" t="-6105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10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/>
              <a:t>Reduction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39" y="152400"/>
            <a:ext cx="4500866" cy="2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רדוקציה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מבעיה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לבעיה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– ייצוג בעיה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כללית מ-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כבעיה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ספציפית ב-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חסם עליון לבעיה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חסם תחתון לבעיה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Ω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אינה קשה מבעיה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  <a:blipFill>
                <a:blip r:embed="rId2"/>
                <a:stretch>
                  <a:fillRect t="-1622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89" y="4089786"/>
            <a:ext cx="4500866" cy="2160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8358047" y="2716584"/>
                <a:ext cx="2550018" cy="129947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קיים אלגוריתם בעל סיבוכיות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שפותר את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47" y="2716584"/>
                <a:ext cx="2550018" cy="1299478"/>
              </a:xfrm>
              <a:prstGeom prst="roundRect">
                <a:avLst/>
              </a:prstGeom>
              <a:blipFill rotWithShape="0">
                <a:blip r:embed="rId4"/>
                <a:stretch>
                  <a:fillRect l="-2358" b="-547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907323" y="2716584"/>
                <a:ext cx="2959566" cy="129947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טרנספורמציה 𝑇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𝐴 ל-𝐵 כך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𝐵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23" y="2716584"/>
                <a:ext cx="2959566" cy="1299478"/>
              </a:xfrm>
              <a:prstGeom prst="roundRect">
                <a:avLst/>
              </a:prstGeom>
              <a:blipFill>
                <a:blip r:embed="rId5"/>
                <a:stretch>
                  <a:fillRect l="-1016" b="-547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941445" y="2716583"/>
                <a:ext cx="2959566" cy="129947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קיים אלגוריתם בעל סיבוכיות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שיפתור את 𝐴</a:t>
                </a: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45" y="2716583"/>
                <a:ext cx="2959566" cy="1299478"/>
              </a:xfrm>
              <a:prstGeom prst="roundRect">
                <a:avLst/>
              </a:prstGeom>
              <a:blipFill rotWithShape="0">
                <a:blip r:embed="rId6"/>
                <a:stretch>
                  <a:fillRect b="-593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 rot="10800000">
            <a:off x="4140150" y="3192457"/>
            <a:ext cx="528034" cy="347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29460" y="2921051"/>
            <a:ext cx="604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&amp;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263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" grpId="0" animBg="1"/>
      <p:bldP spid="11" grpId="0" animBg="1"/>
      <p:bldP spid="12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רדוקציה</a:t>
            </a:r>
            <a:r>
              <a:rPr lang="he-IL" dirty="0"/>
              <a:t> </a:t>
            </a:r>
            <a:r>
              <a:rPr lang="he-IL" dirty="0" smtClean="0"/>
              <a:t>- דוגמא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28036" y="2021973"/>
                <a:ext cx="10959240" cy="43917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א': בהינתן שני מספרים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האם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בעיה ב': בהינתן שלושה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מספרים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</m:t>
                    </m:r>
                    <m:r>
                      <a:rPr lang="he-IL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האם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שבעיה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' אינה קשה מבעיה ב'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נבצע רדוקציה מבעיה א' לבעיה ב': </a:t>
                </a:r>
                <a:r>
                  <a:rPr lang="he-IL" sz="30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(בעיה </a:t>
                </a: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ב' </a:t>
                </a:r>
                <a:r>
                  <a:rPr lang="he-IL" sz="30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פותרת את בעיה </a:t>
                </a: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א')</a:t>
                </a:r>
                <a:endParaRPr lang="en-US" sz="30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מופע של בעיה א' -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נעביר לבעיה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' שלושה מספרים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</m:t>
                    </m:r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בעיה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' תחזיר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נחזיר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אם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𝐹𝑎𝑙𝑠𝑒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נחזיר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𝐹𝑎𝑙𝑠𝑒</m:t>
                    </m:r>
                  </m:oMath>
                </a14:m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לראות כי בעיה ב' פותרת את בעיה א' ולכן בעיה א' אינה קשה מבעיה ב'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6" y="2021973"/>
                <a:ext cx="10959240" cy="4391705"/>
              </a:xfrm>
              <a:prstGeom prst="rect">
                <a:avLst/>
              </a:prstGeom>
              <a:blipFill>
                <a:blip r:embed="rId2"/>
                <a:stretch>
                  <a:fillRect t="-1528" r="-1336" b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שבעיית הבחירה על מערך מספרים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𝑆𝐿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𝐴𝑟𝑟𝑎𝑦</m:t>
                    </m:r>
                    <m:r>
                      <a:rPr lang="en-US" sz="3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  <m:r>
                      <a:rPr lang="he-IL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(בחירת האיבר ה-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בגודלו) אינה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קשה יותר ממיון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אות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מערך מספרים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𝑆𝑇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𝐴𝑟𝑟𝑎𝑦</m:t>
                    </m:r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רדוקציה מ-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𝑆𝐿</m:t>
                    </m:r>
                    <m:d>
                      <m:dPr>
                        <m:ctrlP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000" i="1" u="sng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𝐴𝑟𝑟𝑎𝑦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e>
                    </m:d>
                  </m:oMath>
                </a14:m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𝑆𝑇</m:t>
                    </m:r>
                    <m:r>
                      <a:rPr lang="en-US" sz="3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𝐴𝑟𝑟𝑎𝑦</m:t>
                    </m:r>
                    <m:r>
                      <a:rPr lang="en-US" sz="3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he-IL" sz="30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𝑆𝑇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𝐴𝑟𝑟𝑎𝑦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𝑠𝑜𝑟𝑡𝑒𝑑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_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𝑎𝑟𝑟𝑎𝑦</m:t>
                    </m:r>
                  </m:oMath>
                </a14:m>
                <a:endParaRPr lang="en-US" sz="30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החזר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s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𝑜𝑟𝑡𝑒𝑑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_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𝑎𝑟𝑟𝑎𝑦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]</m:t>
                    </m:r>
                  </m:oMath>
                </a14:m>
                <a:endParaRPr lang="en-US" sz="30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לראות כי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הבעיה </a:t>
                </a:r>
                <a14:m>
                  <m:oMath xmlns:m="http://schemas.openxmlformats.org/officeDocument/2006/math"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𝑆𝑇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פותרת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את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הבעיה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𝑆𝐿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ולכן הבעיה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𝑆𝐿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אינה קשה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מהבעיה </a:t>
                </a:r>
                <a14:m>
                  <m:oMath xmlns:m="http://schemas.openxmlformats.org/officeDocument/2006/math"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𝑆𝑇</m:t>
                    </m:r>
                  </m:oMath>
                </a14:m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  <a:blipFill>
                <a:blip r:embed="rId2"/>
                <a:stretch>
                  <a:fillRect t="-2507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31065" y="3090930"/>
            <a:ext cx="1940418" cy="1940418"/>
            <a:chOff x="631065" y="3090930"/>
            <a:chExt cx="1940418" cy="1940418"/>
          </a:xfrm>
        </p:grpSpPr>
        <p:pic>
          <p:nvPicPr>
            <p:cNvPr id="1026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391" b="100000" l="51758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50391" l="5371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773" b="92969" l="1758" r="449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430" b="64258" l="3711" r="4433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cdn0.iconfinder.com/data/icons/large-glossy-icons/512/Sorting_1-9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39063" l="3320" r="423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5" y="3090930"/>
              <a:ext cx="1940418" cy="194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7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46" y="3563210"/>
            <a:ext cx="3896845" cy="2665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98493" y="1970457"/>
                <a:ext cx="10830451" cy="436722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30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מכוון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וממושקל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התחלה </a:t>
                </a:r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וקודקוד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סיום, עלינו למצוא את המסלול הקל ביותר ב-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3" y="1970457"/>
                <a:ext cx="10830451" cy="4367223"/>
              </a:xfrm>
              <a:prstGeom prst="rect">
                <a:avLst/>
              </a:prstGeom>
              <a:blipFill>
                <a:blip r:embed="rId3"/>
                <a:stretch>
                  <a:fillRect t="-1534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391" y="3563210"/>
            <a:ext cx="3898800" cy="26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98493" y="1970457"/>
                <a:ext cx="10830451" cy="436722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30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en-US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מכוון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וממושקל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שקודקודיו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צבועים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באדום ובכחול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התחלה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וקודקוד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סיום, עלינו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את המסלול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הקל ביותר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אשר עובר בלכל היותר קודקוד אדום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אחד</a:t>
                </a:r>
                <a:endParaRPr lang="en-US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3" y="1970457"/>
                <a:ext cx="10830451" cy="4367223"/>
              </a:xfrm>
              <a:prstGeom prst="rect">
                <a:avLst/>
              </a:prstGeom>
              <a:blipFill>
                <a:blip r:embed="rId2"/>
                <a:stretch>
                  <a:fillRect t="-1534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46" y="3563210"/>
            <a:ext cx="3896845" cy="266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391" y="3561873"/>
            <a:ext cx="3898800" cy="26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98493" y="1970457"/>
                <a:ext cx="10830451" cy="436722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0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30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מכוון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וממושקל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התחלה </a:t>
                </a:r>
                <a: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וקודקוד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סיום, עלינו למצוא את המסלול הקל ביותר ב-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endParaRPr lang="he-IL" sz="30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30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en-US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מכוון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וממושקל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שקודקודיו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צבועים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באדום ובכחול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התחלה </a:t>
                </a:r>
                <a:r>
                  <a:rPr lang="he-IL" sz="30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וקודקוד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סיום, עלינו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את המסלול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הקל ביותר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אשר עובר בלכל היותר קודקוד אדום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אחד</a:t>
                </a:r>
              </a:p>
              <a:p>
                <a:pPr algn="r" rtl="1">
                  <a:lnSpc>
                    <a:spcPct val="100000"/>
                  </a:lnSpc>
                </a:pPr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הראו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שבעיית </a:t>
                </a:r>
                <a14:m>
                  <m:oMath xmlns:m="http://schemas.openxmlformats.org/officeDocument/2006/math"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אינה קשה יותר מבעיית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3" y="1970457"/>
                <a:ext cx="10830451" cy="4367223"/>
              </a:xfrm>
              <a:prstGeom prst="rect">
                <a:avLst/>
              </a:prstGeom>
              <a:blipFill>
                <a:blip r:embed="rId2"/>
                <a:stretch>
                  <a:fillRect t="-2371" r="-1294"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5" y="1899592"/>
            <a:ext cx="2311154" cy="1581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29" y="3768351"/>
            <a:ext cx="2311200" cy="15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462010" y="1734161"/>
                <a:ext cx="10106243" cy="14787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הראו שבעיית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אינה קשה יותר מבעיית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נבצע רדוקציה מ-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𝑃𝐹</m:t>
                    </m:r>
                  </m:oMath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10" y="1734161"/>
                <a:ext cx="10106243" cy="1478750"/>
              </a:xfrm>
              <a:prstGeom prst="rect">
                <a:avLst/>
              </a:prstGeom>
              <a:blipFill>
                <a:blip r:embed="rId2"/>
                <a:stretch>
                  <a:fillRect t="-3704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33" y="3669333"/>
            <a:ext cx="3688167" cy="2527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itle 1"/>
              <p:cNvSpPr txBox="1">
                <a:spLocks/>
              </p:cNvSpPr>
              <p:nvPr/>
            </p:nvSpPr>
            <p:spPr>
              <a:xfrm>
                <a:off x="8837233" y="2502352"/>
                <a:ext cx="2679617" cy="5781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>
                  <a:lnSpc>
                    <a:spcPct val="100000"/>
                  </a:lnSpc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קלט ל-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𝑃𝑂𝑅</m:t>
                    </m:r>
                  </m:oMath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233" y="2502352"/>
                <a:ext cx="2679617" cy="578144"/>
              </a:xfrm>
              <a:prstGeom prst="rect">
                <a:avLst/>
              </a:prstGeom>
              <a:blipFill>
                <a:blip r:embed="rId4"/>
                <a:stretch>
                  <a:fillRect t="-8247" r="-3855" b="-185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 rot="10800000">
            <a:off x="7968412" y="4759169"/>
            <a:ext cx="528034" cy="347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3" y="3649710"/>
            <a:ext cx="7927200" cy="2566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tle 1"/>
              <p:cNvSpPr txBox="1">
                <a:spLocks/>
              </p:cNvSpPr>
              <p:nvPr/>
            </p:nvSpPr>
            <p:spPr>
              <a:xfrm>
                <a:off x="46703" y="2233441"/>
                <a:ext cx="6912809" cy="6860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>
                  <a:lnSpc>
                    <a:spcPct val="100000"/>
                  </a:lnSpc>
                </a:pP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ניצור 2 גרפים</a:t>
                </a: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	גרף 1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– נסיר את הקשתות שנכנסות לאדומים</a:t>
                </a:r>
                <a:endParaRPr lang="he-IL" sz="24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ctr" rtl="1">
                  <a:lnSpc>
                    <a:spcPct val="100000"/>
                  </a:lnSpc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	גרף 2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– נסיר את הקשתות שיוצאות מאדומים</a:t>
                </a:r>
                <a:endParaRPr lang="he-IL" sz="24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" y="2233441"/>
                <a:ext cx="6912809" cy="686030"/>
              </a:xfrm>
              <a:prstGeom prst="rect">
                <a:avLst/>
              </a:prstGeom>
              <a:blipFill>
                <a:blip r:embed="rId6"/>
                <a:stretch>
                  <a:fillRect l="-880" t="-11304" r="-792" b="-11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1"/>
              <p:cNvSpPr txBox="1">
                <a:spLocks/>
              </p:cNvSpPr>
              <p:nvPr/>
            </p:nvSpPr>
            <p:spPr>
              <a:xfrm>
                <a:off x="5601414" y="2875265"/>
                <a:ext cx="913718" cy="6752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𝐺</m:t>
                      </m:r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14" y="2875265"/>
                <a:ext cx="913718" cy="675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itle 1"/>
              <p:cNvSpPr txBox="1">
                <a:spLocks/>
              </p:cNvSpPr>
              <p:nvPr/>
            </p:nvSpPr>
            <p:spPr>
              <a:xfrm>
                <a:off x="1455337" y="2875264"/>
                <a:ext cx="913718" cy="6752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𝐺</m:t>
                      </m:r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37" y="2875264"/>
                <a:ext cx="913718" cy="675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4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 animBg="1"/>
      <p:bldP spid="31" grpId="0"/>
      <p:bldP spid="3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18776</TotalTime>
  <Words>765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Computational Models   </vt:lpstr>
      <vt:lpstr> Practice session 10  Reduction </vt:lpstr>
      <vt:lpstr>רדוקציה </vt:lpstr>
      <vt:lpstr>רדוקציה - דוגמא </vt:lpstr>
      <vt:lpstr>תרגיל 1 </vt:lpstr>
      <vt:lpstr>תרגיל 2</vt:lpstr>
      <vt:lpstr>תרגיל 2</vt:lpstr>
      <vt:lpstr>תרגיל 2</vt:lpstr>
      <vt:lpstr>תרגיל 2 </vt:lpstr>
      <vt:lpstr>תרגיל 2 </vt:lpstr>
      <vt:lpstr>תרגיל 2 - פתרון </vt:lpstr>
      <vt:lpstr>סיווג בעיות</vt:lpstr>
      <vt:lpstr>הוכחת NP-Complete - רעיון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877</cp:revision>
  <dcterms:created xsi:type="dcterms:W3CDTF">2015-10-15T14:05:25Z</dcterms:created>
  <dcterms:modified xsi:type="dcterms:W3CDTF">2020-06-04T11:10:05Z</dcterms:modified>
</cp:coreProperties>
</file>